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6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9DB"/>
    <a:srgbClr val="8FAADC"/>
    <a:srgbClr val="FF33CC"/>
    <a:srgbClr val="DE2A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50" autoAdjust="0"/>
    <p:restoredTop sz="94660"/>
  </p:normalViewPr>
  <p:slideViewPr>
    <p:cSldViewPr snapToGrid="0">
      <p:cViewPr varScale="1">
        <p:scale>
          <a:sx n="86" d="100"/>
          <a:sy n="86" d="100"/>
        </p:scale>
        <p:origin x="6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2D6D90C-504F-4534-81E7-CF0F01EA416E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469844-944F-4A56-BD38-52AF8B5A1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9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E812D-3B46-6CE2-353C-F254EF519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0DDD10-D370-CAEF-1CB5-B9015508F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F34CD-FF73-8234-FA6A-2D18D9852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E4A0D-68A8-F425-4C8F-F2FA41A0B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D4F52-0577-76D0-D1DD-52FAF582C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6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DB931-A7AD-67D0-A153-9842D53A3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BC2A5-38FD-BAF7-0864-AE2C5AD57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3487D-9CC3-A24A-5F57-477868A3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EBB4F-E398-C437-474D-13590AFE1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AA423-C285-A331-7B85-F841F1D6E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5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F07859-B43A-DEB0-6F1C-583F844955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3C1D37-BF29-607E-9828-7E4B4DDA2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C3951-20E3-8720-58EF-A49E70432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557B9-F76D-D1DD-6BD1-9330DEE9A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A1AF8-6965-36C2-D8FC-DD2ABF4C7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71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-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604B-3E5D-4310-824C-75359A793601}" type="datetime1">
              <a:rPr lang="en-US" smtClean="0"/>
              <a:t>9/29/2023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– Oracle Internal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EAA63-D034-42AE-91FA-B13B9518C7B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2053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5327-9EDA-BBE8-F1F1-6E9B92E65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79EA3-7226-0F06-DE6B-DCE10BE0D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C362A-8230-8327-473D-58B87F748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9B9F7-29E9-DDF1-7D8F-6A7AAB5AD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B5F2A-CD4F-7C8A-5C19-9E8EE9057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9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AC876-511B-AEA1-01D0-BB2CD2302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EB00ED-E9AC-5691-C3C3-32E41E0E7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C5A34-758C-8180-BC96-15FA3A16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A42A6-6152-F41E-2982-978B8662E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29748-86D2-9475-1916-1E262CF04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27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7B7FE-CC46-6D57-8FB6-4BF81F4A8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73C11-569F-2462-006E-2669AF741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9D601A-9593-B2D3-A458-560CD14A8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EA865-A7A9-6F70-89E4-A9BF6578E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D6917-F169-50DF-14F3-FD76B3EE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D25BA3-8701-7EB2-5207-B510B3DD5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06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52CFE-F647-6931-2938-18CEBD3C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3FD02-EE56-69CE-C71A-25AAEBD14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FC2A9C-378B-6B12-78CF-D8D49036A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6F81F0-48F3-69C3-7155-F1B3F89CF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3796EA-0811-BCD4-F709-C53D3EF210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42DC31-B8AD-859D-BBFB-2A1DFC5BE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17593E-6324-B412-F5B9-37BE029CB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DB1BF3-A75A-D15C-47DF-39DF2B592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4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ACA79-3350-C2BC-DCDF-FBBE3F2AF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C226D5-E92D-60CF-7B55-EF07EC0C2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12CD7-D5A4-1D53-F0DA-DA44ACA53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70A570-D1CC-38BB-BCEA-C4A11434E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23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A3D68F-B194-E5F8-AEC9-81F95516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729794-02B4-CDBA-979F-75736A0C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2933EB-DD88-7F2F-5DC7-EC6CB1309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1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9A976-C2A2-7850-8DAD-77D75B5BC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7FFE2-F72C-77A1-24A2-6E1463683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9A705-2318-6264-574C-5547D609D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F19B6-C5E4-BE02-CD9D-B10C3827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7E921-6EC5-3CE9-BCEB-8B28BADEE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F5F49B-FBC9-B645-AD3A-9B56B3D33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3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D5AE-CD11-48BC-86A7-405620F24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3CE5D-156E-1592-629A-5B1D27F665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25A6C-668F-5900-F63F-26E5BB56E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9B848-249D-E886-CC0D-EF5C5F02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A178-80B7-4DA0-9288-7535259365E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E8DB2-49AE-6853-DDE7-8BD084287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D528E-1277-BAFF-B65E-575D3E08F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8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5B5C32-60EB-0EF6-3B6F-6D604411C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BC08B2-7867-4A9A-FAB6-007B036FF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63ABB-C81D-0C2B-23D1-507F62B0B1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4A178-80B7-4DA0-9288-7535259365E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4828A-F05B-B84D-7AA0-98E5C0DC3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11AB2-EB4D-E2B3-DD9F-8EAE8385C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9E00B-46A3-456D-B3E2-FAD360766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6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DF32AC7B-BE9D-4262-905B-CF93A7ED5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396" y="58310"/>
            <a:ext cx="6529995" cy="58895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Transition to Retail Competition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547262D-85B3-476F-A41E-3C3A5866B9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585753"/>
              </p:ext>
            </p:extLst>
          </p:nvPr>
        </p:nvGraphicFramePr>
        <p:xfrm>
          <a:off x="1671690" y="654494"/>
          <a:ext cx="10459445" cy="580574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2614">
                  <a:extLst>
                    <a:ext uri="{9D8B030D-6E8A-4147-A177-3AD203B41FA5}">
                      <a16:colId xmlns:a16="http://schemas.microsoft.com/office/drawing/2014/main" val="401809031"/>
                    </a:ext>
                  </a:extLst>
                </a:gridCol>
                <a:gridCol w="235577">
                  <a:extLst>
                    <a:ext uri="{9D8B030D-6E8A-4147-A177-3AD203B41FA5}">
                      <a16:colId xmlns:a16="http://schemas.microsoft.com/office/drawing/2014/main" val="155352910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371580597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877120088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58721905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272435797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470680281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419154366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725465067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628046433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855273188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863211141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358664695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997539458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919508899"/>
                    </a:ext>
                  </a:extLst>
                </a:gridCol>
                <a:gridCol w="233060">
                  <a:extLst>
                    <a:ext uri="{9D8B030D-6E8A-4147-A177-3AD203B41FA5}">
                      <a16:colId xmlns:a16="http://schemas.microsoft.com/office/drawing/2014/main" val="3555171562"/>
                    </a:ext>
                  </a:extLst>
                </a:gridCol>
                <a:gridCol w="303224">
                  <a:extLst>
                    <a:ext uri="{9D8B030D-6E8A-4147-A177-3AD203B41FA5}">
                      <a16:colId xmlns:a16="http://schemas.microsoft.com/office/drawing/2014/main" val="98053601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914888028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886638756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473649225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4185289966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274625020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34308939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898125764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52764171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670012589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917976348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034867966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472681513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192699243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3233757233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537956420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762324259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616382414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4059879308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695612433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1846133204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675616781"/>
                    </a:ext>
                  </a:extLst>
                </a:gridCol>
                <a:gridCol w="268142">
                  <a:extLst>
                    <a:ext uri="{9D8B030D-6E8A-4147-A177-3AD203B41FA5}">
                      <a16:colId xmlns:a16="http://schemas.microsoft.com/office/drawing/2014/main" val="2821293264"/>
                    </a:ext>
                  </a:extLst>
                </a:gridCol>
              </a:tblGrid>
              <a:tr h="536806"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August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September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October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November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December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January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February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March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CA" sz="10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April</a:t>
                      </a: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tc hMerge="1">
                  <a:txBody>
                    <a:bodyPr/>
                    <a:lstStyle/>
                    <a:p>
                      <a:pPr algn="ctr"/>
                      <a:endParaRPr lang="en-CA" sz="1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03830" marR="103830" marT="42192" marB="42192"/>
                </a:tc>
                <a:extLst>
                  <a:ext uri="{0D108BD9-81ED-4DB2-BD59-A6C34878D82A}">
                    <a16:rowId xmlns:a16="http://schemas.microsoft.com/office/drawing/2014/main" val="265526447"/>
                  </a:ext>
                </a:extLst>
              </a:tr>
              <a:tr h="342580"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0" marR="0" marT="42192" marB="4219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0" marR="0" marT="42192" marB="4219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6362"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>
                        <a:latin typeface="Calibri" panose="020F0502020204030204" pitchFamily="34" charset="0"/>
                      </a:endParaRPr>
                    </a:p>
                  </a:txBody>
                  <a:tcPr marL="103830" marR="103830" marT="42192" marB="4219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ounded Rectangle 65">
            <a:extLst>
              <a:ext uri="{FF2B5EF4-FFF2-40B4-BE49-F238E27FC236}">
                <a16:creationId xmlns:a16="http://schemas.microsoft.com/office/drawing/2014/main" id="{3A54C242-F3BE-4258-81E3-55B61F4B9DB6}"/>
              </a:ext>
            </a:extLst>
          </p:cNvPr>
          <p:cNvSpPr/>
          <p:nvPr/>
        </p:nvSpPr>
        <p:spPr>
          <a:xfrm>
            <a:off x="6322729" y="3636923"/>
            <a:ext cx="906248" cy="78334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476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Transfer 30% Load to </a:t>
            </a:r>
            <a:r>
              <a:rPr kumimoji="0" lang="en-GB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ERCOT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i="1" dirty="0">
                <a:solidFill>
                  <a:prstClr val="black"/>
                </a:solidFill>
                <a:latin typeface="Calibri" pitchFamily="34" charset="0"/>
              </a:rPr>
              <a:t>Week of 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i="1" dirty="0">
                <a:solidFill>
                  <a:prstClr val="black"/>
                </a:solidFill>
                <a:latin typeface="Calibri" pitchFamily="34" charset="0"/>
              </a:rPr>
              <a:t>Dec 11th</a:t>
            </a:r>
            <a:endParaRPr kumimoji="0" lang="en-GB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5" name="Rounded Rectangle 65">
            <a:extLst>
              <a:ext uri="{FF2B5EF4-FFF2-40B4-BE49-F238E27FC236}">
                <a16:creationId xmlns:a16="http://schemas.microsoft.com/office/drawing/2014/main" id="{40B4DE0D-69C1-40FA-8235-CC5ED45A1140}"/>
              </a:ext>
            </a:extLst>
          </p:cNvPr>
          <p:cNvSpPr/>
          <p:nvPr/>
        </p:nvSpPr>
        <p:spPr>
          <a:xfrm>
            <a:off x="1707420" y="4625108"/>
            <a:ext cx="1315132" cy="45827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Construction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COMPLETE</a:t>
            </a:r>
          </a:p>
        </p:txBody>
      </p:sp>
      <p:sp>
        <p:nvSpPr>
          <p:cNvPr id="12" name="Rounded Rectangle 76">
            <a:extLst>
              <a:ext uri="{FF2B5EF4-FFF2-40B4-BE49-F238E27FC236}">
                <a16:creationId xmlns:a16="http://schemas.microsoft.com/office/drawing/2014/main" id="{690C2E2C-D168-4D5D-812D-ED161A10B5B7}"/>
              </a:ext>
            </a:extLst>
          </p:cNvPr>
          <p:cNvSpPr/>
          <p:nvPr/>
        </p:nvSpPr>
        <p:spPr>
          <a:xfrm>
            <a:off x="1706955" y="3916183"/>
            <a:ext cx="1790071" cy="6879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476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Settlement </a:t>
            </a:r>
            <a:r>
              <a:rPr lang="en-US" sz="1600" b="1" i="1" dirty="0">
                <a:solidFill>
                  <a:schemeClr val="tx1"/>
                </a:solidFill>
                <a:latin typeface="Calibri" pitchFamily="34" charset="0"/>
              </a:rPr>
              <a:t>Approval  </a:t>
            </a:r>
            <a:r>
              <a:rPr lang="en-GB" sz="1200" i="1" dirty="0">
                <a:solidFill>
                  <a:schemeClr val="tx1"/>
                </a:solidFill>
                <a:latin typeface="Calibri" pitchFamily="34" charset="0"/>
              </a:rPr>
              <a:t>COMPLETE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Sept. 28th</a:t>
            </a:r>
            <a:endParaRPr kumimoji="0" lang="en-US" sz="105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22" name="Rounded Rectangle 65">
            <a:extLst>
              <a:ext uri="{FF2B5EF4-FFF2-40B4-BE49-F238E27FC236}">
                <a16:creationId xmlns:a16="http://schemas.microsoft.com/office/drawing/2014/main" id="{3551253C-25A9-4480-836B-CFC713808DEE}"/>
              </a:ext>
            </a:extLst>
          </p:cNvPr>
          <p:cNvSpPr/>
          <p:nvPr/>
        </p:nvSpPr>
        <p:spPr>
          <a:xfrm>
            <a:off x="9898189" y="1769167"/>
            <a:ext cx="1098942" cy="4691075"/>
          </a:xfrm>
          <a:prstGeom prst="roundRect">
            <a:avLst/>
          </a:prstGeom>
          <a:pattFill prst="lgCheck">
            <a:fgClr>
              <a:schemeClr val="bg2"/>
            </a:fgClr>
            <a:bgClr>
              <a:srgbClr val="FFC000"/>
            </a:bgClr>
          </a:patt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Market Go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LIVE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March 4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Thru 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April 2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Transition Customers to REPs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PCRF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Ends</a:t>
            </a:r>
          </a:p>
        </p:txBody>
      </p:sp>
      <p:sp>
        <p:nvSpPr>
          <p:cNvPr id="59" name="Rounded Rectangle 65">
            <a:extLst>
              <a:ext uri="{FF2B5EF4-FFF2-40B4-BE49-F238E27FC236}">
                <a16:creationId xmlns:a16="http://schemas.microsoft.com/office/drawing/2014/main" id="{5CCE6C62-D4C6-4627-807F-2186036F537F}"/>
              </a:ext>
            </a:extLst>
          </p:cNvPr>
          <p:cNvSpPr/>
          <p:nvPr/>
        </p:nvSpPr>
        <p:spPr>
          <a:xfrm>
            <a:off x="8684277" y="4625110"/>
            <a:ext cx="996079" cy="1778378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Final Resolution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by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EUB &amp; City Council</a:t>
            </a:r>
          </a:p>
        </p:txBody>
      </p:sp>
      <p:sp>
        <p:nvSpPr>
          <p:cNvPr id="34" name="Right Arrow 33"/>
          <p:cNvSpPr/>
          <p:nvPr/>
        </p:nvSpPr>
        <p:spPr>
          <a:xfrm>
            <a:off x="1669476" y="1414520"/>
            <a:ext cx="9376350" cy="450269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Current Tariff</a:t>
            </a:r>
          </a:p>
        </p:txBody>
      </p:sp>
      <p:sp>
        <p:nvSpPr>
          <p:cNvPr id="10" name="TextBox 61">
            <a:extLst>
              <a:ext uri="{FF2B5EF4-FFF2-40B4-BE49-F238E27FC236}">
                <a16:creationId xmlns:a16="http://schemas.microsoft.com/office/drawing/2014/main" id="{A03A99F7-1ED5-4D36-BE00-DAD133857127}"/>
              </a:ext>
            </a:extLst>
          </p:cNvPr>
          <p:cNvSpPr txBox="1"/>
          <p:nvPr/>
        </p:nvSpPr>
        <p:spPr>
          <a:xfrm>
            <a:off x="6662232" y="2620428"/>
            <a:ext cx="743654" cy="86177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000" b="1" i="1">
                <a:solidFill>
                  <a:srgbClr val="5F5F5F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Systems ready to receive customer move-ins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AA4D2012-C5A9-4D71-BA0C-F6964DBB7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3357" y="2431257"/>
            <a:ext cx="6346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8370A586-FB28-480B-A9C0-E3CCAF6214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0206" y="1924377"/>
            <a:ext cx="643145" cy="528296"/>
          </a:xfrm>
          <a:prstGeom prst="rect">
            <a:avLst/>
          </a:prstGeom>
        </p:spPr>
      </p:pic>
      <p:sp>
        <p:nvSpPr>
          <p:cNvPr id="102" name="Rounded Rectangle 65">
            <a:extLst>
              <a:ext uri="{FF2B5EF4-FFF2-40B4-BE49-F238E27FC236}">
                <a16:creationId xmlns:a16="http://schemas.microsoft.com/office/drawing/2014/main" id="{BFB9390E-E91B-41AC-A138-D91404FB22FF}"/>
              </a:ext>
            </a:extLst>
          </p:cNvPr>
          <p:cNvSpPr/>
          <p:nvPr/>
        </p:nvSpPr>
        <p:spPr>
          <a:xfrm>
            <a:off x="5260711" y="3961006"/>
            <a:ext cx="489801" cy="81028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476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TX AG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Approves Bond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10 Days</a:t>
            </a:r>
          </a:p>
        </p:txBody>
      </p:sp>
      <p:sp>
        <p:nvSpPr>
          <p:cNvPr id="106" name="Rounded Rectangle 65">
            <a:extLst>
              <a:ext uri="{FF2B5EF4-FFF2-40B4-BE49-F238E27FC236}">
                <a16:creationId xmlns:a16="http://schemas.microsoft.com/office/drawing/2014/main" id="{BFB9390E-E91B-41AC-A138-D91404FB22FF}"/>
              </a:ext>
            </a:extLst>
          </p:cNvPr>
          <p:cNvSpPr/>
          <p:nvPr/>
        </p:nvSpPr>
        <p:spPr>
          <a:xfrm>
            <a:off x="6468661" y="4469501"/>
            <a:ext cx="489801" cy="6439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476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Bond Issue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&amp; Pay </a:t>
            </a: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Settlement</a:t>
            </a:r>
          </a:p>
        </p:txBody>
      </p:sp>
      <p:sp>
        <p:nvSpPr>
          <p:cNvPr id="109" name="Rounded Rectangle 65">
            <a:extLst>
              <a:ext uri="{FF2B5EF4-FFF2-40B4-BE49-F238E27FC236}">
                <a16:creationId xmlns:a16="http://schemas.microsoft.com/office/drawing/2014/main" id="{BFB9390E-E91B-41AC-A138-D91404FB22FF}"/>
              </a:ext>
            </a:extLst>
          </p:cNvPr>
          <p:cNvSpPr/>
          <p:nvPr/>
        </p:nvSpPr>
        <p:spPr>
          <a:xfrm>
            <a:off x="7571464" y="3963079"/>
            <a:ext cx="818062" cy="111098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SPS PR Settlement Payment Due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1/15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74033" y="1441904"/>
            <a:ext cx="1468204" cy="20977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 Configuration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74489" y="3560313"/>
            <a:ext cx="1469962" cy="155318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Transfer Remaining 30% Load into ERCOT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Rounded Rectangle 65">
            <a:extLst>
              <a:ext uri="{FF2B5EF4-FFF2-40B4-BE49-F238E27FC236}">
                <a16:creationId xmlns:a16="http://schemas.microsoft.com/office/drawing/2014/main" id="{FA3A4205-9121-41ED-BA5E-FD4388A51583}"/>
              </a:ext>
            </a:extLst>
          </p:cNvPr>
          <p:cNvSpPr>
            <a:spLocks/>
          </p:cNvSpPr>
          <p:nvPr/>
        </p:nvSpPr>
        <p:spPr>
          <a:xfrm>
            <a:off x="3162378" y="2936468"/>
            <a:ext cx="683757" cy="57807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444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Send Customer Data to ERCOT</a:t>
            </a:r>
            <a:endParaRPr kumimoji="0" lang="en-GB" sz="9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19" name="Rounded Rectangle 65">
            <a:extLst>
              <a:ext uri="{FF2B5EF4-FFF2-40B4-BE49-F238E27FC236}">
                <a16:creationId xmlns:a16="http://schemas.microsoft.com/office/drawing/2014/main" id="{FA3A4205-9121-41ED-BA5E-FD4388A51583}"/>
              </a:ext>
            </a:extLst>
          </p:cNvPr>
          <p:cNvSpPr>
            <a:spLocks/>
          </p:cNvSpPr>
          <p:nvPr/>
        </p:nvSpPr>
        <p:spPr>
          <a:xfrm>
            <a:off x="4218906" y="2936468"/>
            <a:ext cx="641687" cy="57807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444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Send MCL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to REPs</a:t>
            </a:r>
            <a:endParaRPr kumimoji="0" lang="en-GB" sz="10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28" name="Rounded Rectangle 65">
            <a:extLst>
              <a:ext uri="{FF2B5EF4-FFF2-40B4-BE49-F238E27FC236}">
                <a16:creationId xmlns:a16="http://schemas.microsoft.com/office/drawing/2014/main" id="{A3438635-F1ED-4AED-B1DA-6548FC9E26C9}"/>
              </a:ext>
            </a:extLst>
          </p:cNvPr>
          <p:cNvSpPr>
            <a:spLocks/>
          </p:cNvSpPr>
          <p:nvPr/>
        </p:nvSpPr>
        <p:spPr>
          <a:xfrm>
            <a:off x="1674572" y="1796830"/>
            <a:ext cx="5796224" cy="51813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Internal Systems Testing Continues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Data Validation and Complex Scenarios</a:t>
            </a:r>
          </a:p>
        </p:txBody>
      </p:sp>
      <p:sp>
        <p:nvSpPr>
          <p:cNvPr id="129" name="Rounded Rectangle 65">
            <a:extLst>
              <a:ext uri="{FF2B5EF4-FFF2-40B4-BE49-F238E27FC236}">
                <a16:creationId xmlns:a16="http://schemas.microsoft.com/office/drawing/2014/main" id="{3F2B6CD6-ECAA-4392-B1AF-9A7688A6772E}"/>
              </a:ext>
            </a:extLst>
          </p:cNvPr>
          <p:cNvSpPr/>
          <p:nvPr/>
        </p:nvSpPr>
        <p:spPr>
          <a:xfrm>
            <a:off x="2176748" y="2901785"/>
            <a:ext cx="683757" cy="6379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REP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Workshop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8/23</a:t>
            </a:r>
          </a:p>
        </p:txBody>
      </p:sp>
      <p:sp>
        <p:nvSpPr>
          <p:cNvPr id="130" name="Rounded Rectangle 65">
            <a:extLst>
              <a:ext uri="{FF2B5EF4-FFF2-40B4-BE49-F238E27FC236}">
                <a16:creationId xmlns:a16="http://schemas.microsoft.com/office/drawing/2014/main" id="{3F2B6CD6-ECAA-4392-B1AF-9A7688A6772E}"/>
              </a:ext>
            </a:extLst>
          </p:cNvPr>
          <p:cNvSpPr/>
          <p:nvPr/>
        </p:nvSpPr>
        <p:spPr>
          <a:xfrm>
            <a:off x="7541828" y="2995433"/>
            <a:ext cx="2125955" cy="3467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Customer Workshops - TBD</a:t>
            </a:r>
            <a:endParaRPr kumimoji="0" lang="en-GB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32" name="Rounded Rectangle 65">
            <a:extLst>
              <a:ext uri="{FF2B5EF4-FFF2-40B4-BE49-F238E27FC236}">
                <a16:creationId xmlns:a16="http://schemas.microsoft.com/office/drawing/2014/main" id="{3F2B6CD6-ECAA-4392-B1AF-9A7688A6772E}"/>
              </a:ext>
            </a:extLst>
          </p:cNvPr>
          <p:cNvSpPr/>
          <p:nvPr/>
        </p:nvSpPr>
        <p:spPr>
          <a:xfrm>
            <a:off x="7535706" y="1745798"/>
            <a:ext cx="1654703" cy="124240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08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Customer Choice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Jan 5 – Feb 15</a:t>
            </a:r>
          </a:p>
        </p:txBody>
      </p:sp>
      <p:sp>
        <p:nvSpPr>
          <p:cNvPr id="133" name="Rounded Rectangle 65">
            <a:extLst>
              <a:ext uri="{FF2B5EF4-FFF2-40B4-BE49-F238E27FC236}">
                <a16:creationId xmlns:a16="http://schemas.microsoft.com/office/drawing/2014/main" id="{E324AD39-632E-4358-B51D-83DDD049D358}"/>
              </a:ext>
            </a:extLst>
          </p:cNvPr>
          <p:cNvSpPr/>
          <p:nvPr/>
        </p:nvSpPr>
        <p:spPr>
          <a:xfrm>
            <a:off x="9227236" y="1753973"/>
            <a:ext cx="580758" cy="122605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DREP Assign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2/19 – 3/1</a:t>
            </a:r>
            <a:endParaRPr kumimoji="0" lang="en-GB" sz="11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57" name="Right Arrow 56"/>
          <p:cNvSpPr/>
          <p:nvPr/>
        </p:nvSpPr>
        <p:spPr>
          <a:xfrm>
            <a:off x="9931916" y="1510466"/>
            <a:ext cx="2257027" cy="572727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Delivery Service Tariff</a:t>
            </a:r>
          </a:p>
        </p:txBody>
      </p:sp>
      <p:sp>
        <p:nvSpPr>
          <p:cNvPr id="99" name="Title 2">
            <a:extLst>
              <a:ext uri="{FF2B5EF4-FFF2-40B4-BE49-F238E27FC236}">
                <a16:creationId xmlns:a16="http://schemas.microsoft.com/office/drawing/2014/main" id="{DF32AC7B-BE9D-4262-905B-CF93A7ED55E2}"/>
              </a:ext>
            </a:extLst>
          </p:cNvPr>
          <p:cNvSpPr txBox="1">
            <a:spLocks/>
          </p:cNvSpPr>
          <p:nvPr/>
        </p:nvSpPr>
        <p:spPr>
          <a:xfrm>
            <a:off x="10413358" y="204320"/>
            <a:ext cx="1606466" cy="2579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Rev:  </a:t>
            </a:r>
            <a:r>
              <a:rPr lang="en-US" sz="1000" b="1" dirty="0">
                <a:solidFill>
                  <a:srgbClr val="FFFF00"/>
                </a:solidFill>
                <a:latin typeface="Calibri Light" panose="020F0302020204030204"/>
              </a:rPr>
              <a:t>September 28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, 2023</a:t>
            </a:r>
          </a:p>
        </p:txBody>
      </p:sp>
      <p:sp>
        <p:nvSpPr>
          <p:cNvPr id="30" name="Isosceles Triangle 29"/>
          <p:cNvSpPr/>
          <p:nvPr/>
        </p:nvSpPr>
        <p:spPr>
          <a:xfrm rot="10800000">
            <a:off x="3708295" y="1417083"/>
            <a:ext cx="240426" cy="358070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Rounded Rectangle 65">
            <a:extLst>
              <a:ext uri="{FF2B5EF4-FFF2-40B4-BE49-F238E27FC236}">
                <a16:creationId xmlns:a16="http://schemas.microsoft.com/office/drawing/2014/main" id="{316C517B-EDCD-438E-A061-5389F96D2CB8}"/>
              </a:ext>
            </a:extLst>
          </p:cNvPr>
          <p:cNvSpPr>
            <a:spLocks/>
          </p:cNvSpPr>
          <p:nvPr/>
        </p:nvSpPr>
        <p:spPr>
          <a:xfrm>
            <a:off x="3037529" y="2376890"/>
            <a:ext cx="1207467" cy="4577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1-800 IVR Testing</a:t>
            </a:r>
          </a:p>
        </p:txBody>
      </p:sp>
      <p:sp>
        <p:nvSpPr>
          <p:cNvPr id="126" name="Rounded Rectangle 65">
            <a:extLst>
              <a:ext uri="{FF2B5EF4-FFF2-40B4-BE49-F238E27FC236}">
                <a16:creationId xmlns:a16="http://schemas.microsoft.com/office/drawing/2014/main" id="{D732563B-19C8-4178-9DF9-2F30F2F0FA39}"/>
              </a:ext>
            </a:extLst>
          </p:cNvPr>
          <p:cNvSpPr>
            <a:spLocks/>
          </p:cNvSpPr>
          <p:nvPr/>
        </p:nvSpPr>
        <p:spPr>
          <a:xfrm>
            <a:off x="4297680" y="2390727"/>
            <a:ext cx="1763776" cy="4577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Transaction Testing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370A586-FB28-480B-A9C0-E3CCAF6214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8637" y="2279491"/>
            <a:ext cx="393768" cy="340937"/>
          </a:xfrm>
          <a:prstGeom prst="rect">
            <a:avLst/>
          </a:prstGeom>
          <a:ln w="57150">
            <a:noFill/>
          </a:ln>
        </p:spPr>
      </p:pic>
      <p:sp>
        <p:nvSpPr>
          <p:cNvPr id="139" name="Rectangle 138">
            <a:extLst>
              <a:ext uri="{FF2B5EF4-FFF2-40B4-BE49-F238E27FC236}">
                <a16:creationId xmlns:a16="http://schemas.microsoft.com/office/drawing/2014/main" id="{8A335F72-B3E0-4021-80DF-2726837EB9CB}"/>
              </a:ext>
            </a:extLst>
          </p:cNvPr>
          <p:cNvSpPr/>
          <p:nvPr/>
        </p:nvSpPr>
        <p:spPr>
          <a:xfrm>
            <a:off x="174033" y="5136949"/>
            <a:ext cx="1469962" cy="1323293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Items for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EUB and City Council 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Rounded Rectangle 65">
            <a:extLst>
              <a:ext uri="{FF2B5EF4-FFF2-40B4-BE49-F238E27FC236}">
                <a16:creationId xmlns:a16="http://schemas.microsoft.com/office/drawing/2014/main" id="{F20F261F-EC61-4DE8-B3CB-A23466004640}"/>
              </a:ext>
            </a:extLst>
          </p:cNvPr>
          <p:cNvSpPr/>
          <p:nvPr/>
        </p:nvSpPr>
        <p:spPr>
          <a:xfrm>
            <a:off x="3936322" y="5083387"/>
            <a:ext cx="996079" cy="659639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DREP Assignment Plan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EUB &amp; CC</a:t>
            </a:r>
          </a:p>
        </p:txBody>
      </p:sp>
      <p:sp>
        <p:nvSpPr>
          <p:cNvPr id="141" name="Rounded Rectangle 65">
            <a:extLst>
              <a:ext uri="{FF2B5EF4-FFF2-40B4-BE49-F238E27FC236}">
                <a16:creationId xmlns:a16="http://schemas.microsoft.com/office/drawing/2014/main" id="{E81D566F-5177-406D-B571-0B3D0112ED5D}"/>
              </a:ext>
            </a:extLst>
          </p:cNvPr>
          <p:cNvSpPr/>
          <p:nvPr/>
        </p:nvSpPr>
        <p:spPr>
          <a:xfrm>
            <a:off x="3936322" y="5753685"/>
            <a:ext cx="996079" cy="666599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Sufficient number REPs? </a:t>
            </a:r>
          </a:p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EUB &amp; CC</a:t>
            </a:r>
          </a:p>
        </p:txBody>
      </p:sp>
      <p:sp>
        <p:nvSpPr>
          <p:cNvPr id="39" name="Right Arrow 104">
            <a:extLst>
              <a:ext uri="{FF2B5EF4-FFF2-40B4-BE49-F238E27FC236}">
                <a16:creationId xmlns:a16="http://schemas.microsoft.com/office/drawing/2014/main" id="{7EF3E574-DA73-4774-852B-FFE42D65C803}"/>
              </a:ext>
            </a:extLst>
          </p:cNvPr>
          <p:cNvSpPr/>
          <p:nvPr/>
        </p:nvSpPr>
        <p:spPr>
          <a:xfrm>
            <a:off x="6958462" y="4574985"/>
            <a:ext cx="613001" cy="2240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ounded Rectangle 76">
            <a:extLst>
              <a:ext uri="{FF2B5EF4-FFF2-40B4-BE49-F238E27FC236}">
                <a16:creationId xmlns:a16="http://schemas.microsoft.com/office/drawing/2014/main" id="{DF5FBA38-8B95-472A-B6CF-915944FE4E48}"/>
              </a:ext>
            </a:extLst>
          </p:cNvPr>
          <p:cNvSpPr/>
          <p:nvPr/>
        </p:nvSpPr>
        <p:spPr>
          <a:xfrm>
            <a:off x="3503408" y="3883809"/>
            <a:ext cx="1508664" cy="71475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476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253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30-day period for rehearing</a:t>
            </a:r>
            <a:endParaRPr kumimoji="0" lang="en-US" sz="10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1" name="Rounded Rectangle 65">
            <a:extLst>
              <a:ext uri="{FF2B5EF4-FFF2-40B4-BE49-F238E27FC236}">
                <a16:creationId xmlns:a16="http://schemas.microsoft.com/office/drawing/2014/main" id="{54BCF1E0-7E2D-45ED-85E8-0ACE50C34573}"/>
              </a:ext>
            </a:extLst>
          </p:cNvPr>
          <p:cNvSpPr>
            <a:spLocks/>
          </p:cNvSpPr>
          <p:nvPr/>
        </p:nvSpPr>
        <p:spPr>
          <a:xfrm>
            <a:off x="1706955" y="3521766"/>
            <a:ext cx="3292370" cy="38719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91" tIns="35991" rIns="35991" bIns="35991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25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i="1" dirty="0">
                <a:solidFill>
                  <a:prstClr val="black"/>
                </a:solidFill>
                <a:latin typeface="Calibri" pitchFamily="34" charset="0"/>
              </a:rPr>
              <a:t>FERC Process</a:t>
            </a:r>
            <a:endParaRPr kumimoji="0" lang="en-GB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01" name="Right Arrow 100"/>
          <p:cNvSpPr/>
          <p:nvPr/>
        </p:nvSpPr>
        <p:spPr>
          <a:xfrm>
            <a:off x="4939877" y="3966535"/>
            <a:ext cx="472783" cy="245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Right Arrow 107"/>
          <p:cNvSpPr/>
          <p:nvPr/>
        </p:nvSpPr>
        <p:spPr>
          <a:xfrm>
            <a:off x="4913069" y="3666033"/>
            <a:ext cx="1508664" cy="2877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ight Arrow 100">
            <a:extLst>
              <a:ext uri="{FF2B5EF4-FFF2-40B4-BE49-F238E27FC236}">
                <a16:creationId xmlns:a16="http://schemas.microsoft.com/office/drawing/2014/main" id="{1A722136-0288-4161-91A1-A842A9EC3296}"/>
              </a:ext>
            </a:extLst>
          </p:cNvPr>
          <p:cNvSpPr/>
          <p:nvPr/>
        </p:nvSpPr>
        <p:spPr>
          <a:xfrm>
            <a:off x="5675902" y="4577235"/>
            <a:ext cx="844833" cy="2240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0347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4968</TotalTime>
  <Words>201</Words>
  <Application>Microsoft Office PowerPoint</Application>
  <PresentationFormat>Widescreen</PresentationFormat>
  <Paragraphs>105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Transition to Retail Competition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MTM Implementation Timeline</dc:title>
  <dc:creator>Debra Ardoline</dc:creator>
  <cp:lastModifiedBy>Michael Winegeart</cp:lastModifiedBy>
  <cp:revision>151</cp:revision>
  <cp:lastPrinted>2023-05-11T14:42:34Z</cp:lastPrinted>
  <dcterms:created xsi:type="dcterms:W3CDTF">2022-07-15T18:18:35Z</dcterms:created>
  <dcterms:modified xsi:type="dcterms:W3CDTF">2023-09-29T15:56:13Z</dcterms:modified>
</cp:coreProperties>
</file>