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56" r:id="rId2"/>
    <p:sldId id="267" r:id="rId3"/>
    <p:sldId id="269" r:id="rId4"/>
    <p:sldId id="268"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5" d="100"/>
          <a:sy n="75" d="100"/>
        </p:scale>
        <p:origin x="96" y="9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A13450-4CF3-4745-9550-7541FFD94A2B}" type="datetimeFigureOut">
              <a:rPr lang="en-US" smtClean="0"/>
              <a:t>9/28/2023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32BAD7-6ACB-44F4-B36D-40EA5E0A9754}" type="slidenum">
              <a:rPr lang="en-US" smtClean="0"/>
              <a:t>‹#›</a:t>
            </a:fld>
            <a:endParaRPr lang="en-US" dirty="0"/>
          </a:p>
        </p:txBody>
      </p:sp>
    </p:spTree>
    <p:extLst>
      <p:ext uri="{BB962C8B-B14F-4D97-AF65-F5344CB8AC3E}">
        <p14:creationId xmlns:p14="http://schemas.microsoft.com/office/powerpoint/2010/main" val="1634451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4004202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51693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753778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56458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24772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8129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7/08/2021</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144697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a:t>7/08/2021</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67051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7/08/2021</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311961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1569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226731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7/08/2021</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8E3C8A-25C0-43C8-8B90-29268A384E92}" type="slidenum">
              <a:rPr lang="en-US" smtClean="0"/>
              <a:t>‹#›</a:t>
            </a:fld>
            <a:endParaRPr lang="en-US" dirty="0"/>
          </a:p>
        </p:txBody>
      </p:sp>
    </p:spTree>
    <p:extLst>
      <p:ext uri="{BB962C8B-B14F-4D97-AF65-F5344CB8AC3E}">
        <p14:creationId xmlns:p14="http://schemas.microsoft.com/office/powerpoint/2010/main" val="1865201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68362"/>
            <a:ext cx="9144000" cy="2387600"/>
          </a:xfrm>
        </p:spPr>
        <p:txBody>
          <a:bodyPr/>
          <a:lstStyle/>
          <a:p>
            <a:r>
              <a:rPr lang="en-US" dirty="0"/>
              <a:t>Planning Working Group Update</a:t>
            </a:r>
          </a:p>
        </p:txBody>
      </p:sp>
      <p:sp>
        <p:nvSpPr>
          <p:cNvPr id="3" name="Subtitle 2"/>
          <p:cNvSpPr>
            <a:spLocks noGrp="1"/>
          </p:cNvSpPr>
          <p:nvPr>
            <p:ph type="subTitle" idx="1"/>
          </p:nvPr>
        </p:nvSpPr>
        <p:spPr>
          <a:xfrm>
            <a:off x="1524000" y="3518148"/>
            <a:ext cx="9144000" cy="2035364"/>
          </a:xfrm>
        </p:spPr>
        <p:txBody>
          <a:bodyPr>
            <a:normAutofit fontScale="85000" lnSpcReduction="20000"/>
          </a:bodyPr>
          <a:lstStyle/>
          <a:p>
            <a:r>
              <a:rPr lang="en-US" dirty="0"/>
              <a:t>To</a:t>
            </a:r>
          </a:p>
          <a:p>
            <a:pPr>
              <a:spcAft>
                <a:spcPts val="1000"/>
              </a:spcAft>
            </a:pPr>
            <a:r>
              <a:rPr lang="en-US" dirty="0"/>
              <a:t>Reliability and Operations Subcommittee</a:t>
            </a:r>
          </a:p>
          <a:p>
            <a:r>
              <a:rPr lang="en-US" dirty="0"/>
              <a:t>Alexandra Miller, PLWG Chair</a:t>
            </a:r>
          </a:p>
          <a:p>
            <a:r>
              <a:rPr lang="en-US" dirty="0"/>
              <a:t>Dylan Preas, PLWG Vice-Chair</a:t>
            </a:r>
          </a:p>
          <a:p>
            <a:br>
              <a:rPr lang="en-US" dirty="0"/>
            </a:br>
            <a:r>
              <a:rPr lang="en-US" dirty="0"/>
              <a:t>October 5, 2023</a:t>
            </a:r>
          </a:p>
        </p:txBody>
      </p:sp>
    </p:spTree>
    <p:extLst>
      <p:ext uri="{BB962C8B-B14F-4D97-AF65-F5344CB8AC3E}">
        <p14:creationId xmlns:p14="http://schemas.microsoft.com/office/powerpoint/2010/main" val="1319244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053" y="142290"/>
            <a:ext cx="10515600" cy="1325563"/>
          </a:xfrm>
        </p:spPr>
        <p:txBody>
          <a:bodyPr/>
          <a:lstStyle/>
          <a:p>
            <a:r>
              <a:rPr lang="en-US" sz="5400" dirty="0"/>
              <a:t>PLWG Activity Update – 9/19/23</a:t>
            </a:r>
            <a:endParaRPr lang="en-US" dirty="0"/>
          </a:p>
        </p:txBody>
      </p:sp>
      <p:sp>
        <p:nvSpPr>
          <p:cNvPr id="3" name="Content Placeholder 2"/>
          <p:cNvSpPr>
            <a:spLocks noGrp="1"/>
          </p:cNvSpPr>
          <p:nvPr>
            <p:ph idx="1"/>
          </p:nvPr>
        </p:nvSpPr>
        <p:spPr>
          <a:xfrm>
            <a:off x="595618" y="1467852"/>
            <a:ext cx="10947633" cy="5021847"/>
          </a:xfrm>
        </p:spPr>
        <p:txBody>
          <a:bodyPr>
            <a:normAutofit fontScale="77500" lnSpcReduction="20000"/>
          </a:bodyPr>
          <a:lstStyle/>
          <a:p>
            <a:pPr>
              <a:spcAft>
                <a:spcPts val="600"/>
              </a:spcAft>
            </a:pPr>
            <a:r>
              <a:rPr lang="en-US" sz="3200" b="1" dirty="0">
                <a:effectLst/>
                <a:latin typeface="Calibri" panose="020F0502020204030204" pitchFamily="34" charset="0"/>
                <a:ea typeface="Times New Roman" panose="02020603050405020304" pitchFamily="18" charset="0"/>
              </a:rPr>
              <a:t>ERCOT New SOL Methodology and NERC FAC-014-3 R7 Requirements</a:t>
            </a:r>
            <a:endParaRPr lang="en-US" sz="2800" dirty="0"/>
          </a:p>
          <a:p>
            <a:pPr lvl="1">
              <a:lnSpc>
                <a:spcPct val="100000"/>
              </a:lnSpc>
              <a:spcBef>
                <a:spcPts val="0"/>
              </a:spcBef>
            </a:pPr>
            <a:r>
              <a:rPr lang="en-US" sz="2800" dirty="0"/>
              <a:t>Kiran Nandigam (ERCOT) provided an update.</a:t>
            </a:r>
          </a:p>
          <a:p>
            <a:pPr lvl="2">
              <a:lnSpc>
                <a:spcPct val="100000"/>
              </a:lnSpc>
              <a:spcBef>
                <a:spcPts val="0"/>
              </a:spcBef>
            </a:pPr>
            <a:r>
              <a:rPr lang="en-US" sz="2400" dirty="0"/>
              <a:t>NERC FAC-010-3 SOL Methodology for the Planning Horizon will be retired on March 31, 2024.</a:t>
            </a:r>
          </a:p>
          <a:p>
            <a:pPr lvl="2">
              <a:lnSpc>
                <a:spcPct val="100000"/>
              </a:lnSpc>
              <a:spcBef>
                <a:spcPts val="0"/>
              </a:spcBef>
            </a:pPr>
            <a:r>
              <a:rPr lang="en-US" sz="2400" dirty="0"/>
              <a:t>NERC FAC-011-3 SOL Methodology for the Operations Horizon will be replaced with FAC-011-4 on April 1, 2024.</a:t>
            </a:r>
          </a:p>
          <a:p>
            <a:pPr lvl="2">
              <a:lnSpc>
                <a:spcPct val="100000"/>
              </a:lnSpc>
              <a:spcBef>
                <a:spcPts val="0"/>
              </a:spcBef>
            </a:pPr>
            <a:r>
              <a:rPr lang="en-US" sz="2400" dirty="0"/>
              <a:t>NERC FAC-014-2 Establishing and Communicating SOL and SOL Information will be replaced with FAC-014-3 on April 1, 2024.</a:t>
            </a:r>
          </a:p>
          <a:p>
            <a:pPr lvl="2">
              <a:lnSpc>
                <a:spcPct val="100000"/>
              </a:lnSpc>
              <a:spcBef>
                <a:spcPts val="0"/>
              </a:spcBef>
            </a:pPr>
            <a:r>
              <a:rPr lang="en-US" sz="2400" dirty="0"/>
              <a:t>NERC FAC-011-4 R7 will require ERCOT and TSPs to communicate certain information about CAPs developed to “address any instability identified in its Planning Assessment of the Near-Term Transmission Planning Horizon”.</a:t>
            </a:r>
          </a:p>
          <a:p>
            <a:pPr>
              <a:spcBef>
                <a:spcPts val="2400"/>
              </a:spcBef>
            </a:pPr>
            <a:r>
              <a:rPr lang="en-US" sz="3200" b="1" dirty="0">
                <a:effectLst/>
                <a:latin typeface="Calibri" panose="020F0502020204030204" pitchFamily="34" charset="0"/>
                <a:ea typeface="Times New Roman" panose="02020603050405020304" pitchFamily="18" charset="0"/>
              </a:rPr>
              <a:t>ERCOT Congestion Cost Savings Test Discussion – Jack Moore, E3</a:t>
            </a:r>
            <a:endParaRPr lang="en-US" sz="3200" dirty="0"/>
          </a:p>
          <a:p>
            <a:pPr lvl="1"/>
            <a:r>
              <a:rPr lang="en-US" sz="2800" dirty="0">
                <a:effectLst/>
                <a:latin typeface="Calibri" panose="020F0502020204030204" pitchFamily="34" charset="0"/>
                <a:ea typeface="Times New Roman" panose="02020603050405020304" pitchFamily="18" charset="0"/>
              </a:rPr>
              <a:t>PUCT directed ERCOT to create a consumer benefits test for evaluating the economic benefits of a transmission upgrade. This test will complement the existing production cost savings test.</a:t>
            </a:r>
            <a:endParaRPr lang="en-US" sz="2800" dirty="0"/>
          </a:p>
          <a:p>
            <a:pPr lvl="1"/>
            <a:r>
              <a:rPr lang="en-US" sz="2800" dirty="0"/>
              <a:t>E3 recommends that ERCOT adopt the </a:t>
            </a:r>
            <a:r>
              <a:rPr lang="en-US" sz="2800" b="1" dirty="0"/>
              <a:t>System-Wide Gross Load Cost Test</a:t>
            </a:r>
            <a:r>
              <a:rPr lang="en-US" sz="2800" dirty="0"/>
              <a:t>. This test directly estimates the effect of transmission upgrades on energy costs to ERCOT load by calculating how the upgrade changes wholesale market prices paid at ERCOT load nodes</a:t>
            </a:r>
          </a:p>
          <a:p>
            <a:pPr lvl="1"/>
            <a:r>
              <a:rPr lang="en-US" sz="2800" dirty="0"/>
              <a:t>ERCOT will submit Revision Requests to implement the recommendation. </a:t>
            </a:r>
          </a:p>
        </p:txBody>
      </p:sp>
    </p:spTree>
    <p:extLst>
      <p:ext uri="{BB962C8B-B14F-4D97-AF65-F5344CB8AC3E}">
        <p14:creationId xmlns:p14="http://schemas.microsoft.com/office/powerpoint/2010/main" val="1948779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053" y="142290"/>
            <a:ext cx="10515600" cy="1325563"/>
          </a:xfrm>
        </p:spPr>
        <p:txBody>
          <a:bodyPr/>
          <a:lstStyle/>
          <a:p>
            <a:r>
              <a:rPr lang="en-US" sz="5400" dirty="0"/>
              <a:t>PLWG Activity Update – 9/19/23</a:t>
            </a:r>
            <a:endParaRPr lang="en-US" dirty="0"/>
          </a:p>
        </p:txBody>
      </p:sp>
      <p:sp>
        <p:nvSpPr>
          <p:cNvPr id="3" name="Content Placeholder 2"/>
          <p:cNvSpPr>
            <a:spLocks noGrp="1"/>
          </p:cNvSpPr>
          <p:nvPr>
            <p:ph idx="1"/>
          </p:nvPr>
        </p:nvSpPr>
        <p:spPr>
          <a:xfrm>
            <a:off x="462314" y="1658353"/>
            <a:ext cx="10947633" cy="3523247"/>
          </a:xfrm>
        </p:spPr>
        <p:txBody>
          <a:bodyPr>
            <a:normAutofit fontScale="92500" lnSpcReduction="20000"/>
          </a:bodyPr>
          <a:lstStyle/>
          <a:p>
            <a:pPr>
              <a:spcBef>
                <a:spcPts val="2400"/>
              </a:spcBef>
            </a:pPr>
            <a:r>
              <a:rPr lang="en-US" sz="3200" b="1" dirty="0">
                <a:effectLst/>
                <a:latin typeface="Calibri" panose="020F0502020204030204" pitchFamily="34" charset="0"/>
                <a:ea typeface="Times New Roman" panose="02020603050405020304" pitchFamily="18" charset="0"/>
                <a:cs typeface="Times New Roman" panose="02020603050405020304" pitchFamily="18" charset="0"/>
              </a:rPr>
              <a:t>PGRR 109 – </a:t>
            </a:r>
            <a:r>
              <a:rPr lang="en-US" sz="3200" dirty="0">
                <a:effectLst/>
                <a:latin typeface="Calibri" panose="020F0502020204030204" pitchFamily="34" charset="0"/>
                <a:ea typeface="Times New Roman" panose="02020603050405020304" pitchFamily="18" charset="0"/>
                <a:cs typeface="Times New Roman" panose="02020603050405020304" pitchFamily="18" charset="0"/>
              </a:rPr>
              <a:t>Dynamic Model Review Process Improvement for IBR Modification</a:t>
            </a:r>
            <a:endParaRPr lang="en-US" sz="3200" dirty="0"/>
          </a:p>
          <a:p>
            <a:pPr lvl="1"/>
            <a:r>
              <a:rPr lang="en-US" sz="2800" dirty="0">
                <a:effectLst/>
                <a:latin typeface="Calibri" panose="020F0502020204030204" pitchFamily="34" charset="0"/>
                <a:ea typeface="Times New Roman" panose="02020603050405020304" pitchFamily="18" charset="0"/>
              </a:rPr>
              <a:t>Kristin Cook (Southern Power) shared that stakeholders are planning to file comments in the next few weeks. In general, stakeholders hope the proposed changes will resolve stakeholder concerns (e.g., broadness of “any changes” language, data submission and review timelines) while still accomplishing ERCOT objectives.</a:t>
            </a:r>
            <a:endParaRPr lang="en-US" sz="2800" dirty="0"/>
          </a:p>
          <a:p>
            <a:pPr lvl="1"/>
            <a:r>
              <a:rPr lang="en-US" sz="2800" dirty="0"/>
              <a:t>Group had active discussion of concerns.</a:t>
            </a:r>
          </a:p>
          <a:p>
            <a:pPr lvl="1"/>
            <a:r>
              <a:rPr lang="en-US" sz="2800" dirty="0"/>
              <a:t>Stakeholders plan to file comments with suggested edits and issue was tabled until October meeting. </a:t>
            </a:r>
          </a:p>
        </p:txBody>
      </p:sp>
    </p:spTree>
    <p:extLst>
      <p:ext uri="{BB962C8B-B14F-4D97-AF65-F5344CB8AC3E}">
        <p14:creationId xmlns:p14="http://schemas.microsoft.com/office/powerpoint/2010/main" val="2610315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290"/>
            <a:ext cx="11086051" cy="1325563"/>
          </a:xfrm>
        </p:spPr>
        <p:txBody>
          <a:bodyPr>
            <a:normAutofit/>
          </a:bodyPr>
          <a:lstStyle/>
          <a:p>
            <a:r>
              <a:rPr lang="en-US" sz="5400" dirty="0"/>
              <a:t>PLWG – Open Action Items</a:t>
            </a:r>
            <a:endParaRPr lang="en-US" dirty="0"/>
          </a:p>
        </p:txBody>
      </p:sp>
      <p:sp>
        <p:nvSpPr>
          <p:cNvPr id="3" name="Content Placeholder 2"/>
          <p:cNvSpPr>
            <a:spLocks noGrp="1"/>
          </p:cNvSpPr>
          <p:nvPr>
            <p:ph idx="1"/>
          </p:nvPr>
        </p:nvSpPr>
        <p:spPr>
          <a:xfrm>
            <a:off x="595618" y="1467852"/>
            <a:ext cx="10947633" cy="5007089"/>
          </a:xfrm>
        </p:spPr>
        <p:txBody>
          <a:bodyPr>
            <a:normAutofit/>
          </a:bodyPr>
          <a:lstStyle/>
          <a:p>
            <a:pPr>
              <a:spcAft>
                <a:spcPts val="600"/>
              </a:spcAft>
            </a:pPr>
            <a:r>
              <a:rPr lang="en-US" sz="3200" b="1" dirty="0"/>
              <a:t>PGRR107</a:t>
            </a:r>
            <a:r>
              <a:rPr lang="en-US" sz="3200" dirty="0"/>
              <a:t> – (Related to NPRR 1180) – Inclusion of Forecasted Load in Planning Analyses </a:t>
            </a:r>
            <a:endParaRPr lang="en-US" sz="2800" dirty="0"/>
          </a:p>
          <a:p>
            <a:pPr lvl="1">
              <a:lnSpc>
                <a:spcPct val="60000"/>
              </a:lnSpc>
              <a:spcBef>
                <a:spcPts val="0"/>
              </a:spcBef>
            </a:pPr>
            <a:r>
              <a:rPr lang="en-US" sz="2800" dirty="0"/>
              <a:t>Issue remains tabled pending ERCOT comments on NPRR 1180.</a:t>
            </a:r>
          </a:p>
          <a:p>
            <a:pPr>
              <a:lnSpc>
                <a:spcPct val="60000"/>
              </a:lnSpc>
              <a:spcBef>
                <a:spcPts val="2400"/>
              </a:spcBef>
            </a:pPr>
            <a:r>
              <a:rPr lang="en-US" sz="3200" b="1" dirty="0"/>
              <a:t>NPRR1180 </a:t>
            </a:r>
            <a:r>
              <a:rPr lang="en-US" sz="3200" dirty="0"/>
              <a:t>– Inclusion of Forecasted Load in Planning Analyses</a:t>
            </a:r>
          </a:p>
          <a:p>
            <a:pPr lvl="1"/>
            <a:r>
              <a:rPr lang="en-US" sz="2800" dirty="0"/>
              <a:t>ERCOT and Oncor plan to submit comments. </a:t>
            </a:r>
          </a:p>
          <a:p>
            <a:pPr lvl="1"/>
            <a:r>
              <a:rPr lang="en-US" sz="2800" dirty="0"/>
              <a:t>Issue remains tabled</a:t>
            </a:r>
          </a:p>
          <a:p>
            <a:r>
              <a:rPr lang="en-US" sz="3200" b="1" dirty="0"/>
              <a:t>NPRR1070 </a:t>
            </a:r>
            <a:r>
              <a:rPr lang="en-US" sz="3200" dirty="0"/>
              <a:t>– Planning Criteria for GTC Exit Solutions</a:t>
            </a:r>
          </a:p>
          <a:p>
            <a:pPr lvl="1"/>
            <a:r>
              <a:rPr lang="en-US" sz="2800" dirty="0"/>
              <a:t>Remains tabled as ERCOT expects protocol revision language discussion to resume in October with implementation of E3 study results for congestion cost savings test</a:t>
            </a:r>
          </a:p>
          <a:p>
            <a:pPr lvl="1"/>
            <a:endParaRPr lang="en-US" sz="2800" dirty="0"/>
          </a:p>
        </p:txBody>
      </p:sp>
    </p:spTree>
    <p:extLst>
      <p:ext uri="{BB962C8B-B14F-4D97-AF65-F5344CB8AC3E}">
        <p14:creationId xmlns:p14="http://schemas.microsoft.com/office/powerpoint/2010/main" val="2277361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Questions?</a:t>
            </a:r>
          </a:p>
        </p:txBody>
      </p:sp>
    </p:spTree>
    <p:extLst>
      <p:ext uri="{BB962C8B-B14F-4D97-AF65-F5344CB8AC3E}">
        <p14:creationId xmlns:p14="http://schemas.microsoft.com/office/powerpoint/2010/main" val="3317570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2685</TotalTime>
  <Words>408</Words>
  <Application>Microsoft Office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Planning Working Group Update</vt:lpstr>
      <vt:lpstr>PLWG Activity Update – 9/19/23</vt:lpstr>
      <vt:lpstr>PLWG Activity Update – 9/19/23</vt:lpstr>
      <vt:lpstr>PLWG – Open Action Items</vt:lpstr>
      <vt:lpstr>Questions?</vt:lpstr>
    </vt:vector>
  </TitlesOfParts>
  <Company>Pedernales Electric Cooperative,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Working Group Update</dc:title>
  <dc:creator>Dewitt, Charles</dc:creator>
  <cp:lastModifiedBy>Joint Commenters</cp:lastModifiedBy>
  <cp:revision>135</cp:revision>
  <dcterms:created xsi:type="dcterms:W3CDTF">2021-03-22T15:18:30Z</dcterms:created>
  <dcterms:modified xsi:type="dcterms:W3CDTF">2023-09-29T14:04:40Z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1ce7164-e805-4ab4-ac95-a582ab107225_Enabled">
    <vt:lpwstr>true</vt:lpwstr>
  </property>
  <property fmtid="{D5CDD505-2E9C-101B-9397-08002B2CF9AE}" pid="3" name="MSIP_Label_81ce7164-e805-4ab4-ac95-a582ab107225_SetDate">
    <vt:lpwstr>2023-02-22T17:19:51Z</vt:lpwstr>
  </property>
  <property fmtid="{D5CDD505-2E9C-101B-9397-08002B2CF9AE}" pid="4" name="MSIP_Label_81ce7164-e805-4ab4-ac95-a582ab107225_Method">
    <vt:lpwstr>Privileged</vt:lpwstr>
  </property>
  <property fmtid="{D5CDD505-2E9C-101B-9397-08002B2CF9AE}" pid="5" name="MSIP_Label_81ce7164-e805-4ab4-ac95-a582ab107225_Name">
    <vt:lpwstr>Public</vt:lpwstr>
  </property>
  <property fmtid="{D5CDD505-2E9C-101B-9397-08002B2CF9AE}" pid="6" name="MSIP_Label_81ce7164-e805-4ab4-ac95-a582ab107225_SiteId">
    <vt:lpwstr>34c5e68e-b374-47fe-91da-0e3d638792fb</vt:lpwstr>
  </property>
  <property fmtid="{D5CDD505-2E9C-101B-9397-08002B2CF9AE}" pid="7" name="MSIP_Label_81ce7164-e805-4ab4-ac95-a582ab107225_ActionId">
    <vt:lpwstr>2faea785-853e-46b5-8b20-5e49bf39d443</vt:lpwstr>
  </property>
  <property fmtid="{D5CDD505-2E9C-101B-9397-08002B2CF9AE}" pid="8" name="MSIP_Label_81ce7164-e805-4ab4-ac95-a582ab107225_ContentBits">
    <vt:lpwstr>0</vt:lpwstr>
  </property>
</Properties>
</file>