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4"/>
    <p:sldMasterId id="2147483648" r:id="rId5"/>
  </p:sldMasterIdLst>
  <p:notesMasterIdLst>
    <p:notesMasterId r:id="rId9"/>
  </p:notesMasterIdLst>
  <p:handoutMasterIdLst>
    <p:handoutMasterId r:id="rId10"/>
  </p:handoutMasterIdLst>
  <p:sldIdLst>
    <p:sldId id="260" r:id="rId6"/>
    <p:sldId id="2601" r:id="rId7"/>
    <p:sldId id="2541" r:id="rId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D00"/>
    <a:srgbClr val="FF6699"/>
    <a:srgbClr val="F5F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1" autoAdjust="0"/>
    <p:restoredTop sz="80528" autoAdjust="0"/>
  </p:normalViewPr>
  <p:slideViewPr>
    <p:cSldViewPr showGuides="1">
      <p:cViewPr varScale="1">
        <p:scale>
          <a:sx n="64" d="100"/>
          <a:sy n="64" d="100"/>
        </p:scale>
        <p:origin x="667" y="62"/>
      </p:cViewPr>
      <p:guideLst>
        <p:guide orient="horz" pos="2160"/>
        <p:guide pos="2880"/>
      </p:guideLst>
    </p:cSldViewPr>
  </p:slideViewPr>
  <p:notesTextViewPr>
    <p:cViewPr>
      <p:scale>
        <a:sx n="3" d="2"/>
        <a:sy n="3" d="2"/>
      </p:scale>
      <p:origin x="0" y="0"/>
    </p:cViewPr>
  </p:notesTextViewPr>
  <p:notesViewPr>
    <p:cSldViewPr showGuides="1">
      <p:cViewPr varScale="1">
        <p:scale>
          <a:sx n="76" d="100"/>
          <a:sy n="76" d="100"/>
        </p:scale>
        <p:origin x="205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9/19/2023</a:t>
            </a:fld>
            <a:endParaRPr lang="en-US" dirty="0"/>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dirty="0"/>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9/19/2023</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dirty="0"/>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2AC51D-6DAA-4455-8EA7-D54B64909A85}" type="slidenum">
              <a:rPr lang="en-US" smtClean="0"/>
              <a:t>1</a:t>
            </a:fld>
            <a:endParaRPr lang="en-US" dirty="0"/>
          </a:p>
        </p:txBody>
      </p:sp>
    </p:spTree>
    <p:extLst>
      <p:ext uri="{BB962C8B-B14F-4D97-AF65-F5344CB8AC3E}">
        <p14:creationId xmlns:p14="http://schemas.microsoft.com/office/powerpoint/2010/main" val="2195196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2AC51D-6DAA-4455-8EA7-D54B64909A85}" type="slidenum">
              <a:rPr lang="en-US" smtClean="0"/>
              <a:t>2</a:t>
            </a:fld>
            <a:endParaRPr lang="en-US" dirty="0"/>
          </a:p>
        </p:txBody>
      </p:sp>
    </p:spTree>
    <p:extLst>
      <p:ext uri="{BB962C8B-B14F-4D97-AF65-F5344CB8AC3E}">
        <p14:creationId xmlns:p14="http://schemas.microsoft.com/office/powerpoint/2010/main" val="2008237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dirty="0"/>
          </a:p>
        </p:txBody>
      </p:sp>
      <p:sp>
        <p:nvSpPr>
          <p:cNvPr id="4" name="Slide Number Placeholder 3"/>
          <p:cNvSpPr>
            <a:spLocks noGrp="1"/>
          </p:cNvSpPr>
          <p:nvPr>
            <p:ph type="sldNum" sz="quarter" idx="5"/>
          </p:nvPr>
        </p:nvSpPr>
        <p:spPr/>
        <p:txBody>
          <a:bodyPr/>
          <a:lstStyle/>
          <a:p>
            <a:fld id="{F62AC51D-6DAA-4455-8EA7-D54B64909A85}" type="slidenum">
              <a:rPr lang="en-US" smtClean="0"/>
              <a:t>3</a:t>
            </a:fld>
            <a:endParaRPr lang="en-US" dirty="0"/>
          </a:p>
        </p:txBody>
      </p:sp>
    </p:spTree>
    <p:extLst>
      <p:ext uri="{BB962C8B-B14F-4D97-AF65-F5344CB8AC3E}">
        <p14:creationId xmlns:p14="http://schemas.microsoft.com/office/powerpoint/2010/main" val="2975263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4"/>
          </p:nvPr>
        </p:nvSpPr>
        <p:spPr>
          <a:xfrm>
            <a:off x="8458200" y="6172200"/>
            <a:ext cx="609600" cy="2968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
        <p:nvSpPr>
          <p:cNvPr id="7" name="Footer Placeholder 4"/>
          <p:cNvSpPr>
            <a:spLocks noGrp="1"/>
          </p:cNvSpPr>
          <p:nvPr>
            <p:ph type="ftr" sz="quarter" idx="3"/>
          </p:nvPr>
        </p:nvSpPr>
        <p:spPr>
          <a:xfrm>
            <a:off x="2743200" y="6299284"/>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Footer text goes here.</a:t>
            </a:r>
          </a:p>
        </p:txBody>
      </p:sp>
    </p:spTree>
    <p:extLst>
      <p:ext uri="{BB962C8B-B14F-4D97-AF65-F5344CB8AC3E}">
        <p14:creationId xmlns:p14="http://schemas.microsoft.com/office/powerpoint/2010/main" val="1574457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70951"/>
          </a:xfrm>
          <a:prstGeom prst="rect">
            <a:avLst/>
          </a:prstGeom>
        </p:spPr>
        <p:txBody>
          <a:bodyPr/>
          <a:lstStyle>
            <a:lvl1pPr algn="l">
              <a:defRPr sz="24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1066800"/>
            <a:ext cx="8534400" cy="485323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Slide Number Placeholder 5"/>
          <p:cNvSpPr>
            <a:spLocks noGrp="1"/>
          </p:cNvSpPr>
          <p:nvPr>
            <p:ph type="sldNum" sz="quarter" idx="4"/>
          </p:nvPr>
        </p:nvSpPr>
        <p:spPr>
          <a:xfrm>
            <a:off x="8458200" y="6172200"/>
            <a:ext cx="609600" cy="2968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
        <p:nvSpPr>
          <p:cNvPr id="9" name="Footer Placeholder 4"/>
          <p:cNvSpPr>
            <a:spLocks noGrp="1"/>
          </p:cNvSpPr>
          <p:nvPr>
            <p:ph type="ftr" sz="quarter" idx="3"/>
          </p:nvPr>
        </p:nvSpPr>
        <p:spPr>
          <a:xfrm>
            <a:off x="2743200" y="6299284"/>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Footer text goes here.</a:t>
            </a:r>
          </a:p>
        </p:txBody>
      </p:sp>
    </p:spTree>
    <p:extLst>
      <p:ext uri="{BB962C8B-B14F-4D97-AF65-F5344CB8AC3E}">
        <p14:creationId xmlns:p14="http://schemas.microsoft.com/office/powerpoint/2010/main" val="2790084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ntent with Caption (Aqua)">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A0837FE-C71E-9CF6-AC64-3D795C3B5F1F}"/>
              </a:ext>
            </a:extLst>
          </p:cNvPr>
          <p:cNvSpPr>
            <a:spLocks noGrp="1"/>
          </p:cNvSpPr>
          <p:nvPr>
            <p:ph type="title"/>
          </p:nvPr>
        </p:nvSpPr>
        <p:spPr>
          <a:xfrm>
            <a:off x="381000" y="243682"/>
            <a:ext cx="8458200" cy="518318"/>
          </a:xfrm>
          <a:prstGeom prst="rect">
            <a:avLst/>
          </a:prstGeom>
        </p:spPr>
        <p:txBody>
          <a:bodyPr/>
          <a:lstStyle>
            <a:lvl1pPr algn="l">
              <a:defRPr sz="2400" b="1">
                <a:solidFill>
                  <a:schemeClr val="accent1"/>
                </a:solidFill>
              </a:defRPr>
            </a:lvl1pPr>
          </a:lstStyle>
          <a:p>
            <a:r>
              <a:rPr lang="en-US"/>
              <a:t>Click to edit Master title style</a:t>
            </a:r>
          </a:p>
        </p:txBody>
      </p:sp>
      <p:sp>
        <p:nvSpPr>
          <p:cNvPr id="5" name="Rectangle 4">
            <a:extLst>
              <a:ext uri="{FF2B5EF4-FFF2-40B4-BE49-F238E27FC236}">
                <a16:creationId xmlns:a16="http://schemas.microsoft.com/office/drawing/2014/main" id="{A2A5C917-3A9B-FEDC-2C2D-7DCD85F5C1DF}"/>
              </a:ext>
            </a:extLst>
          </p:cNvPr>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6" name="Straight Connector 5">
            <a:extLst>
              <a:ext uri="{FF2B5EF4-FFF2-40B4-BE49-F238E27FC236}">
                <a16:creationId xmlns:a16="http://schemas.microsoft.com/office/drawing/2014/main" id="{949D2196-8960-8007-C0C0-62EFA03EA586}"/>
              </a:ext>
            </a:extLst>
          </p:cNvPr>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C28BCE00-998E-E986-BAB5-DFC04DAB5EA8}"/>
              </a:ext>
            </a:extLst>
          </p:cNvPr>
          <p:cNvSpPr>
            <a:spLocks noGrp="1"/>
          </p:cNvSpPr>
          <p:nvPr>
            <p:ph idx="1"/>
          </p:nvPr>
        </p:nvSpPr>
        <p:spPr>
          <a:xfrm>
            <a:off x="304800" y="762000"/>
            <a:ext cx="8534400" cy="3124200"/>
          </a:xfrm>
          <a:prstGeom prst="rect">
            <a:avLst/>
          </a:prstGeom>
        </p:spPr>
        <p:txBody>
          <a:bodyPr lIns="274320" tIns="274320" rIns="274320" bIns="274320"/>
          <a:lstStyle>
            <a:lvl1pPr marL="0" indent="0">
              <a:buNone/>
              <a:defRPr sz="2000" b="0">
                <a:solidFill>
                  <a:schemeClr val="tx1"/>
                </a:solidFill>
              </a:defRPr>
            </a:lvl1pPr>
            <a:lvl2pPr>
              <a:defRPr sz="2000">
                <a:solidFill>
                  <a:schemeClr val="tx2"/>
                </a:solidFill>
              </a:defRPr>
            </a:lvl2pPr>
            <a:lvl3pPr>
              <a:defRPr sz="1800">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a:extLst>
              <a:ext uri="{FF2B5EF4-FFF2-40B4-BE49-F238E27FC236}">
                <a16:creationId xmlns:a16="http://schemas.microsoft.com/office/drawing/2014/main" id="{F811FEB3-47F2-0622-E85A-BC25AB9BF116}"/>
              </a:ext>
            </a:extLst>
          </p:cNvPr>
          <p:cNvSpPr>
            <a:spLocks noGrp="1"/>
          </p:cNvSpPr>
          <p:nvPr>
            <p:ph idx="10"/>
          </p:nvPr>
        </p:nvSpPr>
        <p:spPr>
          <a:xfrm>
            <a:off x="304800" y="4053683"/>
            <a:ext cx="8534400" cy="2042317"/>
          </a:xfrm>
          <a:prstGeom prst="rect">
            <a:avLst/>
          </a:prstGeom>
          <a:solidFill>
            <a:schemeClr val="accent1">
              <a:lumMod val="20000"/>
              <a:lumOff val="80000"/>
            </a:schemeClr>
          </a:solidFill>
          <a:ln w="15875" cap="rnd">
            <a:solidFill>
              <a:srgbClr val="00AEC7">
                <a:alpha val="59000"/>
              </a:srgbClr>
            </a:solidFill>
            <a:round/>
          </a:ln>
          <a:effectLst>
            <a:outerShdw blurRad="50800" dist="38100" dir="2700000" algn="tl" rotWithShape="0">
              <a:prstClr val="black">
                <a:alpha val="40000"/>
              </a:prstClr>
            </a:outerShdw>
          </a:effectLst>
        </p:spPr>
        <p:txBody>
          <a:bodyPr lIns="274320" tIns="274320" rIns="274320" bIns="274320"/>
          <a:lstStyle>
            <a:lvl1pPr marL="0" indent="0">
              <a:buNone/>
              <a:defRPr sz="1800" b="0">
                <a:solidFill>
                  <a:schemeClr val="tx1"/>
                </a:solidFill>
              </a:defRPr>
            </a:lvl1pPr>
            <a:lvl2pPr>
              <a:defRPr sz="1600">
                <a:solidFill>
                  <a:schemeClr val="tx2"/>
                </a:solidFill>
              </a:defRPr>
            </a:lvl2pPr>
            <a:lvl3pPr>
              <a:defRPr sz="1400">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3" name="Footer Placeholder 4">
            <a:extLst>
              <a:ext uri="{FF2B5EF4-FFF2-40B4-BE49-F238E27FC236}">
                <a16:creationId xmlns:a16="http://schemas.microsoft.com/office/drawing/2014/main" id="{15A3345B-D5C7-2F88-8026-20E44CDC1C8C}"/>
              </a:ext>
            </a:extLst>
          </p:cNvPr>
          <p:cNvSpPr>
            <a:spLocks noGrp="1"/>
          </p:cNvSpPr>
          <p:nvPr>
            <p:ph type="ftr" sz="quarter" idx="11"/>
          </p:nvPr>
        </p:nvSpPr>
        <p:spPr>
          <a:xfrm>
            <a:off x="2743200" y="6553200"/>
            <a:ext cx="4038600" cy="228600"/>
          </a:xfrm>
        </p:spPr>
        <p:txBody>
          <a:bodyPr/>
          <a:lstStyle/>
          <a:p>
            <a:endParaRPr lang="en-US">
              <a:solidFill>
                <a:prstClr val="black">
                  <a:tint val="75000"/>
                </a:prstClr>
              </a:solidFill>
            </a:endParaRPr>
          </a:p>
        </p:txBody>
      </p:sp>
      <p:sp>
        <p:nvSpPr>
          <p:cNvPr id="14" name="Slide Number Placeholder 5">
            <a:extLst>
              <a:ext uri="{FF2B5EF4-FFF2-40B4-BE49-F238E27FC236}">
                <a16:creationId xmlns:a16="http://schemas.microsoft.com/office/drawing/2014/main" id="{02DBDC06-CAF6-397A-E258-1B91B7BE4A6A}"/>
              </a:ext>
            </a:extLst>
          </p:cNvPr>
          <p:cNvSpPr>
            <a:spLocks noGrp="1"/>
          </p:cNvSpPr>
          <p:nvPr>
            <p:ph type="sldNum" sz="quarter" idx="4"/>
          </p:nvPr>
        </p:nvSpPr>
        <p:spPr>
          <a:xfrm>
            <a:off x="8534402" y="6561138"/>
            <a:ext cx="485231" cy="220662"/>
          </a:xfrm>
          <a:prstGeom prst="rect">
            <a:avLst/>
          </a:prstGeom>
        </p:spPr>
        <p:txBody>
          <a:bodyPr vert="horz" lIns="91440" tIns="45720" rIns="91440" bIns="45720" rtlCol="0" anchor="ctr"/>
          <a:lstStyle>
            <a:lvl1pPr algn="ctr">
              <a:defRPr sz="1200">
                <a:solidFill>
                  <a:schemeClr val="accent2"/>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10294734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231350" y="0"/>
            <a:ext cx="591265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6564" y="2876277"/>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299284"/>
            <a:ext cx="4038600" cy="228600"/>
          </a:xfrm>
          <a:prstGeom prst="rect">
            <a:avLst/>
          </a:prstGeom>
        </p:spPr>
        <p:txBody>
          <a:bodyPr vert="horz" lIns="91440" tIns="45720" rIns="91440" bIns="45720" rtlCol="0" anchor="ctr"/>
          <a:lstStyle>
            <a:lvl1pPr algn="ctr">
              <a:defRPr sz="1200">
                <a:solidFill>
                  <a:schemeClr val="tx2"/>
                </a:solidFill>
              </a:defRPr>
            </a:lvl1pPr>
          </a:lstStyle>
          <a:p>
            <a:r>
              <a:rPr lang="en-US" dirty="0"/>
              <a:t>Footer text goes here.</a:t>
            </a:r>
          </a:p>
        </p:txBody>
      </p:sp>
      <p:sp>
        <p:nvSpPr>
          <p:cNvPr id="6" name="Slide Number Placeholder 5"/>
          <p:cNvSpPr>
            <a:spLocks noGrp="1"/>
          </p:cNvSpPr>
          <p:nvPr>
            <p:ph type="sldNum" sz="quarter" idx="4"/>
          </p:nvPr>
        </p:nvSpPr>
        <p:spPr>
          <a:xfrm>
            <a:off x="8458200" y="6223084"/>
            <a:ext cx="609600" cy="296862"/>
          </a:xfrm>
          <a:prstGeom prst="rect">
            <a:avLst/>
          </a:prstGeom>
        </p:spPr>
        <p:txBody>
          <a:bodyPr vert="horz" lIns="91440" tIns="45720" rIns="91440" bIns="45720" rtlCol="0" anchor="ctr"/>
          <a:lstStyle>
            <a:lvl1pPr algn="ctr">
              <a:defRPr sz="1200">
                <a:solidFill>
                  <a:schemeClr val="tx2"/>
                </a:solidFill>
              </a:defRPr>
            </a:lvl1pPr>
          </a:lstStyle>
          <a:p>
            <a:fld id="{1D93BD3E-1E9A-4970-A6F7-E7AC52762E0C}" type="slidenum">
              <a:rPr lang="en-US" smtClean="0"/>
              <a:pPr/>
              <a:t>‹#›</a:t>
            </a:fld>
            <a:endParaRPr lang="en-US" dirty="0"/>
          </a:p>
        </p:txBody>
      </p:sp>
      <p:cxnSp>
        <p:nvCxnSpPr>
          <p:cNvPr id="7" name="Straight Connector 6"/>
          <p:cNvCxnSpPr/>
          <p:nvPr userDrawn="1"/>
        </p:nvCxnSpPr>
        <p:spPr>
          <a:xfrm>
            <a:off x="76200" y="6223084"/>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223084"/>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38200" y="5994484"/>
            <a:ext cx="1181868" cy="457200"/>
          </a:xfrm>
          <a:prstGeom prst="rect">
            <a:avLst/>
          </a:prstGeom>
        </p:spPr>
      </p:pic>
      <p:sp>
        <p:nvSpPr>
          <p:cNvPr id="9" name="TextBox 8"/>
          <p:cNvSpPr txBox="1"/>
          <p:nvPr userDrawn="1"/>
        </p:nvSpPr>
        <p:spPr>
          <a:xfrm>
            <a:off x="54675" y="6248400"/>
            <a:ext cx="2840925" cy="400110"/>
          </a:xfrm>
          <a:prstGeom prst="rect">
            <a:avLst/>
          </a:prstGeom>
          <a:noFill/>
        </p:spPr>
        <p:txBody>
          <a:bodyPr wrap="square" rtlCol="0">
            <a:spAutoFit/>
          </a:bodyPr>
          <a:lstStyle/>
          <a:p>
            <a:pPr algn="l"/>
            <a:endParaRPr lang="en-US" sz="1000" b="1" baseline="0" dirty="0">
              <a:solidFill>
                <a:schemeClr val="tx1"/>
              </a:solidFill>
            </a:endParaRPr>
          </a:p>
          <a:p>
            <a:pPr algn="l"/>
            <a:r>
              <a:rPr lang="en-US" sz="1000" b="0" baseline="0" dirty="0">
                <a:solidFill>
                  <a:schemeClr val="tx1"/>
                </a:solidFill>
              </a:rPr>
              <a:t>Public</a:t>
            </a:r>
            <a:endParaRPr lang="en-US" sz="1000" b="0" dirty="0">
              <a:solidFill>
                <a:schemeClr val="tx1"/>
              </a:solidFill>
            </a:endParaRPr>
          </a:p>
        </p:txBody>
      </p:sp>
    </p:spTree>
    <p:extLst>
      <p:ext uri="{BB962C8B-B14F-4D97-AF65-F5344CB8AC3E}">
        <p14:creationId xmlns:p14="http://schemas.microsoft.com/office/powerpoint/2010/main" val="30589758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505200" y="1843951"/>
            <a:ext cx="5553740" cy="2923877"/>
          </a:xfrm>
          <a:prstGeom prst="rect">
            <a:avLst/>
          </a:prstGeom>
          <a:noFill/>
        </p:spPr>
        <p:txBody>
          <a:bodyPr wrap="square" rtlCol="0">
            <a:spAutoFit/>
          </a:bodyPr>
          <a:lstStyle/>
          <a:p>
            <a:r>
              <a:rPr lang="en-US" sz="2000" b="1" dirty="0"/>
              <a:t>Addition of Hamilton County Electric Coop load to LCRA Load Zone</a:t>
            </a:r>
          </a:p>
          <a:p>
            <a:endParaRPr lang="en-US" b="1" dirty="0"/>
          </a:p>
          <a:p>
            <a:r>
              <a:rPr lang="en-US" i="1" dirty="0"/>
              <a:t>Matt Mereness</a:t>
            </a:r>
          </a:p>
          <a:p>
            <a:r>
              <a:rPr lang="en-US" i="1" dirty="0"/>
              <a:t>ERCOT</a:t>
            </a:r>
          </a:p>
          <a:p>
            <a:endParaRPr lang="en-US" i="1" dirty="0"/>
          </a:p>
          <a:p>
            <a:endParaRPr lang="en-US" i="1" dirty="0"/>
          </a:p>
          <a:p>
            <a:r>
              <a:rPr lang="en-US" dirty="0"/>
              <a:t>TAC</a:t>
            </a:r>
          </a:p>
          <a:p>
            <a:endParaRPr lang="en-US" dirty="0"/>
          </a:p>
          <a:p>
            <a:r>
              <a:rPr lang="en-US" sz="1800" dirty="0">
                <a:effectLst/>
                <a:latin typeface="Arial" panose="020B0604020202020204" pitchFamily="34" charset="0"/>
                <a:ea typeface="Arial" panose="020B0604020202020204" pitchFamily="34" charset="0"/>
              </a:rPr>
              <a:t>September 26, 2023</a:t>
            </a:r>
            <a:endParaRPr lang="en-US" dirty="0"/>
          </a:p>
        </p:txBody>
      </p:sp>
    </p:spTree>
    <p:extLst>
      <p:ext uri="{BB962C8B-B14F-4D97-AF65-F5344CB8AC3E}">
        <p14:creationId xmlns:p14="http://schemas.microsoft.com/office/powerpoint/2010/main" val="730603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91DE9-C3DA-209B-8F8B-EA487F1DBAE8}"/>
              </a:ext>
            </a:extLst>
          </p:cNvPr>
          <p:cNvSpPr>
            <a:spLocks noGrp="1"/>
          </p:cNvSpPr>
          <p:nvPr>
            <p:ph type="title"/>
          </p:nvPr>
        </p:nvSpPr>
        <p:spPr/>
        <p:txBody>
          <a:bodyPr/>
          <a:lstStyle/>
          <a:p>
            <a:r>
              <a:rPr lang="en-US" dirty="0"/>
              <a:t>LCRA Request to Transfer Load</a:t>
            </a:r>
          </a:p>
        </p:txBody>
      </p:sp>
      <p:sp>
        <p:nvSpPr>
          <p:cNvPr id="3" name="Content Placeholder 2">
            <a:extLst>
              <a:ext uri="{FF2B5EF4-FFF2-40B4-BE49-F238E27FC236}">
                <a16:creationId xmlns:a16="http://schemas.microsoft.com/office/drawing/2014/main" id="{CA6E78C1-78AF-7B1A-8195-5DE735CE4C6D}"/>
              </a:ext>
            </a:extLst>
          </p:cNvPr>
          <p:cNvSpPr>
            <a:spLocks noGrp="1"/>
          </p:cNvSpPr>
          <p:nvPr>
            <p:ph idx="1"/>
          </p:nvPr>
        </p:nvSpPr>
        <p:spPr>
          <a:xfrm>
            <a:off x="252683" y="714796"/>
            <a:ext cx="8714834" cy="5562600"/>
          </a:xfrm>
        </p:spPr>
        <p:txBody>
          <a:bodyPr/>
          <a:lstStyle/>
          <a:p>
            <a:pPr marR="0" lvl="0">
              <a:lnSpc>
                <a:spcPct val="107000"/>
              </a:lnSpc>
              <a:spcBef>
                <a:spcPts val="0"/>
              </a:spcBef>
              <a:buSzPct val="100000"/>
              <a:tabLst>
                <a:tab pos="914400" algn="l"/>
              </a:tabLst>
            </a:pPr>
            <a:r>
              <a:rPr lang="en-US" sz="1600" b="1" dirty="0"/>
              <a:t>Details of Request: </a:t>
            </a:r>
          </a:p>
          <a:p>
            <a:pPr marR="0" lvl="0">
              <a:lnSpc>
                <a:spcPct val="107000"/>
              </a:lnSpc>
              <a:spcBef>
                <a:spcPts val="0"/>
              </a:spcBef>
              <a:buSzPct val="100000"/>
              <a:tabLst>
                <a:tab pos="914400" algn="l"/>
              </a:tabLst>
            </a:pPr>
            <a:endParaRPr lang="en-US" sz="1600" b="1" dirty="0">
              <a:effectLst/>
              <a:latin typeface="Arial" panose="020B0604020202020204" pitchFamily="34" charset="0"/>
              <a:ea typeface="Arial" panose="020B0604020202020204" pitchFamily="34" charset="0"/>
            </a:endParaRPr>
          </a:p>
          <a:p>
            <a:pPr marL="342900" marR="0" lvl="0" indent="-342900">
              <a:lnSpc>
                <a:spcPct val="107000"/>
              </a:lnSpc>
              <a:spcBef>
                <a:spcPts val="0"/>
              </a:spcBef>
              <a:buSzPct val="100000"/>
              <a:buFont typeface="Arial" panose="020B0604020202020204" pitchFamily="34" charset="0"/>
              <a:buChar char="•"/>
              <a:tabLst>
                <a:tab pos="914400" algn="l"/>
              </a:tabLst>
            </a:pPr>
            <a:r>
              <a:rPr lang="en-US" sz="1800" dirty="0">
                <a:effectLst/>
                <a:latin typeface="Arial" panose="020B0604020202020204" pitchFamily="34" charset="0"/>
                <a:ea typeface="Arial" panose="020B0604020202020204" pitchFamily="34" charset="0"/>
              </a:rPr>
              <a:t>Protocol Section 3.4.2(1), Load Zone Modifications, explains that with some exceptions, Competitive Load Zones and NOIE Load Zones may be added, deleted, or changed, only when approved by the ERCOT Board. </a:t>
            </a:r>
          </a:p>
          <a:p>
            <a:pPr marR="0" lvl="0">
              <a:lnSpc>
                <a:spcPct val="107000"/>
              </a:lnSpc>
              <a:spcBef>
                <a:spcPts val="0"/>
              </a:spcBef>
              <a:buSzPct val="100000"/>
              <a:tabLst>
                <a:tab pos="914400" algn="l"/>
              </a:tabLst>
            </a:pPr>
            <a:endParaRPr lang="en-US" sz="1800" dirty="0">
              <a:effectLst/>
              <a:latin typeface="Arial" panose="020B0604020202020204" pitchFamily="34" charset="0"/>
              <a:ea typeface="Arial" panose="020B0604020202020204" pitchFamily="34" charset="0"/>
            </a:endParaRPr>
          </a:p>
          <a:p>
            <a:pPr marL="342900" indent="-342900">
              <a:lnSpc>
                <a:spcPct val="107000"/>
              </a:lnSpc>
              <a:spcBef>
                <a:spcPts val="0"/>
              </a:spcBef>
              <a:buSzPct val="100000"/>
              <a:buFont typeface="Arial" panose="020B0604020202020204" pitchFamily="34" charset="0"/>
              <a:buChar char="•"/>
              <a:tabLst>
                <a:tab pos="914400" algn="l"/>
              </a:tabLst>
            </a:pPr>
            <a:r>
              <a:rPr lang="en-US" sz="1800" dirty="0">
                <a:latin typeface="Arial" panose="020B0604020202020204" pitchFamily="34" charset="0"/>
                <a:ea typeface="Arial" panose="020B0604020202020204" pitchFamily="34" charset="0"/>
              </a:rPr>
              <a:t>LCRA has requested that the </a:t>
            </a:r>
            <a:r>
              <a:rPr lang="en-US" sz="1800" dirty="0">
                <a:effectLst/>
                <a:latin typeface="Arial" panose="020B0604020202020204" pitchFamily="34" charset="0"/>
                <a:ea typeface="Arial" panose="020B0604020202020204" pitchFamily="34" charset="0"/>
              </a:rPr>
              <a:t>Hamilton County Electric Coop load (</a:t>
            </a:r>
            <a:r>
              <a:rPr lang="en-US" sz="1800" dirty="0"/>
              <a:t>24 MW)</a:t>
            </a:r>
            <a:r>
              <a:rPr lang="en-US" sz="1800" dirty="0">
                <a:effectLst/>
                <a:latin typeface="Arial" panose="020B0604020202020204" pitchFamily="34" charset="0"/>
                <a:ea typeface="Arial" panose="020B0604020202020204" pitchFamily="34" charset="0"/>
              </a:rPr>
              <a:t>, which it acquired from Brazos, be moved into the LCRA Load Zone (a NOIE Load Zone that is currently </a:t>
            </a:r>
            <a:r>
              <a:rPr lang="en-US" sz="1800" dirty="0"/>
              <a:t>3,950 MW</a:t>
            </a:r>
            <a:r>
              <a:rPr lang="en-US" sz="1800" dirty="0">
                <a:effectLst/>
                <a:latin typeface="Arial" panose="020B0604020202020204" pitchFamily="34" charset="0"/>
                <a:ea typeface="Arial" panose="020B0604020202020204" pitchFamily="34" charset="0"/>
              </a:rPr>
              <a:t>).   </a:t>
            </a:r>
            <a:r>
              <a:rPr lang="en-US" sz="1800" i="1" dirty="0">
                <a:solidFill>
                  <a:srgbClr val="C00000"/>
                </a:solidFill>
                <a:latin typeface="Arial" panose="020B0604020202020204" pitchFamily="34" charset="0"/>
                <a:ea typeface="Arial" panose="020B0604020202020204" pitchFamily="34" charset="0"/>
              </a:rPr>
              <a:t>More details on next slide</a:t>
            </a:r>
          </a:p>
          <a:p>
            <a:pPr marL="1085850" lvl="1" indent="-342900">
              <a:lnSpc>
                <a:spcPct val="107000"/>
              </a:lnSpc>
              <a:spcBef>
                <a:spcPts val="0"/>
              </a:spcBef>
              <a:buSzPct val="100000"/>
              <a:buFont typeface="Arial" panose="020B0604020202020204" pitchFamily="34" charset="0"/>
              <a:buChar char="•"/>
              <a:tabLst>
                <a:tab pos="914400" algn="l"/>
              </a:tabLst>
            </a:pPr>
            <a:endParaRPr lang="en-US" sz="1800" dirty="0">
              <a:effectLst/>
              <a:latin typeface="Arial" panose="020B0604020202020204" pitchFamily="34" charset="0"/>
              <a:ea typeface="Arial" panose="020B0604020202020204" pitchFamily="34" charset="0"/>
            </a:endParaRPr>
          </a:p>
          <a:p>
            <a:pPr marL="342900" indent="-342900">
              <a:lnSpc>
                <a:spcPct val="107000"/>
              </a:lnSpc>
              <a:spcBef>
                <a:spcPts val="0"/>
              </a:spcBef>
              <a:buSzPct val="100000"/>
              <a:buFont typeface="Arial" panose="020B0604020202020204" pitchFamily="34" charset="0"/>
              <a:buChar char="•"/>
              <a:tabLst>
                <a:tab pos="914400" algn="l"/>
              </a:tabLst>
            </a:pPr>
            <a:r>
              <a:rPr lang="en-US" sz="1800" dirty="0">
                <a:effectLst/>
                <a:latin typeface="Arial" panose="020B0604020202020204" pitchFamily="34" charset="0"/>
                <a:ea typeface="Arial" panose="020B0604020202020204" pitchFamily="34" charset="0"/>
              </a:rPr>
              <a:t>Notes:</a:t>
            </a:r>
          </a:p>
          <a:p>
            <a:pPr marL="1085850" lvl="1" indent="-342900">
              <a:lnSpc>
                <a:spcPct val="107000"/>
              </a:lnSpc>
              <a:spcBef>
                <a:spcPts val="0"/>
              </a:spcBef>
              <a:buSzPct val="100000"/>
              <a:buFont typeface="Arial" panose="020B0604020202020204" pitchFamily="34" charset="0"/>
              <a:buChar char="•"/>
              <a:tabLst>
                <a:tab pos="914400" algn="l"/>
              </a:tabLst>
            </a:pPr>
            <a:r>
              <a:rPr lang="en-US" sz="1800" dirty="0">
                <a:solidFill>
                  <a:schemeClr val="tx1"/>
                </a:solidFill>
                <a:latin typeface="Arial" panose="020B0604020202020204" pitchFamily="34" charset="0"/>
                <a:ea typeface="Arial" panose="020B0604020202020204" pitchFamily="34" charset="0"/>
              </a:rPr>
              <a:t>No action is needed from TAC</a:t>
            </a:r>
          </a:p>
          <a:p>
            <a:pPr marL="1085850" lvl="1" indent="-342900">
              <a:lnSpc>
                <a:spcPct val="107000"/>
              </a:lnSpc>
              <a:spcBef>
                <a:spcPts val="0"/>
              </a:spcBef>
              <a:buSzPct val="100000"/>
              <a:buFont typeface="Arial" panose="020B0604020202020204" pitchFamily="34" charset="0"/>
              <a:buChar char="•"/>
              <a:tabLst>
                <a:tab pos="914400" algn="l"/>
              </a:tabLst>
            </a:pPr>
            <a:r>
              <a:rPr lang="en-US" sz="1800" dirty="0">
                <a:solidFill>
                  <a:schemeClr val="tx1"/>
                </a:solidFill>
                <a:effectLst/>
                <a:latin typeface="Arial" panose="020B0604020202020204" pitchFamily="34" charset="0"/>
                <a:ea typeface="Arial" panose="020B0604020202020204" pitchFamily="34" charset="0"/>
              </a:rPr>
              <a:t>ERCOT staff will recommend that the Board approve the addition of the  load described into LCRA’s Load Zone, pursuant to Protocol Section 3.4.2(1). </a:t>
            </a:r>
          </a:p>
          <a:p>
            <a:pPr marL="1085850" lvl="1" indent="-342900">
              <a:lnSpc>
                <a:spcPct val="107000"/>
              </a:lnSpc>
              <a:spcBef>
                <a:spcPts val="0"/>
              </a:spcBef>
              <a:buSzPct val="100000"/>
              <a:buFont typeface="Arial" panose="020B0604020202020204" pitchFamily="34" charset="0"/>
              <a:buChar char="•"/>
              <a:tabLst>
                <a:tab pos="914400" algn="l"/>
              </a:tabLst>
            </a:pPr>
            <a:r>
              <a:rPr lang="en-US" sz="1800" dirty="0">
                <a:solidFill>
                  <a:schemeClr val="tx1"/>
                </a:solidFill>
                <a:latin typeface="Arial" panose="020B0604020202020204" pitchFamily="34" charset="0"/>
                <a:ea typeface="Arial" panose="020B0604020202020204" pitchFamily="34" charset="0"/>
              </a:rPr>
              <a:t>Per protocol there is a 48-month waiting period for change to go into effect.</a:t>
            </a:r>
          </a:p>
        </p:txBody>
      </p:sp>
      <p:sp>
        <p:nvSpPr>
          <p:cNvPr id="5" name="Slide Number Placeholder 4">
            <a:extLst>
              <a:ext uri="{FF2B5EF4-FFF2-40B4-BE49-F238E27FC236}">
                <a16:creationId xmlns:a16="http://schemas.microsoft.com/office/drawing/2014/main" id="{BA4C377B-D911-C333-1EBB-513085E62EFC}"/>
              </a:ext>
            </a:extLst>
          </p:cNvPr>
          <p:cNvSpPr>
            <a:spLocks noGrp="1"/>
          </p:cNvSpPr>
          <p:nvPr>
            <p:ph type="sldNum" sz="quarter" idx="4"/>
          </p:nvPr>
        </p:nvSpPr>
        <p:spPr/>
        <p:txBody>
          <a:bodyPr/>
          <a:lstStyle/>
          <a:p>
            <a:fld id="{1D93BD3E-1E9A-4970-A6F7-E7AC52762E0C}" type="slidenum">
              <a:rPr lang="en-US" smtClean="0"/>
              <a:pPr/>
              <a:t>2</a:t>
            </a:fld>
            <a:endParaRPr lang="en-US"/>
          </a:p>
        </p:txBody>
      </p:sp>
    </p:spTree>
    <p:extLst>
      <p:ext uri="{BB962C8B-B14F-4D97-AF65-F5344CB8AC3E}">
        <p14:creationId xmlns:p14="http://schemas.microsoft.com/office/powerpoint/2010/main" val="3261950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000DEC87-A451-9F95-6C19-EA32453D86B6}"/>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rcRect/>
          <a:stretch/>
        </p:blipFill>
        <p:spPr>
          <a:xfrm>
            <a:off x="76200" y="1547495"/>
            <a:ext cx="4931829" cy="4484014"/>
          </a:xfrm>
        </p:spPr>
      </p:pic>
      <p:sp>
        <p:nvSpPr>
          <p:cNvPr id="4" name="Title 3">
            <a:extLst>
              <a:ext uri="{FF2B5EF4-FFF2-40B4-BE49-F238E27FC236}">
                <a16:creationId xmlns:a16="http://schemas.microsoft.com/office/drawing/2014/main" id="{69CA78EF-4AFE-F6BD-0FA8-7690AAB5A038}"/>
              </a:ext>
            </a:extLst>
          </p:cNvPr>
          <p:cNvSpPr>
            <a:spLocks noGrp="1"/>
          </p:cNvSpPr>
          <p:nvPr>
            <p:ph type="title"/>
          </p:nvPr>
        </p:nvSpPr>
        <p:spPr>
          <a:xfrm>
            <a:off x="381000" y="221529"/>
            <a:ext cx="8458200" cy="570951"/>
          </a:xfrm>
        </p:spPr>
        <p:txBody>
          <a:bodyPr/>
          <a:lstStyle/>
          <a:p>
            <a:r>
              <a:rPr lang="en-US" dirty="0"/>
              <a:t>Load Zone Change for Hamilton County Electric Co Op</a:t>
            </a:r>
          </a:p>
        </p:txBody>
      </p:sp>
      <p:sp>
        <p:nvSpPr>
          <p:cNvPr id="9" name="Rectangle 8">
            <a:extLst>
              <a:ext uri="{FF2B5EF4-FFF2-40B4-BE49-F238E27FC236}">
                <a16:creationId xmlns:a16="http://schemas.microsoft.com/office/drawing/2014/main" id="{2455864B-17B4-9C47-8DE3-56C401E7715D}"/>
              </a:ext>
            </a:extLst>
          </p:cNvPr>
          <p:cNvSpPr/>
          <p:nvPr/>
        </p:nvSpPr>
        <p:spPr>
          <a:xfrm>
            <a:off x="2971800" y="3505200"/>
            <a:ext cx="533400" cy="533400"/>
          </a:xfrm>
          <a:prstGeom prst="rect">
            <a:avLst/>
          </a:prstGeom>
          <a:noFill/>
          <a:ln>
            <a:solidFill>
              <a:schemeClr val="bg1">
                <a:lumMod val="9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642BEA83-EE16-C930-F2C0-26DA498A698F}"/>
              </a:ext>
            </a:extLst>
          </p:cNvPr>
          <p:cNvGrpSpPr/>
          <p:nvPr/>
        </p:nvGrpSpPr>
        <p:grpSpPr>
          <a:xfrm>
            <a:off x="5569585" y="1531619"/>
            <a:ext cx="2209800" cy="1988820"/>
            <a:chOff x="5867400" y="1371600"/>
            <a:chExt cx="2209800" cy="1988820"/>
          </a:xfrm>
        </p:grpSpPr>
        <p:pic>
          <p:nvPicPr>
            <p:cNvPr id="8" name="Content Placeholder 6" descr="Map&#10;&#10;Description automatically generated">
              <a:extLst>
                <a:ext uri="{FF2B5EF4-FFF2-40B4-BE49-F238E27FC236}">
                  <a16:creationId xmlns:a16="http://schemas.microsoft.com/office/drawing/2014/main" id="{E1DAD966-71AC-BA32-EFB8-FFED14BC0863}"/>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3451" b="96889" l="3043" r="95484">
                          <a14:foregroundMark x1="6965" y1="72000" x2="14904" y2="92758"/>
                          <a14:foregroundMark x1="14904" y1="92758" x2="30711" y2="92889"/>
                          <a14:foregroundMark x1="30711" y1="92889" x2="32898" y2="81647"/>
                          <a14:foregroundMark x1="32898" y1="81647" x2="20109" y2="69359"/>
                          <a14:foregroundMark x1="20109" y1="69359" x2="9199" y2="70248"/>
                          <a14:foregroundMark x1="9199" y1="70248" x2="6965" y2="73203"/>
                          <a14:foregroundMark x1="11790" y1="74562" x2="10887" y2="86824"/>
                          <a14:foregroundMark x1="10887" y1="86824" x2="12028" y2="77072"/>
                          <a14:foregroundMark x1="12028" y1="77072" x2="13002" y2="89673"/>
                          <a14:foregroundMark x1="13002" y1="89673" x2="21345" y2="82562"/>
                          <a14:foregroundMark x1="21345" y1="82562" x2="32042" y2="90248"/>
                          <a14:foregroundMark x1="32042" y1="90248" x2="33278" y2="87242"/>
                          <a14:foregroundMark x1="8367" y1="68732" x2="8462" y2="94484"/>
                          <a14:foregroundMark x1="8462" y1="94484" x2="30069" y2="96967"/>
                          <a14:foregroundMark x1="30069" y1="96967" x2="36392" y2="84497"/>
                          <a14:foregroundMark x1="36392" y1="84497" x2="28453" y2="73307"/>
                          <a14:foregroundMark x1="28453" y1="73307" x2="17447" y2="68993"/>
                          <a14:foregroundMark x1="17447" y1="68993" x2="8058" y2="68732"/>
                          <a14:foregroundMark x1="8058" y1="68732" x2="7892" y2="68915"/>
                          <a14:foregroundMark x1="12717" y1="76444" x2="29071" y2="82118"/>
                          <a14:foregroundMark x1="16758" y1="88105" x2="28239" y2="88549"/>
                          <a14:foregroundMark x1="28239" y1="88549" x2="29689" y2="87582"/>
                          <a14:foregroundMark x1="20347" y1="89987" x2="18636" y2="90510"/>
                          <a14:foregroundMark x1="30307" y1="94614" x2="32969" y2="91686"/>
                          <a14:foregroundMark x1="31257" y1="3137" x2="39838" y2="8209"/>
                          <a14:foregroundMark x1="39838" y1="8209" x2="30164" y2="3477"/>
                          <a14:foregroundMark x1="30164" y1="3477" x2="30164" y2="3477"/>
                          <a14:foregroundMark x1="12242" y1="42876" x2="5705" y2="42876"/>
                          <a14:foregroundMark x1="3851" y1="41516" x2="3066" y2="41516"/>
                          <a14:foregroundMark x1="29998" y1="22850" x2="33397" y2="33673"/>
                          <a14:foregroundMark x1="33397" y1="33673" x2="30473" y2="23869"/>
                          <a14:foregroundMark x1="30473" y1="23869" x2="30473" y2="23869"/>
                          <a14:foregroundMark x1="88709" y1="30536" x2="93867" y2="53359"/>
                          <a14:foregroundMark x1="93867" y1="53359" x2="84383" y2="56340"/>
                          <a14:foregroundMark x1="84383" y1="56340" x2="90754" y2="58797"/>
                          <a14:foregroundMark x1="92917" y1="46484" x2="95484" y2="58667"/>
                          <a14:foregroundMark x1="95484" y1="58667" x2="93392" y2="45098"/>
                          <a14:backgroundMark x1="19872" y1="18719" x2="19872" y2="18719"/>
                          <a14:backgroundMark x1="60685" y1="12392" x2="60685" y2="12392"/>
                          <a14:backgroundMark x1="39030" y1="78667" x2="39030" y2="78667"/>
                        </a14:backgroundRemoval>
                      </a14:imgEffect>
                    </a14:imgLayer>
                  </a14:imgProps>
                </a:ext>
                <a:ext uri="{28A0092B-C50C-407E-A947-70E740481C1C}">
                  <a14:useLocalDpi xmlns:a14="http://schemas.microsoft.com/office/drawing/2010/main" val="0"/>
                </a:ext>
              </a:extLst>
            </a:blip>
            <a:srcRect l="57104" t="42394" r="28620" b="43474"/>
            <a:stretch/>
          </p:blipFill>
          <p:spPr>
            <a:xfrm>
              <a:off x="5867400" y="1371600"/>
              <a:ext cx="2209800" cy="1988820"/>
            </a:xfrm>
            <a:prstGeom prst="rect">
              <a:avLst/>
            </a:prstGeom>
          </p:spPr>
        </p:pic>
        <p:pic>
          <p:nvPicPr>
            <p:cNvPr id="1032" name="Picture 8" descr="Red Map Pin transparent PNG - StickPNG">
              <a:extLst>
                <a:ext uri="{FF2B5EF4-FFF2-40B4-BE49-F238E27FC236}">
                  <a16:creationId xmlns:a16="http://schemas.microsoft.com/office/drawing/2014/main" id="{0361A4C6-83D3-3EC6-4CE4-F0482D88EAE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10400" y="1828800"/>
              <a:ext cx="279169" cy="445770"/>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8" descr="Red Map Pin transparent PNG - StickPNG">
            <a:extLst>
              <a:ext uri="{FF2B5EF4-FFF2-40B4-BE49-F238E27FC236}">
                <a16:creationId xmlns:a16="http://schemas.microsoft.com/office/drawing/2014/main" id="{298CDB2C-5551-3E14-150E-2BD1A81ECFA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52785" y="3582669"/>
            <a:ext cx="91863" cy="146685"/>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a:extLst>
              <a:ext uri="{FF2B5EF4-FFF2-40B4-BE49-F238E27FC236}">
                <a16:creationId xmlns:a16="http://schemas.microsoft.com/office/drawing/2014/main" id="{C33F992D-1319-B726-F00C-7731DEF314DC}"/>
              </a:ext>
            </a:extLst>
          </p:cNvPr>
          <p:cNvGrpSpPr/>
          <p:nvPr/>
        </p:nvGrpSpPr>
        <p:grpSpPr>
          <a:xfrm>
            <a:off x="5569585" y="4191000"/>
            <a:ext cx="2209800" cy="1988820"/>
            <a:chOff x="5861050" y="3750310"/>
            <a:chExt cx="2209800" cy="1988820"/>
          </a:xfrm>
        </p:grpSpPr>
        <p:pic>
          <p:nvPicPr>
            <p:cNvPr id="11" name="Content Placeholder 6" descr="Map&#10;&#10;Description automatically generated">
              <a:extLst>
                <a:ext uri="{FF2B5EF4-FFF2-40B4-BE49-F238E27FC236}">
                  <a16:creationId xmlns:a16="http://schemas.microsoft.com/office/drawing/2014/main" id="{0F1695B0-8985-1933-EAFC-7CB312BD1E2C}"/>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3451" b="96889" l="3043" r="95484">
                          <a14:foregroundMark x1="6965" y1="72000" x2="14904" y2="92758"/>
                          <a14:foregroundMark x1="14904" y1="92758" x2="30711" y2="92889"/>
                          <a14:foregroundMark x1="30711" y1="92889" x2="32898" y2="81647"/>
                          <a14:foregroundMark x1="32898" y1="81647" x2="20109" y2="69359"/>
                          <a14:foregroundMark x1="20109" y1="69359" x2="9199" y2="70248"/>
                          <a14:foregroundMark x1="9199" y1="70248" x2="6965" y2="73203"/>
                          <a14:foregroundMark x1="11790" y1="74562" x2="10887" y2="86824"/>
                          <a14:foregroundMark x1="10887" y1="86824" x2="12028" y2="77072"/>
                          <a14:foregroundMark x1="12028" y1="77072" x2="13002" y2="89673"/>
                          <a14:foregroundMark x1="13002" y1="89673" x2="21345" y2="82562"/>
                          <a14:foregroundMark x1="21345" y1="82562" x2="32042" y2="90248"/>
                          <a14:foregroundMark x1="32042" y1="90248" x2="33278" y2="87242"/>
                          <a14:foregroundMark x1="8367" y1="68732" x2="8462" y2="94484"/>
                          <a14:foregroundMark x1="8462" y1="94484" x2="30069" y2="96967"/>
                          <a14:foregroundMark x1="30069" y1="96967" x2="36392" y2="84497"/>
                          <a14:foregroundMark x1="36392" y1="84497" x2="28453" y2="73307"/>
                          <a14:foregroundMark x1="28453" y1="73307" x2="17447" y2="68993"/>
                          <a14:foregroundMark x1="17447" y1="68993" x2="8058" y2="68732"/>
                          <a14:foregroundMark x1="8058" y1="68732" x2="7892" y2="68915"/>
                          <a14:foregroundMark x1="12717" y1="76444" x2="29071" y2="82118"/>
                          <a14:foregroundMark x1="16758" y1="88105" x2="28239" y2="88549"/>
                          <a14:foregroundMark x1="28239" y1="88549" x2="29689" y2="87582"/>
                          <a14:foregroundMark x1="20347" y1="89987" x2="18636" y2="90510"/>
                          <a14:foregroundMark x1="30307" y1="94614" x2="32969" y2="91686"/>
                          <a14:foregroundMark x1="31257" y1="3137" x2="39838" y2="8209"/>
                          <a14:foregroundMark x1="39838" y1="8209" x2="30164" y2="3477"/>
                          <a14:foregroundMark x1="30164" y1="3477" x2="30164" y2="3477"/>
                          <a14:foregroundMark x1="12242" y1="42876" x2="5705" y2="42876"/>
                          <a14:foregroundMark x1="3851" y1="41516" x2="3066" y2="41516"/>
                          <a14:foregroundMark x1="29998" y1="22850" x2="33397" y2="33673"/>
                          <a14:foregroundMark x1="33397" y1="33673" x2="30473" y2="23869"/>
                          <a14:foregroundMark x1="30473" y1="23869" x2="30473" y2="23869"/>
                          <a14:foregroundMark x1="88709" y1="30536" x2="93867" y2="53359"/>
                          <a14:foregroundMark x1="93867" y1="53359" x2="84383" y2="56340"/>
                          <a14:foregroundMark x1="84383" y1="56340" x2="90754" y2="58797"/>
                          <a14:foregroundMark x1="92917" y1="46484" x2="95484" y2="58667"/>
                          <a14:foregroundMark x1="95484" y1="58667" x2="93392" y2="45098"/>
                          <a14:backgroundMark x1="19872" y1="18719" x2="19872" y2="18719"/>
                          <a14:backgroundMark x1="60685" y1="12392" x2="60685" y2="12392"/>
                          <a14:backgroundMark x1="39030" y1="78667" x2="39030" y2="78667"/>
                        </a14:backgroundRemoval>
                      </a14:imgEffect>
                    </a14:imgLayer>
                  </a14:imgProps>
                </a:ext>
                <a:ext uri="{28A0092B-C50C-407E-A947-70E740481C1C}">
                  <a14:useLocalDpi xmlns:a14="http://schemas.microsoft.com/office/drawing/2010/main" val="0"/>
                </a:ext>
              </a:extLst>
            </a:blip>
            <a:srcRect l="57104" t="42394" r="28620" b="43474"/>
            <a:stretch/>
          </p:blipFill>
          <p:spPr>
            <a:xfrm>
              <a:off x="5861050" y="3750310"/>
              <a:ext cx="2209800" cy="1988820"/>
            </a:xfrm>
            <a:prstGeom prst="rect">
              <a:avLst/>
            </a:prstGeom>
          </p:spPr>
        </p:pic>
        <p:sp>
          <p:nvSpPr>
            <p:cNvPr id="14" name="Oval 13">
              <a:extLst>
                <a:ext uri="{FF2B5EF4-FFF2-40B4-BE49-F238E27FC236}">
                  <a16:creationId xmlns:a16="http://schemas.microsoft.com/office/drawing/2014/main" id="{E8AFD909-C728-0A9B-0D22-8C81ECD2F0E3}"/>
                </a:ext>
              </a:extLst>
            </p:cNvPr>
            <p:cNvSpPr/>
            <p:nvPr/>
          </p:nvSpPr>
          <p:spPr>
            <a:xfrm>
              <a:off x="7058027" y="4505325"/>
              <a:ext cx="171448" cy="171444"/>
            </a:xfrm>
            <a:prstGeom prst="ellipse">
              <a:avLst/>
            </a:prstGeom>
            <a:solidFill>
              <a:srgbClr val="FFCD00"/>
            </a:solidFill>
            <a:ln>
              <a:solidFill>
                <a:srgbClr val="FFC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8" descr="Red Map Pin transparent PNG - StickPNG">
              <a:extLst>
                <a:ext uri="{FF2B5EF4-FFF2-40B4-BE49-F238E27FC236}">
                  <a16:creationId xmlns:a16="http://schemas.microsoft.com/office/drawing/2014/main" id="{E1825D72-FEA0-1AFF-44F7-99483CDB4CA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10400" y="4114800"/>
              <a:ext cx="279169" cy="445770"/>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Arrow: Down 19">
            <a:extLst>
              <a:ext uri="{FF2B5EF4-FFF2-40B4-BE49-F238E27FC236}">
                <a16:creationId xmlns:a16="http://schemas.microsoft.com/office/drawing/2014/main" id="{AFD8329C-7648-69FE-BB11-D37F6EA34A37}"/>
              </a:ext>
            </a:extLst>
          </p:cNvPr>
          <p:cNvSpPr/>
          <p:nvPr/>
        </p:nvSpPr>
        <p:spPr>
          <a:xfrm>
            <a:off x="6537729" y="3558540"/>
            <a:ext cx="342900" cy="594359"/>
          </a:xfrm>
          <a:prstGeom prst="down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C00F503C-133E-FBD6-1F46-5DB86F836117}"/>
              </a:ext>
            </a:extLst>
          </p:cNvPr>
          <p:cNvSpPr txBox="1"/>
          <p:nvPr/>
        </p:nvSpPr>
        <p:spPr>
          <a:xfrm>
            <a:off x="7734300" y="1600200"/>
            <a:ext cx="1584960" cy="830997"/>
          </a:xfrm>
          <a:prstGeom prst="rect">
            <a:avLst/>
          </a:prstGeom>
          <a:noFill/>
        </p:spPr>
        <p:txBody>
          <a:bodyPr wrap="square" rtlCol="0">
            <a:spAutoFit/>
          </a:bodyPr>
          <a:lstStyle/>
          <a:p>
            <a:r>
              <a:rPr lang="en-US" sz="1200" u="sng" dirty="0"/>
              <a:t>Current</a:t>
            </a:r>
            <a:r>
              <a:rPr lang="en-US" sz="1200" dirty="0"/>
              <a:t>:</a:t>
            </a:r>
          </a:p>
          <a:p>
            <a:r>
              <a:rPr lang="en-US" sz="1200" dirty="0"/>
              <a:t>Loads are associated with North Load Zone</a:t>
            </a:r>
          </a:p>
        </p:txBody>
      </p:sp>
      <p:sp>
        <p:nvSpPr>
          <p:cNvPr id="23" name="TextBox 22">
            <a:extLst>
              <a:ext uri="{FF2B5EF4-FFF2-40B4-BE49-F238E27FC236}">
                <a16:creationId xmlns:a16="http://schemas.microsoft.com/office/drawing/2014/main" id="{EF411412-ECDA-9135-7F6B-A2121402959B}"/>
              </a:ext>
            </a:extLst>
          </p:cNvPr>
          <p:cNvSpPr txBox="1"/>
          <p:nvPr/>
        </p:nvSpPr>
        <p:spPr>
          <a:xfrm>
            <a:off x="7734300" y="4301321"/>
            <a:ext cx="1676400" cy="1015663"/>
          </a:xfrm>
          <a:prstGeom prst="rect">
            <a:avLst/>
          </a:prstGeom>
          <a:noFill/>
        </p:spPr>
        <p:txBody>
          <a:bodyPr wrap="square" rtlCol="0">
            <a:spAutoFit/>
          </a:bodyPr>
          <a:lstStyle/>
          <a:p>
            <a:r>
              <a:rPr lang="en-US" sz="1200" u="sng" dirty="0"/>
              <a:t>Proposed Change</a:t>
            </a:r>
            <a:r>
              <a:rPr lang="en-US" sz="1200" dirty="0"/>
              <a:t>:</a:t>
            </a:r>
          </a:p>
          <a:p>
            <a:r>
              <a:rPr lang="en-US" sz="1200" dirty="0"/>
              <a:t>Loads to be transitioned to the LCRA NOIE Load Zone</a:t>
            </a:r>
          </a:p>
        </p:txBody>
      </p:sp>
      <p:sp>
        <p:nvSpPr>
          <p:cNvPr id="24" name="TextBox 23">
            <a:extLst>
              <a:ext uri="{FF2B5EF4-FFF2-40B4-BE49-F238E27FC236}">
                <a16:creationId xmlns:a16="http://schemas.microsoft.com/office/drawing/2014/main" id="{E16F10FB-26F7-A208-70DD-8BF586C76F6B}"/>
              </a:ext>
            </a:extLst>
          </p:cNvPr>
          <p:cNvSpPr txBox="1"/>
          <p:nvPr/>
        </p:nvSpPr>
        <p:spPr>
          <a:xfrm>
            <a:off x="685800" y="665506"/>
            <a:ext cx="7543800" cy="646331"/>
          </a:xfrm>
          <a:prstGeom prst="rect">
            <a:avLst/>
          </a:prstGeom>
          <a:noFill/>
        </p:spPr>
        <p:txBody>
          <a:bodyPr wrap="square" rtlCol="0">
            <a:spAutoFit/>
          </a:bodyPr>
          <a:lstStyle/>
          <a:p>
            <a:pPr algn="ctr"/>
            <a:r>
              <a:rPr lang="en-US" dirty="0"/>
              <a:t>LCRA is requesting to transition 2MW of recently acquired Hamilton County load to the LCRA NOIE Load Zone</a:t>
            </a:r>
          </a:p>
        </p:txBody>
      </p:sp>
    </p:spTree>
    <p:extLst>
      <p:ext uri="{BB962C8B-B14F-4D97-AF65-F5344CB8AC3E}">
        <p14:creationId xmlns:p14="http://schemas.microsoft.com/office/powerpoint/2010/main" val="462220269"/>
      </p:ext>
    </p:extLst>
  </p:cSld>
  <p:clrMapOvr>
    <a:masterClrMapping/>
  </p:clrMapOvr>
</p:sld>
</file>

<file path=ppt/theme/theme1.xml><?xml version="1.0" encoding="utf-8"?>
<a:theme xmlns:a="http://schemas.openxmlformats.org/drawingml/2006/main" name="1_Custom Design">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nside pages">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E2BDB63875B034C8B32518C6496ADD1" ma:contentTypeVersion="2" ma:contentTypeDescription="Create a new document." ma:contentTypeScope="" ma:versionID="63b4750df494f1e899998ba0dd64b591">
  <xsd:schema xmlns:xsd="http://www.w3.org/2001/XMLSchema" xmlns:xs="http://www.w3.org/2001/XMLSchema" xmlns:p="http://schemas.microsoft.com/office/2006/metadata/properties" xmlns:ns2="c34af464-7aa1-4edd-9be4-83dffc1cb926" targetNamespace="http://schemas.microsoft.com/office/2006/metadata/properties" ma:root="true" ma:fieldsID="26b17897b0dee42c4ef932dfddf4050e"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ERCOT Limited</Information_x0020_Classification>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D4020FB-76D3-4767-8F2F-518097B806D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163D459-1C05-483F-85D1-C9E478EC32CC}">
  <ds:schemaRefs>
    <ds:schemaRef ds:uri="http://schemas.microsoft.com/office/infopath/2007/PartnerControls"/>
    <ds:schemaRef ds:uri="http://schemas.microsoft.com/office/2006/documentManagement/types"/>
    <ds:schemaRef ds:uri="http://www.w3.org/XML/1998/namespace"/>
    <ds:schemaRef ds:uri="c34af464-7aa1-4edd-9be4-83dffc1cb926"/>
    <ds:schemaRef ds:uri="http://schemas.microsoft.com/office/2006/metadata/properties"/>
    <ds:schemaRef ds:uri="http://purl.org/dc/dcmitype/"/>
    <ds:schemaRef ds:uri="http://purl.org/dc/elements/1.1/"/>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39968CB8-5FF8-44D7-A459-A3FC34AC4F7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6564</TotalTime>
  <Words>210</Words>
  <Application>Microsoft Office PowerPoint</Application>
  <PresentationFormat>On-screen Show (4:3)</PresentationFormat>
  <Paragraphs>30</Paragraphs>
  <Slides>3</Slides>
  <Notes>3</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vt:i4>
      </vt:variant>
    </vt:vector>
  </HeadingPairs>
  <TitlesOfParts>
    <vt:vector size="7" baseType="lpstr">
      <vt:lpstr>Arial</vt:lpstr>
      <vt:lpstr>Calibri</vt:lpstr>
      <vt:lpstr>1_Custom Design</vt:lpstr>
      <vt:lpstr>Inside pages</vt:lpstr>
      <vt:lpstr>PowerPoint Presentation</vt:lpstr>
      <vt:lpstr>LCRA Request to Transfer Load</vt:lpstr>
      <vt:lpstr>Load Zone Change for Hamilton County Electric Co Op</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Mereness, Matt</cp:lastModifiedBy>
  <cp:revision>82</cp:revision>
  <cp:lastPrinted>2016-01-21T20:53:15Z</cp:lastPrinted>
  <dcterms:created xsi:type="dcterms:W3CDTF">2016-01-21T15:20:31Z</dcterms:created>
  <dcterms:modified xsi:type="dcterms:W3CDTF">2023-09-19T21:43:11Z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0x0101002E2BDB63875B034C8B32518C6496ADD1</vt:lpwstr>
  </property>
  <property fmtid="{D5CDD505-2E9C-101B-9397-08002B2CF9AE}" pid="3" name="MSIP_Label_7084cbda-52b8-46fb-a7b7-cb5bd465ed85_Enabled">
    <vt:lpwstr>true</vt:lpwstr>
  </property>
  <property fmtid="{D5CDD505-2E9C-101B-9397-08002B2CF9AE}" pid="4" name="MSIP_Label_7084cbda-52b8-46fb-a7b7-cb5bd465ed85_SetDate">
    <vt:lpwstr>2023-08-08T17:48:51Z</vt:lpwstr>
  </property>
  <property fmtid="{D5CDD505-2E9C-101B-9397-08002B2CF9AE}" pid="5" name="MSIP_Label_7084cbda-52b8-46fb-a7b7-cb5bd465ed85_Method">
    <vt:lpwstr>Standard</vt:lpwstr>
  </property>
  <property fmtid="{D5CDD505-2E9C-101B-9397-08002B2CF9AE}" pid="6" name="MSIP_Label_7084cbda-52b8-46fb-a7b7-cb5bd465ed85_Name">
    <vt:lpwstr>Internal</vt:lpwstr>
  </property>
  <property fmtid="{D5CDD505-2E9C-101B-9397-08002B2CF9AE}" pid="7" name="MSIP_Label_7084cbda-52b8-46fb-a7b7-cb5bd465ed85_SiteId">
    <vt:lpwstr>0afb747d-bff7-4596-a9fc-950ef9e0ec45</vt:lpwstr>
  </property>
  <property fmtid="{D5CDD505-2E9C-101B-9397-08002B2CF9AE}" pid="8" name="MSIP_Label_7084cbda-52b8-46fb-a7b7-cb5bd465ed85_ActionId">
    <vt:lpwstr>9030bd52-3851-4db2-95fa-aa5b3c934486</vt:lpwstr>
  </property>
  <property fmtid="{D5CDD505-2E9C-101B-9397-08002B2CF9AE}" pid="9" name="MSIP_Label_7084cbda-52b8-46fb-a7b7-cb5bd465ed85_ContentBits">
    <vt:lpwstr>0</vt:lpwstr>
  </property>
</Properties>
</file>