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4"/>
    <p:sldMasterId id="2147483663" r:id="rId5"/>
  </p:sldMasterIdLst>
  <p:notesMasterIdLst>
    <p:notesMasterId r:id="rId8"/>
  </p:notesMasterIdLst>
  <p:handoutMasterIdLst>
    <p:handoutMasterId r:id="rId9"/>
  </p:handoutMasterIdLst>
  <p:sldIdLst>
    <p:sldId id="542" r:id="rId6"/>
    <p:sldId id="558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ED60BC-6DC8-9208-15EC-10DB2B0CE731}" name="Mereness, Matt" initials="MM" userId="S::matt.mereness@ercot.com::6db1126a-164e-4475-8d86-5dde160acd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D07C"/>
    <a:srgbClr val="0076C6"/>
    <a:srgbClr val="00AEC7"/>
    <a:srgbClr val="E6EBF0"/>
    <a:srgbClr val="093C61"/>
    <a:srgbClr val="98C3FA"/>
    <a:srgbClr val="70CDD9"/>
    <a:srgbClr val="8DC3E5"/>
    <a:srgbClr val="A9E5EA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61" d="100"/>
          <a:sy n="61" d="100"/>
        </p:scale>
        <p:origin x="228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8/10/relationships/authors" Target="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9/25/2023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9/25/2023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5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63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 dirty="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Third level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54675" y="63246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dirty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39" r:id="rId5"/>
    <p:sldLayoutId id="2147483719" r:id="rId6"/>
    <p:sldLayoutId id="2147483713" r:id="rId7"/>
    <p:sldLayoutId id="2147483714" r:id="rId8"/>
    <p:sldLayoutId id="2147483716" r:id="rId9"/>
    <p:sldLayoutId id="2147483740" r:id="rId10"/>
    <p:sldLayoutId id="2147483717" r:id="rId11"/>
    <p:sldLayoutId id="2147483720" r:id="rId12"/>
    <p:sldLayoutId id="2147483666" r:id="rId13"/>
    <p:sldLayoutId id="2147483737" r:id="rId14"/>
    <p:sldLayoutId id="2147483721" r:id="rId15"/>
    <p:sldLayoutId id="2147483755" r:id="rId1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programs/firmfuelsupply" TargetMode="External"/><Relationship Id="rId2" Type="http://schemas.openxmlformats.org/officeDocument/2006/relationships/hyperlink" Target="https://interchange.puc.texas.gov/Documents/53298_49_1331829.PDF" TargetMode="Externa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74673"/>
            <a:ext cx="533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Firm Fuel Supply Service (FFSS)</a:t>
            </a:r>
          </a:p>
          <a:p>
            <a:r>
              <a:rPr lang="en-US" sz="2400" b="1" dirty="0"/>
              <a:t>Procurement Summary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i="1" dirty="0"/>
          </a:p>
          <a:p>
            <a:r>
              <a:rPr lang="en-US" i="1" dirty="0"/>
              <a:t>Matt Mereness</a:t>
            </a:r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tx2"/>
                </a:solidFill>
              </a:rPr>
              <a:t>TAC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September 26, 2023</a:t>
            </a: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D77DD-F268-CDCC-4307-3EC73750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14400"/>
            <a:ext cx="8458200" cy="5410200"/>
          </a:xfrm>
        </p:spPr>
        <p:txBody>
          <a:bodyPr/>
          <a:lstStyle/>
          <a:p>
            <a:r>
              <a:rPr lang="en-US" sz="1800" dirty="0"/>
              <a:t>ERCOT completed FFSS Procurement September 21, 2023</a:t>
            </a:r>
          </a:p>
          <a:p>
            <a:pPr lvl="1"/>
            <a:r>
              <a:rPr lang="en-US" sz="1400" dirty="0"/>
              <a:t>PUCT filing: </a:t>
            </a:r>
            <a:r>
              <a:rPr lang="en-US" sz="1200" dirty="0">
                <a:hlinkClick r:id="rId2"/>
              </a:rPr>
              <a:t>https://interchange.puc.texas.gov/Documents/53298_49_1331829.PDF</a:t>
            </a:r>
            <a:endParaRPr lang="en-US" sz="1200" dirty="0"/>
          </a:p>
          <a:p>
            <a:pPr lvl="1"/>
            <a:r>
              <a:rPr lang="en-US" sz="1400" dirty="0"/>
              <a:t>ERCOT link: </a:t>
            </a:r>
            <a:r>
              <a:rPr lang="en-US" sz="1200" dirty="0">
                <a:hlinkClick r:id="rId3"/>
              </a:rPr>
              <a:t>https://www.ercot.com/services/programs/firmfuelsupply</a:t>
            </a:r>
            <a:endParaRPr lang="en-US" sz="1400" dirty="0"/>
          </a:p>
          <a:p>
            <a:pPr lvl="1"/>
            <a:endParaRPr lang="en-US" sz="1400" dirty="0"/>
          </a:p>
          <a:p>
            <a:pPr marL="0" indent="0">
              <a:buNone/>
            </a:pPr>
            <a:r>
              <a:rPr lang="en-US" sz="1800" u="sng" dirty="0"/>
              <a:t>Summary of 2022 versus 2023 FFSS Procurement (November 1- March 15)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600" i="1" dirty="0"/>
              <a:t>Note all 2023-2024 offered Resources were under the Phase 1 qualifications, and no offered Resources under the Phase 2 qualifications.</a:t>
            </a:r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endParaRPr lang="en-US" sz="1800" dirty="0"/>
          </a:p>
          <a:p>
            <a:endParaRPr lang="en-US" sz="2000" dirty="0"/>
          </a:p>
          <a:p>
            <a:pPr lvl="1"/>
            <a:endParaRPr lang="en-US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FFSS Procurement Summary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DA1E31D-A0FD-AE5B-CAD1-D6BF12D9CB49}"/>
              </a:ext>
            </a:extLst>
          </p:cNvPr>
          <p:cNvSpPr txBox="1">
            <a:spLocks/>
          </p:cNvSpPr>
          <p:nvPr/>
        </p:nvSpPr>
        <p:spPr>
          <a:xfrm>
            <a:off x="304800" y="2133600"/>
            <a:ext cx="8458200" cy="381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C0EB12B-205C-30A8-91B0-D5BCD34E19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306556"/>
              </p:ext>
            </p:extLst>
          </p:nvPr>
        </p:nvGraphicFramePr>
        <p:xfrm>
          <a:off x="762000" y="2362200"/>
          <a:ext cx="7239000" cy="2966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967529">
                  <a:extLst>
                    <a:ext uri="{9D8B030D-6E8A-4147-A177-3AD203B41FA5}">
                      <a16:colId xmlns:a16="http://schemas.microsoft.com/office/drawing/2014/main" val="119400328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570105020"/>
                    </a:ext>
                  </a:extLst>
                </a:gridCol>
                <a:gridCol w="1461721">
                  <a:extLst>
                    <a:ext uri="{9D8B030D-6E8A-4147-A177-3AD203B41FA5}">
                      <a16:colId xmlns:a16="http://schemas.microsoft.com/office/drawing/2014/main" val="26414284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2022-2023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2023-2024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9250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FFSS Generation Resources Offered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563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FFSS Generation Resources Procured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2506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Number of QSEs offering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762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Capacity Procured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2,940.5 MW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3,319.9MW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9840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Projected 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$52.86M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$29.88M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1085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Reserve Type Fuel Oil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065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Reserve Type Natural Gas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75584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7886293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526C54-2038-4DDB-9077-84C80FF069E0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c34af464-7aa1-4edd-9be4-83dffc1cb926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8d5ee879-813f-4fb9-b7c2-a59846c21aeb"/>
  </ds:schemaRefs>
</ds:datastoreItem>
</file>

<file path=customXml/itemProps2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CE88CD-E9E0-4BB6-AD83-C594282F53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22214</TotalTime>
  <Words>139</Words>
  <Application>Microsoft Office PowerPoint</Application>
  <PresentationFormat>On-screen Show (4:3)</PresentationFormat>
  <Paragraphs>52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Cover Slide</vt:lpstr>
      <vt:lpstr>Horizontal Theme</vt:lpstr>
      <vt:lpstr>PowerPoint Presentation</vt:lpstr>
      <vt:lpstr>FFSS Procurement Summary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570</cp:revision>
  <cp:lastPrinted>2017-10-10T21:31:05Z</cp:lastPrinted>
  <dcterms:created xsi:type="dcterms:W3CDTF">2016-01-21T15:20:31Z</dcterms:created>
  <dcterms:modified xsi:type="dcterms:W3CDTF">2023-09-25T14:47:46Z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ActionId">
    <vt:lpwstr>c62e7908-7660-43a6-b1c8-5c5c95dc1f11</vt:lpwstr>
  </property>
  <property fmtid="{D5CDD505-2E9C-101B-9397-08002B2CF9AE}" pid="5" name="MSIP_Label_7084cbda-52b8-46fb-a7b7-cb5bd465ed85_SetDate">
    <vt:lpwstr>2023-05-09T20:19:39Z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ContentBits">
    <vt:lpwstr>0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Method">
    <vt:lpwstr>Standard</vt:lpwstr>
  </property>
</Properties>
</file>