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3" r:id="rId4"/>
    <p:sldMasterId id="2147483663" r:id="rId5"/>
    <p:sldMasterId id="2147483739" r:id="rId6"/>
  </p:sldMasterIdLst>
  <p:notesMasterIdLst>
    <p:notesMasterId r:id="rId18"/>
  </p:notesMasterIdLst>
  <p:handoutMasterIdLst>
    <p:handoutMasterId r:id="rId19"/>
  </p:handoutMasterIdLst>
  <p:sldIdLst>
    <p:sldId id="671" r:id="rId7"/>
    <p:sldId id="683" r:id="rId8"/>
    <p:sldId id="681" r:id="rId9"/>
    <p:sldId id="732" r:id="rId10"/>
    <p:sldId id="727" r:id="rId11"/>
    <p:sldId id="716" r:id="rId12"/>
    <p:sldId id="729" r:id="rId13"/>
    <p:sldId id="730" r:id="rId14"/>
    <p:sldId id="731" r:id="rId15"/>
    <p:sldId id="688" r:id="rId16"/>
    <p:sldId id="705" r:id="rId1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A66D86A-EB98-48E6-8331-E871339CE1F2}">
          <p14:sldIdLst>
            <p14:sldId id="671"/>
            <p14:sldId id="683"/>
            <p14:sldId id="681"/>
            <p14:sldId id="732"/>
            <p14:sldId id="727"/>
          </p14:sldIdLst>
        </p14:section>
        <p14:section name="New Interconnection Process" id="{A9D32E00-402A-4AFD-8F49-BC04E4E17A24}">
          <p14:sldIdLst>
            <p14:sldId id="716"/>
            <p14:sldId id="729"/>
            <p14:sldId id="730"/>
            <p14:sldId id="731"/>
            <p14:sldId id="688"/>
            <p14:sldId id="70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210E16-8D79-8505-F57C-62CAD3E6CDAD}" name="Rowe, Evan" initials="RE" userId="S::Evan.Rowe@ercot.com::d81abe1c-6950-4df8-9373-68ccbd619277" providerId="AD"/>
  <p188:author id="{B9996E7C-7F43-782D-6924-D67A30165977}" name="Nathan Bigbee" initials="NB" userId="Nathan Bigbee" providerId="None"/>
  <p188:author id="{95B2E48F-FF42-0370-0F43-70643E8E4E1E}" name="Dwyer, Davida" initials="DD" userId="S::Davida.Dwyer@ercot.com::79b08b87-7cab-486c-83ce-9fe1deb6aa28" providerId="AD"/>
  <p188:author id="{681943A9-36B9-8CCE-5BB5-53154F9E201A}" name="Springer, Agee" initials="SA" userId="S::Agee.Springer@ercot.com::c70aae34-03cc-4ca4-9dc9-ab0f1f0f7e1f" providerId="AD"/>
  <p188:author id="{B23A98CE-C3AC-ADFF-85B2-5D055AEDD4B0}" name="Rowe, Evan" initials="RE" userId="S::evan.rowe@ercot.com::d81abe1c-6950-4df8-9373-68ccbd61927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C7"/>
    <a:srgbClr val="5B6770"/>
    <a:srgbClr val="003865"/>
    <a:srgbClr val="685BC7"/>
    <a:srgbClr val="26D07C"/>
    <a:srgbClr val="DEE1E2"/>
    <a:srgbClr val="FF8200"/>
    <a:srgbClr val="FFE6CC"/>
    <a:srgbClr val="E7E200"/>
    <a:srgbClr val="EBE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3296810-A885-4BE3-A3E7-6D5BEEA58F35}">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32" y="23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F750BF31-E9A8-4E88-81E7-44C5092290FC}" type="datetimeFigureOut">
              <a:rPr lang="en-US" smtClean="0"/>
              <a:t>9/24/2023</a:t>
            </a:fld>
            <a:endParaRPr lang="en-US"/>
          </a:p>
        </p:txBody>
      </p:sp>
      <p:sp>
        <p:nvSpPr>
          <p:cNvPr id="4" name="Footer Placeholder 3"/>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9/24/2023</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046243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022378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872673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53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FF48671-73D4-A8B4-B73D-773427B40011}"/>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5BAC8498-C400-3675-A8B1-3E1519AB81C3}"/>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accent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481068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648198"/>
            <a:ext cx="11379200" cy="1447802"/>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accent1"/>
                </a:solidFill>
              </a:defRPr>
            </a:lvl2pPr>
            <a:lvl3pPr>
              <a:defRPr sz="1200">
                <a:solidFill>
                  <a:schemeClr val="accent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1A157481-F789-46DE-2E72-928DE502142B}"/>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938207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1">
                <a:solidFill>
                  <a:schemeClr val="tx1"/>
                </a:solidFill>
              </a:defRPr>
            </a:lvl2pPr>
            <a:lvl3pPr>
              <a:defRPr sz="1400" b="1">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912400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A26476B1-2B93-3388-ACFC-33AE1AE583DA}"/>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F463BB2B-CBD9-709B-A906-D89DFB66823B}"/>
              </a:ext>
            </a:extLst>
          </p:cNvPr>
          <p:cNvSpPr>
            <a:spLocks noGrp="1"/>
          </p:cNvSpPr>
          <p:nvPr>
            <p:ph idx="10"/>
          </p:nvPr>
        </p:nvSpPr>
        <p:spPr>
          <a:xfrm>
            <a:off x="7823200" y="762000"/>
            <a:ext cx="3962400" cy="53340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accent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04798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te with Captions (Aqu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2F177308-3907-6CA9-7CB5-C0735CA9F2E4}"/>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400" b="1">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4E75F68D-3D9A-6D91-3F0D-447EAB2D4871}"/>
              </a:ext>
            </a:extLst>
          </p:cNvPr>
          <p:cNvSpPr>
            <a:spLocks noGrp="1"/>
          </p:cNvSpPr>
          <p:nvPr>
            <p:ph idx="10"/>
          </p:nvPr>
        </p:nvSpPr>
        <p:spPr>
          <a:xfrm>
            <a:off x="7823200" y="762000"/>
            <a:ext cx="3962400" cy="5334000"/>
          </a:xfrm>
          <a:prstGeom prst="rect">
            <a:avLst/>
          </a:prstGeom>
          <a:solidFill>
            <a:schemeClr val="accent1">
              <a:lumMod val="20000"/>
              <a:lumOff val="80000"/>
            </a:schemeClr>
          </a:solidFill>
          <a:ln w="15875" cap="rnd">
            <a:solidFill>
              <a:srgbClr val="00AEC7">
                <a:alpha val="62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1">
                <a:solidFill>
                  <a:schemeClr val="tx1"/>
                </a:solidFill>
              </a:defRPr>
            </a:lvl1pPr>
            <a:lvl2pPr>
              <a:defRPr sz="1600" b="0">
                <a:solidFill>
                  <a:schemeClr val="tx1"/>
                </a:solidFill>
              </a:defRPr>
            </a:lvl2pPr>
            <a:lvl3pPr>
              <a:defRPr sz="1400" b="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643291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605768" y="1066801"/>
            <a:ext cx="11179833" cy="2191369"/>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2"/>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605768" y="3574375"/>
            <a:ext cx="11179833" cy="2277547"/>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Tree>
    <p:extLst>
      <p:ext uri="{BB962C8B-B14F-4D97-AF65-F5344CB8AC3E}">
        <p14:creationId xmlns:p14="http://schemas.microsoft.com/office/powerpoint/2010/main" val="26930293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5" name="Content Placeholder 4"/>
          <p:cNvSpPr>
            <a:spLocks noGrp="1"/>
          </p:cNvSpPr>
          <p:nvPr>
            <p:ph sz="half" idx="1"/>
          </p:nvPr>
        </p:nvSpPr>
        <p:spPr>
          <a:xfrm>
            <a:off x="4064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F102CE92-D29A-FB05-C2BE-5719859D9A95}"/>
              </a:ext>
            </a:extLst>
          </p:cNvPr>
          <p:cNvSpPr>
            <a:spLocks noGrp="1"/>
          </p:cNvSpPr>
          <p:nvPr>
            <p:ph sz="half" idx="11"/>
          </p:nvPr>
        </p:nvSpPr>
        <p:spPr>
          <a:xfrm>
            <a:off x="6172200" y="762000"/>
            <a:ext cx="56134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58940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800">
                <a:solidFill>
                  <a:schemeClr val="tx1"/>
                </a:solidFill>
              </a:defRPr>
            </a:lvl1pPr>
          </a:lstStyle>
          <a:p>
            <a:endParaRPr lang="en-US"/>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400">
                <a:solidFill>
                  <a:srgbClr val="00AEC7"/>
                </a:solidFill>
                <a:latin typeface="+mj-lt"/>
              </a:defRPr>
            </a:lvl1pPr>
          </a:lstStyle>
          <a:p>
            <a:endParaRPr lang="en-US"/>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800">
                <a:solidFill>
                  <a:schemeClr val="tx1"/>
                </a:solidFill>
              </a:defRPr>
            </a:lvl1pPr>
          </a:lstStyle>
          <a:p>
            <a:endParaRPr lang="en-US"/>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400">
                <a:solidFill>
                  <a:srgbClr val="00AEC7"/>
                </a:solidFill>
                <a:latin typeface="+mj-lt"/>
              </a:defRPr>
            </a:lvl1pPr>
          </a:lstStyle>
          <a:p>
            <a:endParaRPr lang="en-US"/>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800">
                <a:solidFill>
                  <a:schemeClr val="tx1"/>
                </a:solidFill>
              </a:defRPr>
            </a:lvl1pPr>
          </a:lstStyle>
          <a:p>
            <a:endParaRPr lang="en-US"/>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96379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a:solidFill>
                <a:prstClr val="black">
                  <a:tint val="75000"/>
                </a:prstClr>
              </a:solidFill>
            </a:endParaRPr>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10" name="Content Placeholder 4">
            <a:extLst>
              <a:ext uri="{FF2B5EF4-FFF2-40B4-BE49-F238E27FC236}">
                <a16:creationId xmlns:a16="http://schemas.microsoft.com/office/drawing/2014/main" id="{1C3F1F4B-3D53-13EB-F7A7-FBE1490E5A12}"/>
              </a:ext>
            </a:extLst>
          </p:cNvPr>
          <p:cNvSpPr>
            <a:spLocks noGrp="1"/>
          </p:cNvSpPr>
          <p:nvPr>
            <p:ph sz="half" idx="1"/>
          </p:nvPr>
        </p:nvSpPr>
        <p:spPr>
          <a:xfrm>
            <a:off x="4064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3" name="Content Placeholder 4">
            <a:extLst>
              <a:ext uri="{FF2B5EF4-FFF2-40B4-BE49-F238E27FC236}">
                <a16:creationId xmlns:a16="http://schemas.microsoft.com/office/drawing/2014/main" id="{8969C8AB-1BCA-24D0-736D-93C929E8286C}"/>
              </a:ext>
            </a:extLst>
          </p:cNvPr>
          <p:cNvSpPr>
            <a:spLocks noGrp="1"/>
          </p:cNvSpPr>
          <p:nvPr>
            <p:ph sz="half" idx="11"/>
          </p:nvPr>
        </p:nvSpPr>
        <p:spPr>
          <a:xfrm>
            <a:off x="43561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
        <p:nvSpPr>
          <p:cNvPr id="15" name="Content Placeholder 4">
            <a:extLst>
              <a:ext uri="{FF2B5EF4-FFF2-40B4-BE49-F238E27FC236}">
                <a16:creationId xmlns:a16="http://schemas.microsoft.com/office/drawing/2014/main" id="{4C6A27E7-4D0F-AFA6-D74E-7A37DB1ACC12}"/>
              </a:ext>
            </a:extLst>
          </p:cNvPr>
          <p:cNvSpPr>
            <a:spLocks noGrp="1"/>
          </p:cNvSpPr>
          <p:nvPr>
            <p:ph sz="half" idx="12"/>
          </p:nvPr>
        </p:nvSpPr>
        <p:spPr>
          <a:xfrm>
            <a:off x="8305800" y="838199"/>
            <a:ext cx="3479800" cy="5029201"/>
          </a:xfrm>
          <a:prstGeom prst="rect">
            <a:avLst/>
          </a:prstGeom>
        </p:spPr>
        <p:txBody>
          <a:bodyPr lIns="274320" tIns="274320" rIns="274320" bIns="274320"/>
          <a:lstStyle>
            <a:lvl1pPr>
              <a:defRPr lang="en-US" sz="2400" dirty="0">
                <a:solidFill>
                  <a:schemeClr val="tx1"/>
                </a:solidFill>
              </a:defRPr>
            </a:lvl1pPr>
          </a:lstStyle>
          <a:p>
            <a:endParaRPr lang="en-US"/>
          </a:p>
        </p:txBody>
      </p:sp>
    </p:spTree>
    <p:extLst>
      <p:ext uri="{BB962C8B-B14F-4D97-AF65-F5344CB8AC3E}">
        <p14:creationId xmlns:p14="http://schemas.microsoft.com/office/powerpoint/2010/main" val="3963026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a:solidFill>
                <a:prstClr val="black">
                  <a:tint val="75000"/>
                </a:prstClr>
              </a:solidFill>
            </a:endParaRPr>
          </a:p>
        </p:txBody>
      </p:sp>
      <p:graphicFrame>
        <p:nvGraphicFramePr>
          <p:cNvPr id="8" name="Diagram 7">
            <a:extLst>
              <a:ext uri="{FF2B5EF4-FFF2-40B4-BE49-F238E27FC236}">
                <a16:creationId xmlns:a16="http://schemas.microsoft.com/office/drawing/2014/main" id="{F9EE3F64-5084-626C-72A7-533838A69759}"/>
              </a:ext>
            </a:extLst>
          </p:cNvPr>
          <p:cNvGraphicFramePr/>
          <p:nvPr userDrawn="1">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11438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rgbClr val="5B6770"/>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28316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48AD6824-F45A-D13D-1EAE-FA0E64F58C0B}"/>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706264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2954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5391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BEFE0F2B-895A-01C4-906F-ECEF63E9CCB2}"/>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620105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BFF6F-8B1A-4BD3-028C-BDD34EB7AAE1}"/>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54021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0107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ntent 2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FA728217-1A70-D6DE-1FDC-B59387B1000D}"/>
              </a:ext>
            </a:extLst>
          </p:cNvPr>
          <p:cNvSpPr>
            <a:spLocks noGrp="1"/>
          </p:cNvSpPr>
          <p:nvPr>
            <p:ph idx="1"/>
          </p:nvPr>
        </p:nvSpPr>
        <p:spPr>
          <a:xfrm>
            <a:off x="1828800" y="457201"/>
            <a:ext cx="97536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913838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7E0C2C-4698-AD1C-B4E7-5F039AA4F8AE}"/>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1BD709F-0A3C-01D5-E62E-0200648A535E}"/>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14363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887A0C9-D189-074D-476B-96F8FE8F645C}"/>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D3851130-8033-E431-8B4B-475C34C974E4}"/>
              </a:ext>
            </a:extLst>
          </p:cNvPr>
          <p:cNvSpPr>
            <a:spLocks noGrp="1"/>
          </p:cNvSpPr>
          <p:nvPr>
            <p:ph idx="10"/>
          </p:nvPr>
        </p:nvSpPr>
        <p:spPr>
          <a:xfrm>
            <a:off x="7315200" y="0"/>
            <a:ext cx="4876800" cy="6858000"/>
          </a:xfrm>
          <a:prstGeom prst="rect">
            <a:avLst/>
          </a:prstGeom>
          <a:solidFill>
            <a:srgbClr val="E6EBF0"/>
          </a:solidFill>
        </p:spPr>
        <p:txBody>
          <a:bodyPr lIns="274320" tIns="822960" rIns="274320" bIns="731520"/>
          <a:lstStyle>
            <a:lvl1pPr marL="0" indent="0">
              <a:buNone/>
              <a:defRPr sz="2400" b="0">
                <a:solidFill>
                  <a:schemeClr val="accent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24A29F4E-D3DA-485F-FAE9-8A2D54E68006}"/>
              </a:ext>
            </a:extLst>
          </p:cNvPr>
          <p:cNvSpPr>
            <a:spLocks noGrp="1"/>
          </p:cNvSpPr>
          <p:nvPr>
            <p:ph idx="1"/>
          </p:nvPr>
        </p:nvSpPr>
        <p:spPr>
          <a:xfrm>
            <a:off x="1828800" y="457201"/>
            <a:ext cx="5486400" cy="6019799"/>
          </a:xfrm>
          <a:prstGeom prst="rect">
            <a:avLst/>
          </a:prstGeom>
        </p:spPr>
        <p:txBody>
          <a:bodyPr lIns="274320" tIns="274320" rIns="274320" bIns="27432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93247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7467599" y="1324770"/>
            <a:ext cx="3792747" cy="5076029"/>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9753DC60-7E75-C50D-B745-FE778EE09310}"/>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4826717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5 (Aqua)">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013D0552-3BBB-9B28-D5AD-A56A7F9DDE34}"/>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140D994-9CB8-091A-F135-4C63DD6A2180}"/>
              </a:ext>
            </a:extLst>
          </p:cNvPr>
          <p:cNvSpPr>
            <a:spLocks noGrp="1"/>
          </p:cNvSpPr>
          <p:nvPr>
            <p:ph idx="1"/>
          </p:nvPr>
        </p:nvSpPr>
        <p:spPr>
          <a:xfrm>
            <a:off x="1828800" y="1324769"/>
            <a:ext cx="5638799" cy="5199061"/>
          </a:xfrm>
          <a:prstGeom prst="rect">
            <a:avLst/>
          </a:prstGeom>
        </p:spPr>
        <p:txBody>
          <a:bodyPr lIns="274320" tIns="274320" rIns="274320" bIns="274320"/>
          <a:lstStyle>
            <a:lvl1pPr marL="0" indent="0">
              <a:buNone/>
              <a:defRPr sz="2000" b="0">
                <a:solidFill>
                  <a:schemeClr val="tx1"/>
                </a:solidFill>
              </a:defRPr>
            </a:lvl1pPr>
            <a:lvl2pPr>
              <a:defRPr sz="20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3B8AF75-82AB-2468-225C-1D6809B35E4F}"/>
              </a:ext>
            </a:extLst>
          </p:cNvPr>
          <p:cNvSpPr>
            <a:spLocks noGrp="1"/>
          </p:cNvSpPr>
          <p:nvPr>
            <p:ph idx="10"/>
          </p:nvPr>
        </p:nvSpPr>
        <p:spPr>
          <a:xfrm>
            <a:off x="7467599" y="1324770"/>
            <a:ext cx="3792747" cy="5076029"/>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1"/>
                </a:solidFill>
              </a:defRPr>
            </a:lvl2pPr>
            <a:lvl3pPr>
              <a:defRPr sz="16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7A7F2099-8AF9-FE6A-AA32-8BF83025E574}"/>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8788385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1828800" y="1524000"/>
            <a:ext cx="9431547" cy="238834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tx1"/>
                </a:solidFill>
              </a:defRPr>
            </a:lvl2pPr>
            <a:lvl3pPr marL="914400" indent="0">
              <a:buNone/>
              <a:defRPr sz="1600">
                <a:solidFill>
                  <a:schemeClr val="tx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1828800" y="4191000"/>
            <a:ext cx="9431547" cy="2211888"/>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a:p>
            <a:pPr lvl="2"/>
            <a:endParaRPr lang="en-US"/>
          </a:p>
          <a:p>
            <a:pPr lvl="2"/>
            <a:endParaRPr lang="en-US"/>
          </a:p>
          <a:p>
            <a:pPr lvl="0"/>
            <a:endParaRPr lang="en-US"/>
          </a:p>
          <a:p>
            <a:pPr lvl="0"/>
            <a:r>
              <a:rPr lang="en-US"/>
              <a:t>Click to edit Master text styles</a:t>
            </a:r>
          </a:p>
          <a:p>
            <a:pPr lvl="1"/>
            <a:r>
              <a:rPr lang="en-US"/>
              <a:t>Second level</a:t>
            </a:r>
          </a:p>
          <a:p>
            <a:pPr lvl="2"/>
            <a:r>
              <a:rPr lang="en-US"/>
              <a:t>Third level</a:t>
            </a:r>
          </a:p>
          <a:p>
            <a:pPr lvl="2"/>
            <a:endParaRPr lang="en-US"/>
          </a:p>
          <a:p>
            <a:pPr lvl="2"/>
            <a:endParaRPr lang="en-US"/>
          </a:p>
        </p:txBody>
      </p:sp>
      <p:sp>
        <p:nvSpPr>
          <p:cNvPr id="3" name="Slide Number Placeholder 5">
            <a:extLst>
              <a:ext uri="{FF2B5EF4-FFF2-40B4-BE49-F238E27FC236}">
                <a16:creationId xmlns:a16="http://schemas.microsoft.com/office/drawing/2014/main" id="{3DC78C45-6E98-98A0-B9AA-6958474BB2B9}"/>
              </a:ext>
            </a:extLst>
          </p:cNvPr>
          <p:cNvSpPr>
            <a:spLocks noGrp="1"/>
          </p:cNvSpPr>
          <p:nvPr>
            <p:ph type="sldNum" sz="quarter" idx="4"/>
          </p:nvPr>
        </p:nvSpPr>
        <p:spPr>
          <a:xfrm>
            <a:off x="11582400" y="6561138"/>
            <a:ext cx="485231"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4CAFB0F2-A816-28BC-EE48-E4D1FB1A23DB}"/>
              </a:ext>
            </a:extLst>
          </p:cNvPr>
          <p:cNvSpPr>
            <a:spLocks noGrp="1"/>
          </p:cNvSpPr>
          <p:nvPr>
            <p:ph type="title"/>
          </p:nvPr>
        </p:nvSpPr>
        <p:spPr>
          <a:xfrm>
            <a:off x="1828800" y="457201"/>
            <a:ext cx="9431547" cy="838200"/>
          </a:xfrm>
          <a:prstGeom prst="rect">
            <a:avLst/>
          </a:prstGeom>
        </p:spPr>
        <p:txBody>
          <a:bodyPr lIns="274320" tIns="274320" rIns="274320" bIns="274320"/>
          <a:lstStyle>
            <a:lvl1pPr algn="l">
              <a:defRPr sz="2800" b="1">
                <a:solidFill>
                  <a:srgbClr val="00AEC7"/>
                </a:solidFill>
              </a:defRPr>
            </a:lvl1pPr>
          </a:lstStyle>
          <a:p>
            <a:r>
              <a:rPr lang="en-US"/>
              <a:t>Click to edit Master title style</a:t>
            </a:r>
          </a:p>
        </p:txBody>
      </p:sp>
    </p:spTree>
    <p:extLst>
      <p:ext uri="{BB962C8B-B14F-4D97-AF65-F5344CB8AC3E}">
        <p14:creationId xmlns:p14="http://schemas.microsoft.com/office/powerpoint/2010/main" val="2503180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5855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71872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ey Takeaways">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descr="xdgdfgdfg">
            <a:extLst>
              <a:ext uri="{FF2B5EF4-FFF2-40B4-BE49-F238E27FC236}">
                <a16:creationId xmlns:a16="http://schemas.microsoft.com/office/drawing/2014/main" id="{598BF201-9067-3A1D-911D-FB3EA47FFC02}"/>
              </a:ext>
              <a:ext uri="{C183D7F6-B498-43B3-948B-1728B52AA6E4}">
                <adec:decorative xmlns:adec="http://schemas.microsoft.com/office/drawing/2017/decorative" val="0"/>
              </a:ext>
            </a:extLst>
          </p:cNvPr>
          <p:cNvSpPr>
            <a:spLocks noGrp="1"/>
          </p:cNvSpPr>
          <p:nvPr>
            <p:ph idx="12"/>
          </p:nvPr>
        </p:nvSpPr>
        <p:spPr>
          <a:xfrm>
            <a:off x="406400" y="1058219"/>
            <a:ext cx="11377706" cy="1948194"/>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4" name="Content Placeholder 2">
            <a:extLst>
              <a:ext uri="{FF2B5EF4-FFF2-40B4-BE49-F238E27FC236}">
                <a16:creationId xmlns:a16="http://schemas.microsoft.com/office/drawing/2014/main" id="{E13BC7D2-FAD9-20EE-F85E-A8C0876CD499}"/>
              </a:ext>
            </a:extLst>
          </p:cNvPr>
          <p:cNvSpPr>
            <a:spLocks noGrp="1"/>
          </p:cNvSpPr>
          <p:nvPr>
            <p:ph idx="13"/>
          </p:nvPr>
        </p:nvSpPr>
        <p:spPr>
          <a:xfrm>
            <a:off x="406400" y="3524730"/>
            <a:ext cx="11377706" cy="2212106"/>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15897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274320" rIns="274320" bIns="274320"/>
          <a:lstStyle>
            <a:lvl1pPr>
              <a:defRPr sz="2600" b="0">
                <a:solidFill>
                  <a:schemeClr val="tx1"/>
                </a:solidFill>
              </a:defRPr>
            </a:lvl1pPr>
            <a:lvl2pPr>
              <a:defRPr sz="2400">
                <a:solidFill>
                  <a:srgbClr val="5B6770"/>
                </a:solidFill>
              </a:defRPr>
            </a:lvl2pPr>
            <a:lvl3pPr>
              <a:defRPr sz="2000">
                <a:solidFill>
                  <a:srgbClr val="5B6770"/>
                </a:solidFill>
              </a:defRPr>
            </a:lvl3pPr>
            <a:lvl4pPr>
              <a:defRPr sz="1800">
                <a:solidFill>
                  <a:srgbClr val="5B6770"/>
                </a:solidFill>
              </a:defRPr>
            </a:lvl4pPr>
            <a:lvl5pPr>
              <a:defRPr sz="16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3111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tx1"/>
                </a:solidFill>
              </a:defRPr>
            </a:lvl1pPr>
            <a:lvl2pPr algn="l">
              <a:defRPr sz="2000">
                <a:solidFill>
                  <a:schemeClr val="tx2"/>
                </a:solidFill>
              </a:defRPr>
            </a:lvl2pPr>
            <a:lvl3pPr algn="l">
              <a:defRPr sz="1800">
                <a:solidFill>
                  <a:schemeClr val="tx2"/>
                </a:solidFill>
              </a:defRPr>
            </a:lvl3pPr>
            <a:lvl4pPr algn="l">
              <a:defRPr sz="1600">
                <a:solidFill>
                  <a:schemeClr val="tx2"/>
                </a:solidFill>
              </a:defRPr>
            </a:lvl4pPr>
            <a:lvl5pPr algn="l">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183322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2">
            <a:extLst>
              <a:ext uri="{FF2B5EF4-FFF2-40B4-BE49-F238E27FC236}">
                <a16:creationId xmlns:a16="http://schemas.microsoft.com/office/drawing/2014/main" id="{55BA22F1-2EF4-FAB1-48BA-4636D4B7C154}"/>
              </a:ext>
            </a:extLst>
          </p:cNvPr>
          <p:cNvSpPr>
            <a:spLocks noGrp="1"/>
          </p:cNvSpPr>
          <p:nvPr>
            <p:ph idx="10"/>
          </p:nvPr>
        </p:nvSpPr>
        <p:spPr>
          <a:xfrm>
            <a:off x="7315200" y="0"/>
            <a:ext cx="4876800" cy="6464808"/>
          </a:xfrm>
          <a:prstGeom prst="rect">
            <a:avLst/>
          </a:prstGeom>
          <a:solidFill>
            <a:srgbClr val="E6EBF0"/>
          </a:solidFill>
        </p:spPr>
        <p:txBody>
          <a:bodyPr lIns="274320" tIns="1097280" rIns="274320" bIns="731520"/>
          <a:lstStyle>
            <a:lvl1pPr marL="0" indent="0" algn="l">
              <a:buNone/>
              <a:defRPr sz="2400" b="0">
                <a:solidFill>
                  <a:schemeClr val="accent1"/>
                </a:solidFill>
              </a:defRPr>
            </a:lvl1pPr>
            <a:lvl2pPr algn="l">
              <a:defRPr sz="1800">
                <a:solidFill>
                  <a:schemeClr val="tx2"/>
                </a:solidFill>
              </a:defRPr>
            </a:lvl2pPr>
            <a:lvl3pPr algn="l">
              <a:defRPr sz="1600">
                <a:solidFill>
                  <a:schemeClr val="tx2"/>
                </a:solidFill>
              </a:defRPr>
            </a:lvl3pPr>
            <a:lvl4pPr algn="l">
              <a:defRPr sz="1400">
                <a:solidFill>
                  <a:schemeClr val="tx2"/>
                </a:solidFill>
              </a:defRPr>
            </a:lvl4pPr>
            <a:lvl5pPr algn="l">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2">
            <a:extLst>
              <a:ext uri="{FF2B5EF4-FFF2-40B4-BE49-F238E27FC236}">
                <a16:creationId xmlns:a16="http://schemas.microsoft.com/office/drawing/2014/main" id="{76AA29EA-E088-D81E-2199-D3C6680B1D35}"/>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400" b="1">
                <a:solidFill>
                  <a:schemeClr val="tx1"/>
                </a:solidFill>
                <a:latin typeface="+mj-lt"/>
              </a:defRPr>
            </a:lvl1pPr>
            <a:lvl2pPr>
              <a:defRPr sz="2000">
                <a:solidFill>
                  <a:schemeClr val="tx2"/>
                </a:solidFill>
              </a:defRPr>
            </a:lvl2pPr>
            <a:lvl3pPr>
              <a:defRPr sz="1800">
                <a:solidFill>
                  <a:schemeClr val="tx2"/>
                </a:solidFill>
              </a:defRPr>
            </a:lvl3pPr>
            <a:lvl4pPr>
              <a:defRPr sz="1600">
                <a:solidFill>
                  <a:schemeClr val="tx2"/>
                </a:solidFill>
              </a:defRPr>
            </a:lvl4pPr>
            <a:lvl5pPr>
              <a:defRPr sz="14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28313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userDrawn="1"/>
        </p:nvSpPr>
        <p:spPr>
          <a:xfrm>
            <a:off x="406400" y="243682"/>
            <a:ext cx="101600" cy="518318"/>
          </a:xfrm>
          <a:prstGeom prst="rect">
            <a:avLst/>
          </a:prstGeom>
          <a:solidFill>
            <a:srgbClr val="5B67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3886198"/>
          </a:xfrm>
          <a:prstGeom prst="rect">
            <a:avLst/>
          </a:prstGeom>
        </p:spPr>
        <p:txBody>
          <a:bodyPr lIns="274320" tIns="274320" rIns="274320" bIns="274320"/>
          <a:lstStyle>
            <a:lvl1pPr marL="0" indent="0">
              <a:buNone/>
              <a:defRPr sz="2400" b="0">
                <a:solidFill>
                  <a:schemeClr val="tx1"/>
                </a:solidFill>
              </a:defRPr>
            </a:lvl1pPr>
            <a:lvl2pPr>
              <a:defRPr sz="2400">
                <a:solidFill>
                  <a:schemeClr val="tx1"/>
                </a:solidFill>
              </a:defRPr>
            </a:lvl2pPr>
            <a:lvl3pPr>
              <a:defRPr sz="20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4648200"/>
            <a:ext cx="11379200" cy="14478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400">
                <a:solidFill>
                  <a:schemeClr val="tx1"/>
                </a:solidFill>
              </a:defRPr>
            </a:lvl2pPr>
            <a:lvl3pPr>
              <a:defRPr sz="12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endParaRPr lang="en-US">
              <a:solidFill>
                <a:prstClr val="black">
                  <a:tint val="75000"/>
                </a:prstClr>
              </a:solidFill>
            </a:endParaRP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1318279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10" Type="http://schemas.openxmlformats.org/officeDocument/2006/relationships/slideLayout" Target="../slideLayouts/slideLayout11.xml"/><Relationship Id="rId19"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3.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heme" Target="../theme/theme3.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E6EBF0"/>
          </a:solidFill>
          <a:ln>
            <a:noFill/>
          </a:ln>
          <a:effectLst>
            <a:outerShdw blurRad="50800" dist="38100" dir="10800000" algn="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 name="Picture 1">
            <a:extLst>
              <a:ext uri="{FF2B5EF4-FFF2-40B4-BE49-F238E27FC236}">
                <a16:creationId xmlns:a16="http://schemas.microsoft.com/office/drawing/2014/main" id="{B847D438-DAAD-88D4-D035-DFBF79CDE65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200" y="2495274"/>
            <a:ext cx="3989513" cy="1543326"/>
          </a:xfrm>
          <a:prstGeom prst="rect">
            <a:avLst/>
          </a:prstGeom>
        </p:spPr>
      </p:pic>
    </p:spTree>
    <p:extLst>
      <p:ext uri="{BB962C8B-B14F-4D97-AF65-F5344CB8AC3E}">
        <p14:creationId xmlns:p14="http://schemas.microsoft.com/office/powerpoint/2010/main" val="1807696968"/>
      </p:ext>
    </p:extLst>
  </p:cSld>
  <p:clrMap bg1="lt1" tx1="dk1" bg2="lt2" tx2="dk2" accent1="accent1" accent2="accent2" accent3="accent3" accent4="accent4" accent5="accent5" accent6="accent6" hlink="hlink" folHlink="folHlink"/>
  <p:sldLayoutIdLst>
    <p:sldLayoutId id="214748375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userDrawn="1"/>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userDrawn="1"/>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403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cxnSp>
        <p:nvCxnSpPr>
          <p:cNvPr id="7" name="Straight Connector 6"/>
          <p:cNvCxnSpPr>
            <a:cxnSpLocks/>
          </p:cNvCxnSpPr>
          <p:nvPr userDrawn="1"/>
        </p:nvCxnSpPr>
        <p:spPr>
          <a:xfrm>
            <a:off x="101600" y="6477000"/>
            <a:ext cx="6604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a:cxnSpLocks/>
          </p:cNvCxnSpPr>
          <p:nvPr userDrawn="1"/>
        </p:nvCxnSpPr>
        <p:spPr>
          <a:xfrm>
            <a:off x="2133600" y="6477006"/>
            <a:ext cx="9936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72902" y="6553200"/>
            <a:ext cx="1196753" cy="246221"/>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3" name="Picture 2">
            <a:extLst>
              <a:ext uri="{FF2B5EF4-FFF2-40B4-BE49-F238E27FC236}">
                <a16:creationId xmlns:a16="http://schemas.microsoft.com/office/drawing/2014/main" id="{C0578DE2-3155-2E8B-BE55-260C3ABC19B3}"/>
              </a:ext>
            </a:extLst>
          </p:cNvPr>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872042" y="6217199"/>
            <a:ext cx="1196754" cy="462959"/>
          </a:xfrm>
          <a:prstGeom prst="rect">
            <a:avLst/>
          </a:prstGeom>
        </p:spPr>
      </p:pic>
    </p:spTree>
    <p:extLst>
      <p:ext uri="{BB962C8B-B14F-4D97-AF65-F5344CB8AC3E}">
        <p14:creationId xmlns:p14="http://schemas.microsoft.com/office/powerpoint/2010/main" val="2409641601"/>
      </p:ext>
    </p:extLst>
  </p:cSld>
  <p:clrMap bg1="lt1" tx1="dk1" bg2="lt2" tx2="dk2" accent1="accent1" accent2="accent2" accent3="accent3" accent4="accent4" accent5="accent5" accent6="accent6" hlink="hlink" folHlink="folHlink"/>
  <p:sldLayoutIdLst>
    <p:sldLayoutId id="2147483664" r:id="rId1"/>
    <p:sldLayoutId id="2147483736" r:id="rId2"/>
    <p:sldLayoutId id="2147483665" r:id="rId3"/>
    <p:sldLayoutId id="2147483756" r:id="rId4"/>
    <p:sldLayoutId id="2147483738" r:id="rId5"/>
    <p:sldLayoutId id="2147483713" r:id="rId6"/>
    <p:sldLayoutId id="2147483714" r:id="rId7"/>
    <p:sldLayoutId id="2147483715" r:id="rId8"/>
    <p:sldLayoutId id="2147483716" r:id="rId9"/>
    <p:sldLayoutId id="2147483755" r:id="rId10"/>
    <p:sldLayoutId id="2147483717" r:id="rId11"/>
    <p:sldLayoutId id="2147483718" r:id="rId12"/>
    <p:sldLayoutId id="2147483719" r:id="rId13"/>
    <p:sldLayoutId id="2147483720" r:id="rId14"/>
    <p:sldLayoutId id="2147483666" r:id="rId15"/>
    <p:sldLayoutId id="2147483737" r:id="rId16"/>
    <p:sldLayoutId id="2147483722" r:id="rId17"/>
    <p:sldLayoutId id="2147483721" r:id="rId18"/>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a:cxnSpLocks/>
          </p:cNvCxnSpPr>
          <p:nvPr userDrawn="1"/>
        </p:nvCxnSpPr>
        <p:spPr>
          <a:xfrm>
            <a:off x="779284" y="6"/>
            <a:ext cx="0" cy="5181594"/>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cxnSpLocks/>
          </p:cNvCxnSpPr>
          <p:nvPr userDrawn="1"/>
        </p:nvCxnSpPr>
        <p:spPr>
          <a:xfrm>
            <a:off x="779283" y="5943600"/>
            <a:ext cx="0" cy="5334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2F1F6BF0-F215-0BB8-0DD1-9AE4EAB7CBB3}"/>
              </a:ext>
            </a:extLst>
          </p:cNvPr>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94035" y="5382386"/>
            <a:ext cx="1253765" cy="485014"/>
          </a:xfrm>
          <a:prstGeom prst="rect">
            <a:avLst/>
          </a:prstGeom>
        </p:spPr>
      </p:pic>
      <p:sp>
        <p:nvSpPr>
          <p:cNvPr id="3" name="Rectangle 2">
            <a:extLst>
              <a:ext uri="{FF2B5EF4-FFF2-40B4-BE49-F238E27FC236}">
                <a16:creationId xmlns:a16="http://schemas.microsoft.com/office/drawing/2014/main" id="{6D4B1C1C-078C-2929-E80C-E9FD3CD5E13C}"/>
              </a:ext>
            </a:extLst>
          </p:cNvPr>
          <p:cNvSpPr/>
          <p:nvPr userDrawn="1"/>
        </p:nvSpPr>
        <p:spPr>
          <a:xfrm>
            <a:off x="11582403" y="6477004"/>
            <a:ext cx="5333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4" name="Rectangle 3">
            <a:extLst>
              <a:ext uri="{FF2B5EF4-FFF2-40B4-BE49-F238E27FC236}">
                <a16:creationId xmlns:a16="http://schemas.microsoft.com/office/drawing/2014/main" id="{FB1BDDC1-0755-B4BC-7747-8F4BB71F1537}"/>
              </a:ext>
            </a:extLst>
          </p:cNvPr>
          <p:cNvSpPr/>
          <p:nvPr userDrawn="1"/>
        </p:nvSpPr>
        <p:spPr>
          <a:xfrm>
            <a:off x="12067631" y="6477000"/>
            <a:ext cx="124369"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5" name="Straight Connector 4">
            <a:extLst>
              <a:ext uri="{FF2B5EF4-FFF2-40B4-BE49-F238E27FC236}">
                <a16:creationId xmlns:a16="http://schemas.microsoft.com/office/drawing/2014/main" id="{AA1D54FA-D0D6-2477-1453-CECA5918A466}"/>
              </a:ext>
            </a:extLst>
          </p:cNvPr>
          <p:cNvCxnSpPr>
            <a:cxnSpLocks/>
          </p:cNvCxnSpPr>
          <p:nvPr userDrawn="1"/>
        </p:nvCxnSpPr>
        <p:spPr>
          <a:xfrm>
            <a:off x="779283" y="6477005"/>
            <a:ext cx="1132127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9A5F104-168E-9F30-6E64-8C058D081197}"/>
              </a:ext>
            </a:extLst>
          </p:cNvPr>
          <p:cNvSpPr txBox="1"/>
          <p:nvPr userDrawn="1"/>
        </p:nvSpPr>
        <p:spPr>
          <a:xfrm>
            <a:off x="685800" y="6553200"/>
            <a:ext cx="935921" cy="246221"/>
          </a:xfrm>
          <a:prstGeom prst="rect">
            <a:avLst/>
          </a:prstGeom>
          <a:noFill/>
        </p:spPr>
        <p:txBody>
          <a:bodyPr wrap="square" rtlCol="0">
            <a:spAutoFit/>
          </a:bodyPr>
          <a:lstStyle/>
          <a:p>
            <a:r>
              <a:rPr lang="en-US" sz="1000" b="1">
                <a:solidFill>
                  <a:srgbClr val="5B6770"/>
                </a:solidFill>
              </a:rPr>
              <a:t>PUBLIC</a:t>
            </a:r>
          </a:p>
        </p:txBody>
      </p:sp>
    </p:spTree>
    <p:extLst>
      <p:ext uri="{BB962C8B-B14F-4D97-AF65-F5344CB8AC3E}">
        <p14:creationId xmlns:p14="http://schemas.microsoft.com/office/powerpoint/2010/main" val="4111403576"/>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52" r:id="rId3"/>
    <p:sldLayoutId id="2147483742" r:id="rId4"/>
    <p:sldLayoutId id="2147483743" r:id="rId5"/>
    <p:sldLayoutId id="2147483744" r:id="rId6"/>
    <p:sldLayoutId id="2147483745" r:id="rId7"/>
    <p:sldLayoutId id="2147483748" r:id="rId8"/>
    <p:sldLayoutId id="2147483750" r:id="rId9"/>
    <p:sldLayoutId id="2147483751"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B380C9-83F4-13B7-773B-9880F0F13E5F}"/>
              </a:ext>
            </a:extLst>
          </p:cNvPr>
          <p:cNvSpPr txBox="1"/>
          <p:nvPr/>
        </p:nvSpPr>
        <p:spPr>
          <a:xfrm>
            <a:off x="5317957" y="2826561"/>
            <a:ext cx="6561292" cy="3046988"/>
          </a:xfrm>
          <a:prstGeom prst="rect">
            <a:avLst/>
          </a:prstGeom>
          <a:noFill/>
        </p:spPr>
        <p:txBody>
          <a:bodyPr wrap="square" rtlCol="0">
            <a:spAutoFit/>
          </a:bodyPr>
          <a:lstStyle/>
          <a:p>
            <a:r>
              <a:rPr lang="en-US" sz="2400" b="1"/>
              <a:t>LFLTF Meeting – Continuing discussion of NPRR1191 and Related Revision Requests</a:t>
            </a:r>
          </a:p>
          <a:p>
            <a:endParaRPr lang="en-US"/>
          </a:p>
          <a:p>
            <a:endParaRPr lang="en-US"/>
          </a:p>
          <a:p>
            <a:endParaRPr lang="en-US"/>
          </a:p>
          <a:p>
            <a:endParaRPr lang="en-US"/>
          </a:p>
          <a:p>
            <a:endParaRPr lang="en-US"/>
          </a:p>
          <a:p>
            <a:endParaRPr lang="en-US"/>
          </a:p>
          <a:p>
            <a:endParaRPr lang="en-US"/>
          </a:p>
          <a:p>
            <a:r>
              <a:rPr lang="en-US"/>
              <a:t>September 25, 2023</a:t>
            </a:r>
          </a:p>
        </p:txBody>
      </p:sp>
    </p:spTree>
    <p:extLst>
      <p:ext uri="{BB962C8B-B14F-4D97-AF65-F5344CB8AC3E}">
        <p14:creationId xmlns:p14="http://schemas.microsoft.com/office/powerpoint/2010/main" val="32156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11572-90BA-FF3C-19BC-AFC04F591908}"/>
              </a:ext>
            </a:extLst>
          </p:cNvPr>
          <p:cNvSpPr>
            <a:spLocks noGrp="1"/>
          </p:cNvSpPr>
          <p:nvPr>
            <p:ph type="title"/>
          </p:nvPr>
        </p:nvSpPr>
        <p:spPr/>
        <p:txBody>
          <a:bodyPr/>
          <a:lstStyle/>
          <a:p>
            <a:r>
              <a:rPr lang="en-US"/>
              <a:t>Proposed Schedule for Future LFLTF Meetings</a:t>
            </a:r>
          </a:p>
        </p:txBody>
      </p:sp>
      <p:sp>
        <p:nvSpPr>
          <p:cNvPr id="4" name="Slide Number Placeholder 3">
            <a:extLst>
              <a:ext uri="{FF2B5EF4-FFF2-40B4-BE49-F238E27FC236}">
                <a16:creationId xmlns:a16="http://schemas.microsoft.com/office/drawing/2014/main" id="{18C3C6EE-86EB-C017-0928-E96753B08DBA}"/>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10" name="Content Placeholder 9">
            <a:extLst>
              <a:ext uri="{FF2B5EF4-FFF2-40B4-BE49-F238E27FC236}">
                <a16:creationId xmlns:a16="http://schemas.microsoft.com/office/drawing/2014/main" id="{C5DC10D6-C556-DFAC-7CA4-D0E9CB491977}"/>
              </a:ext>
            </a:extLst>
          </p:cNvPr>
          <p:cNvSpPr>
            <a:spLocks noGrp="1"/>
          </p:cNvSpPr>
          <p:nvPr>
            <p:ph idx="1"/>
          </p:nvPr>
        </p:nvSpPr>
        <p:spPr/>
        <p:txBody>
          <a:bodyPr/>
          <a:lstStyle/>
          <a:p>
            <a:pPr marL="0" marR="0" indent="0">
              <a:spcBef>
                <a:spcPts val="0"/>
              </a:spcBef>
              <a:spcAft>
                <a:spcPts val="0"/>
              </a:spcAft>
              <a:buNone/>
            </a:pPr>
            <a:endParaRPr lang="en-US" sz="180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1800">
                <a:effectLst/>
                <a:latin typeface="Calibri" panose="020F0502020204030204" pitchFamily="34" charset="0"/>
                <a:ea typeface="Times New Roman" panose="02020603050405020304" pitchFamily="18" charset="0"/>
              </a:rPr>
              <a:t>Each meeting will focus on at most 2 topics as indicated on the schedule. Stakeholder comments and proposals for discussion will be due 7 days prior to the meeting date. </a:t>
            </a:r>
            <a:endParaRPr lang="en-US" sz="180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1800">
                <a:effectLst/>
                <a:latin typeface="Calibri" panose="020F0502020204030204" pitchFamily="34" charset="0"/>
                <a:ea typeface="Times New Roman" panose="02020603050405020304" pitchFamily="18" charset="0"/>
              </a:rPr>
              <a:t>Each topic will be discussed twice. At the end of the second meeting, the task force will produce consensus on that issue or a set of proposals to be taken to TAC for an up or down vote.</a:t>
            </a:r>
            <a:endParaRPr lang="en-US" sz="180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tabLst>
                <a:tab pos="457200" algn="l"/>
              </a:tabLst>
            </a:pPr>
            <a:r>
              <a:rPr lang="en-US" sz="1800">
                <a:effectLst/>
                <a:latin typeface="Calibri" panose="020F0502020204030204" pitchFamily="34" charset="0"/>
                <a:ea typeface="Times New Roman" panose="02020603050405020304" pitchFamily="18" charset="0"/>
              </a:rPr>
              <a:t>Once an issue has consensus or a direction from TAC, ERCOT will revise NPRR-1191 and associated RRs to reflect the direction agreed on.</a:t>
            </a:r>
            <a:endParaRPr lang="en-US" sz="1800">
              <a:effectLst/>
              <a:latin typeface="Calibri" panose="020F0502020204030204" pitchFamily="34" charset="0"/>
              <a:ea typeface="Calibri" panose="020F0502020204030204" pitchFamily="34" charset="0"/>
            </a:endParaRPr>
          </a:p>
          <a:p>
            <a:endParaRPr lang="en-US"/>
          </a:p>
        </p:txBody>
      </p:sp>
      <p:graphicFrame>
        <p:nvGraphicFramePr>
          <p:cNvPr id="12" name="Table 11">
            <a:extLst>
              <a:ext uri="{FF2B5EF4-FFF2-40B4-BE49-F238E27FC236}">
                <a16:creationId xmlns:a16="http://schemas.microsoft.com/office/drawing/2014/main" id="{4DCFCB31-07C4-46EE-B127-A8BCFD24E372}"/>
              </a:ext>
            </a:extLst>
          </p:cNvPr>
          <p:cNvGraphicFramePr>
            <a:graphicFrameLocks noGrp="1"/>
          </p:cNvGraphicFramePr>
          <p:nvPr>
            <p:extLst>
              <p:ext uri="{D42A27DB-BD31-4B8C-83A1-F6EECF244321}">
                <p14:modId xmlns:p14="http://schemas.microsoft.com/office/powerpoint/2010/main" val="2330916414"/>
              </p:ext>
            </p:extLst>
          </p:nvPr>
        </p:nvGraphicFramePr>
        <p:xfrm>
          <a:off x="1333500" y="3109123"/>
          <a:ext cx="9525000" cy="2933700"/>
        </p:xfrm>
        <a:graphic>
          <a:graphicData uri="http://schemas.openxmlformats.org/drawingml/2006/table">
            <a:tbl>
              <a:tblPr/>
              <a:tblGrid>
                <a:gridCol w="3302000">
                  <a:extLst>
                    <a:ext uri="{9D8B030D-6E8A-4147-A177-3AD203B41FA5}">
                      <a16:colId xmlns:a16="http://schemas.microsoft.com/office/drawing/2014/main" val="2050836613"/>
                    </a:ext>
                  </a:extLst>
                </a:gridCol>
                <a:gridCol w="1244600">
                  <a:extLst>
                    <a:ext uri="{9D8B030D-6E8A-4147-A177-3AD203B41FA5}">
                      <a16:colId xmlns:a16="http://schemas.microsoft.com/office/drawing/2014/main" val="1268787773"/>
                    </a:ext>
                  </a:extLst>
                </a:gridCol>
                <a:gridCol w="1244600">
                  <a:extLst>
                    <a:ext uri="{9D8B030D-6E8A-4147-A177-3AD203B41FA5}">
                      <a16:colId xmlns:a16="http://schemas.microsoft.com/office/drawing/2014/main" val="2460518501"/>
                    </a:ext>
                  </a:extLst>
                </a:gridCol>
                <a:gridCol w="1244600">
                  <a:extLst>
                    <a:ext uri="{9D8B030D-6E8A-4147-A177-3AD203B41FA5}">
                      <a16:colId xmlns:a16="http://schemas.microsoft.com/office/drawing/2014/main" val="2849823756"/>
                    </a:ext>
                  </a:extLst>
                </a:gridCol>
                <a:gridCol w="1244600">
                  <a:extLst>
                    <a:ext uri="{9D8B030D-6E8A-4147-A177-3AD203B41FA5}">
                      <a16:colId xmlns:a16="http://schemas.microsoft.com/office/drawing/2014/main" val="149275425"/>
                    </a:ext>
                  </a:extLst>
                </a:gridCol>
                <a:gridCol w="1244600">
                  <a:extLst>
                    <a:ext uri="{9D8B030D-6E8A-4147-A177-3AD203B41FA5}">
                      <a16:colId xmlns:a16="http://schemas.microsoft.com/office/drawing/2014/main" val="946992419"/>
                    </a:ext>
                  </a:extLst>
                </a:gridCol>
              </a:tblGrid>
              <a:tr h="1333500">
                <a:tc>
                  <a:txBody>
                    <a:bodyPr/>
                    <a:lstStyle/>
                    <a:p>
                      <a:pPr algn="l" fontAlgn="b"/>
                      <a:r>
                        <a:rPr lang="en-US" sz="1600" b="1" i="0" u="none" strike="noStrike">
                          <a:solidFill>
                            <a:srgbClr val="000000"/>
                          </a:solidFill>
                          <a:effectLst/>
                          <a:latin typeface="Calibri" panose="020F0502020204030204" pitchFamily="34" charset="0"/>
                        </a:rPr>
                        <a:t>Topic</a:t>
                      </a:r>
                    </a:p>
                  </a:txBody>
                  <a:tcPr marL="9525" marR="9525" marT="9525" marB="0" anchor="b">
                    <a:lnL>
                      <a:noFill/>
                    </a:lnL>
                    <a:lnR>
                      <a:noFill/>
                    </a:lnR>
                    <a:lnT>
                      <a:noFill/>
                    </a:lnT>
                    <a:lnB>
                      <a:noFill/>
                    </a:lnB>
                    <a:solidFill>
                      <a:srgbClr val="B4C6E7"/>
                    </a:solidFill>
                  </a:tcPr>
                </a:tc>
                <a:tc>
                  <a:txBody>
                    <a:bodyPr/>
                    <a:lstStyle/>
                    <a:p>
                      <a:pPr algn="l" fontAlgn="b"/>
                      <a:r>
                        <a:rPr lang="en-US" sz="1600" b="1" i="0" u="none" strike="noStrike">
                          <a:solidFill>
                            <a:srgbClr val="000000"/>
                          </a:solidFill>
                          <a:effectLst/>
                          <a:latin typeface="Calibri" panose="020F0502020204030204" pitchFamily="34" charset="0"/>
                        </a:rPr>
                        <a:t>First Discussion Materials Due</a:t>
                      </a:r>
                    </a:p>
                  </a:txBody>
                  <a:tcPr marL="9525" marR="9525" marT="9525" marB="0" anchor="b">
                    <a:lnL>
                      <a:noFill/>
                    </a:lnL>
                    <a:lnR>
                      <a:noFill/>
                    </a:lnR>
                    <a:lnT>
                      <a:noFill/>
                    </a:lnT>
                    <a:lnB>
                      <a:noFill/>
                    </a:lnB>
                    <a:solidFill>
                      <a:srgbClr val="C6E0B4"/>
                    </a:solidFill>
                  </a:tcPr>
                </a:tc>
                <a:tc>
                  <a:txBody>
                    <a:bodyPr/>
                    <a:lstStyle/>
                    <a:p>
                      <a:pPr algn="l" fontAlgn="b"/>
                      <a:r>
                        <a:rPr lang="en-US" sz="1600" b="1" i="0" u="none" strike="noStrike">
                          <a:solidFill>
                            <a:srgbClr val="000000"/>
                          </a:solidFill>
                          <a:effectLst/>
                          <a:latin typeface="Calibri" panose="020F0502020204030204" pitchFamily="34" charset="0"/>
                        </a:rPr>
                        <a:t>First Discussion LFLTF Date</a:t>
                      </a:r>
                    </a:p>
                  </a:txBody>
                  <a:tcPr marL="9525" marR="9525" marT="9525" marB="0" anchor="b">
                    <a:lnL>
                      <a:noFill/>
                    </a:lnL>
                    <a:lnR>
                      <a:noFill/>
                    </a:lnR>
                    <a:lnT>
                      <a:noFill/>
                    </a:lnT>
                    <a:lnB>
                      <a:noFill/>
                    </a:lnB>
                    <a:solidFill>
                      <a:srgbClr val="A9D08E"/>
                    </a:solidFill>
                  </a:tcPr>
                </a:tc>
                <a:tc>
                  <a:txBody>
                    <a:bodyPr/>
                    <a:lstStyle/>
                    <a:p>
                      <a:pPr algn="l" fontAlgn="b"/>
                      <a:r>
                        <a:rPr lang="en-US" sz="1600" b="1" i="0" u="none" strike="noStrike">
                          <a:solidFill>
                            <a:srgbClr val="000000"/>
                          </a:solidFill>
                          <a:effectLst/>
                          <a:latin typeface="Calibri" panose="020F0502020204030204" pitchFamily="34" charset="0"/>
                        </a:rPr>
                        <a:t>Second Discussion Materials Due</a:t>
                      </a:r>
                    </a:p>
                  </a:txBody>
                  <a:tcPr marL="9525" marR="9525" marT="9525" marB="0" anchor="b">
                    <a:lnL>
                      <a:noFill/>
                    </a:lnL>
                    <a:lnR>
                      <a:noFill/>
                    </a:lnR>
                    <a:lnT>
                      <a:noFill/>
                    </a:lnT>
                    <a:lnB>
                      <a:noFill/>
                    </a:lnB>
                    <a:solidFill>
                      <a:srgbClr val="FFE699"/>
                    </a:solidFill>
                  </a:tcPr>
                </a:tc>
                <a:tc>
                  <a:txBody>
                    <a:bodyPr/>
                    <a:lstStyle/>
                    <a:p>
                      <a:pPr algn="l" fontAlgn="b"/>
                      <a:r>
                        <a:rPr lang="en-US" sz="1600" b="1" i="0" u="none" strike="noStrike">
                          <a:solidFill>
                            <a:srgbClr val="000000"/>
                          </a:solidFill>
                          <a:effectLst/>
                          <a:latin typeface="Calibri" panose="020F0502020204030204" pitchFamily="34" charset="0"/>
                        </a:rPr>
                        <a:t>Second Discussion LFLTF Date (PENCILS DOWN)</a:t>
                      </a:r>
                    </a:p>
                  </a:txBody>
                  <a:tcPr marL="9525" marR="9525" marT="9525" marB="0" anchor="b">
                    <a:lnL>
                      <a:noFill/>
                    </a:lnL>
                    <a:lnR>
                      <a:noFill/>
                    </a:lnR>
                    <a:lnT>
                      <a:noFill/>
                    </a:lnT>
                    <a:lnB>
                      <a:noFill/>
                    </a:lnB>
                    <a:solidFill>
                      <a:srgbClr val="FFD966"/>
                    </a:solidFill>
                  </a:tcPr>
                </a:tc>
                <a:tc>
                  <a:txBody>
                    <a:bodyPr/>
                    <a:lstStyle/>
                    <a:p>
                      <a:pPr algn="l" fontAlgn="b"/>
                      <a:r>
                        <a:rPr lang="en-US" sz="1600" b="1" i="0" u="none" strike="noStrike">
                          <a:solidFill>
                            <a:srgbClr val="000000"/>
                          </a:solidFill>
                          <a:effectLst/>
                          <a:latin typeface="Calibri" panose="020F0502020204030204" pitchFamily="34" charset="0"/>
                        </a:rPr>
                        <a:t>Proposal(s) Reported up to TAC (possible vote)</a:t>
                      </a:r>
                    </a:p>
                  </a:txBody>
                  <a:tcPr marL="9525" marR="9525" marT="9525" marB="0" anchor="b">
                    <a:lnL>
                      <a:noFill/>
                    </a:lnL>
                    <a:lnR>
                      <a:noFill/>
                    </a:lnR>
                    <a:lnT>
                      <a:noFill/>
                    </a:lnT>
                    <a:lnB>
                      <a:noFill/>
                    </a:lnB>
                    <a:solidFill>
                      <a:srgbClr val="F4B084"/>
                    </a:solidFill>
                  </a:tcPr>
                </a:tc>
                <a:extLst>
                  <a:ext uri="{0D108BD9-81ED-4DB2-BD59-A6C34878D82A}">
                    <a16:rowId xmlns:a16="http://schemas.microsoft.com/office/drawing/2014/main" val="1540445931"/>
                  </a:ext>
                </a:extLst>
              </a:tr>
              <a:tr h="266700">
                <a:tc>
                  <a:txBody>
                    <a:bodyPr/>
                    <a:lstStyle/>
                    <a:p>
                      <a:pPr algn="l" fontAlgn="b"/>
                      <a:r>
                        <a:rPr lang="en-US" sz="1600" b="0" i="0" u="none" strike="noStrike">
                          <a:solidFill>
                            <a:srgbClr val="000000"/>
                          </a:solidFill>
                          <a:effectLst/>
                          <a:latin typeface="Calibri" panose="020F0502020204030204" pitchFamily="34" charset="0"/>
                        </a:rPr>
                        <a:t>Interconnection Process</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10/6/2023</a:t>
                      </a:r>
                    </a:p>
                  </a:txBody>
                  <a:tcPr marL="9525" marR="9525" marT="9525" marB="0" anchor="b">
                    <a:lnL>
                      <a:noFill/>
                    </a:lnL>
                    <a:lnR>
                      <a:noFill/>
                    </a:lnR>
                    <a:lnT>
                      <a:noFill/>
                    </a:lnT>
                    <a:lnB>
                      <a:noFill/>
                    </a:lnB>
                    <a:solidFill>
                      <a:srgbClr val="E2EFDA"/>
                    </a:solidFill>
                  </a:tcPr>
                </a:tc>
                <a:tc>
                  <a:txBody>
                    <a:bodyPr/>
                    <a:lstStyle/>
                    <a:p>
                      <a:pPr algn="r" fontAlgn="b"/>
                      <a:r>
                        <a:rPr lang="en-US" sz="1600" b="0" i="0" u="none" strike="noStrike">
                          <a:solidFill>
                            <a:srgbClr val="000000"/>
                          </a:solidFill>
                          <a:effectLst/>
                          <a:latin typeface="Calibri" panose="020F0502020204030204" pitchFamily="34" charset="0"/>
                        </a:rPr>
                        <a:t>10/13/2023</a:t>
                      </a:r>
                    </a:p>
                  </a:txBody>
                  <a:tcPr marL="9525" marR="9525" marT="9525" marB="0" anchor="b">
                    <a:lnL>
                      <a:noFill/>
                    </a:lnL>
                    <a:lnR>
                      <a:noFill/>
                    </a:lnR>
                    <a:lnT>
                      <a:noFill/>
                    </a:lnT>
                    <a:lnB>
                      <a:noFill/>
                    </a:lnB>
                    <a:solidFill>
                      <a:srgbClr val="C6E0B4"/>
                    </a:solidFill>
                  </a:tcPr>
                </a:tc>
                <a:tc>
                  <a:txBody>
                    <a:bodyPr/>
                    <a:lstStyle/>
                    <a:p>
                      <a:pPr algn="r" fontAlgn="b"/>
                      <a:r>
                        <a:rPr lang="en-US" sz="1600" b="0" i="0" u="none" strike="noStrike">
                          <a:solidFill>
                            <a:srgbClr val="000000"/>
                          </a:solidFill>
                          <a:effectLst/>
                          <a:latin typeface="Calibri" panose="020F0502020204030204" pitchFamily="34" charset="0"/>
                        </a:rPr>
                        <a:t>10/23/2023</a:t>
                      </a:r>
                    </a:p>
                  </a:txBody>
                  <a:tcPr marL="9525" marR="9525" marT="9525" marB="0" anchor="b">
                    <a:lnL>
                      <a:noFill/>
                    </a:lnL>
                    <a:lnR>
                      <a:noFill/>
                    </a:lnR>
                    <a:lnT>
                      <a:noFill/>
                    </a:lnT>
                    <a:lnB>
                      <a:noFill/>
                    </a:lnB>
                    <a:solidFill>
                      <a:srgbClr val="FFF2CC"/>
                    </a:solidFill>
                  </a:tcPr>
                </a:tc>
                <a:tc>
                  <a:txBody>
                    <a:bodyPr/>
                    <a:lstStyle/>
                    <a:p>
                      <a:pPr algn="r" fontAlgn="b"/>
                      <a:r>
                        <a:rPr lang="en-US" sz="1600" b="0" i="0" u="none" strike="noStrike">
                          <a:solidFill>
                            <a:srgbClr val="000000"/>
                          </a:solidFill>
                          <a:effectLst/>
                          <a:latin typeface="Calibri" panose="020F0502020204030204" pitchFamily="34" charset="0"/>
                        </a:rPr>
                        <a:t>10/30/2023</a:t>
                      </a:r>
                    </a:p>
                  </a:txBody>
                  <a:tcPr marL="9525" marR="9525" marT="9525" marB="0" anchor="b">
                    <a:lnL>
                      <a:noFill/>
                    </a:lnL>
                    <a:lnR>
                      <a:noFill/>
                    </a:lnR>
                    <a:lnT>
                      <a:noFill/>
                    </a:lnT>
                    <a:lnB>
                      <a:noFill/>
                    </a:lnB>
                    <a:solidFill>
                      <a:srgbClr val="FFE699"/>
                    </a:solidFill>
                  </a:tcPr>
                </a:tc>
                <a:tc>
                  <a:txBody>
                    <a:bodyPr/>
                    <a:lstStyle/>
                    <a:p>
                      <a:pPr algn="r" fontAlgn="b"/>
                      <a:r>
                        <a:rPr lang="en-US" sz="1600" b="0" i="0" u="none" strike="noStrike">
                          <a:solidFill>
                            <a:srgbClr val="000000"/>
                          </a:solidFill>
                          <a:effectLst/>
                          <a:latin typeface="Calibri" panose="020F0502020204030204" pitchFamily="34" charset="0"/>
                        </a:rPr>
                        <a:t>12/4/2023</a:t>
                      </a:r>
                    </a:p>
                  </a:txBody>
                  <a:tcPr marL="9525" marR="9525" marT="9525" marB="0" anchor="b">
                    <a:lnL>
                      <a:noFill/>
                    </a:lnL>
                    <a:lnR>
                      <a:noFill/>
                    </a:lnR>
                    <a:lnT>
                      <a:noFill/>
                    </a:lnT>
                    <a:lnB>
                      <a:noFill/>
                    </a:lnB>
                    <a:solidFill>
                      <a:srgbClr val="F8CBAD"/>
                    </a:solidFill>
                  </a:tcPr>
                </a:tc>
                <a:extLst>
                  <a:ext uri="{0D108BD9-81ED-4DB2-BD59-A6C34878D82A}">
                    <a16:rowId xmlns:a16="http://schemas.microsoft.com/office/drawing/2014/main" val="2960922883"/>
                  </a:ext>
                </a:extLst>
              </a:tr>
              <a:tr h="266700">
                <a:tc>
                  <a:txBody>
                    <a:bodyPr/>
                    <a:lstStyle/>
                    <a:p>
                      <a:pPr algn="l" fontAlgn="b"/>
                      <a:r>
                        <a:rPr lang="en-US" sz="1600" b="0" i="0" u="none" strike="noStrike">
                          <a:solidFill>
                            <a:srgbClr val="000000"/>
                          </a:solidFill>
                          <a:effectLst/>
                          <a:latin typeface="Calibri" panose="020F0502020204030204" pitchFamily="34" charset="0"/>
                        </a:rPr>
                        <a:t>RCLs and EEA procedures</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10/23/2023</a:t>
                      </a:r>
                    </a:p>
                  </a:txBody>
                  <a:tcPr marL="9525" marR="9525" marT="9525" marB="0" anchor="b">
                    <a:lnL>
                      <a:noFill/>
                    </a:lnL>
                    <a:lnR>
                      <a:noFill/>
                    </a:lnR>
                    <a:lnT>
                      <a:noFill/>
                    </a:lnT>
                    <a:lnB>
                      <a:noFill/>
                    </a:lnB>
                    <a:solidFill>
                      <a:srgbClr val="E2EFDA"/>
                    </a:solidFill>
                  </a:tcPr>
                </a:tc>
                <a:tc>
                  <a:txBody>
                    <a:bodyPr/>
                    <a:lstStyle/>
                    <a:p>
                      <a:pPr algn="r" fontAlgn="b"/>
                      <a:r>
                        <a:rPr lang="en-US" sz="1600" b="0" i="0" u="none" strike="noStrike">
                          <a:solidFill>
                            <a:srgbClr val="000000"/>
                          </a:solidFill>
                          <a:effectLst/>
                          <a:latin typeface="Calibri" panose="020F0502020204030204" pitchFamily="34" charset="0"/>
                        </a:rPr>
                        <a:t>10/30/2023</a:t>
                      </a:r>
                    </a:p>
                  </a:txBody>
                  <a:tcPr marL="9525" marR="9525" marT="9525" marB="0" anchor="b">
                    <a:lnL>
                      <a:noFill/>
                    </a:lnL>
                    <a:lnR>
                      <a:noFill/>
                    </a:lnR>
                    <a:lnT>
                      <a:noFill/>
                    </a:lnT>
                    <a:lnB>
                      <a:noFill/>
                    </a:lnB>
                    <a:solidFill>
                      <a:srgbClr val="C6E0B4"/>
                    </a:solidFill>
                  </a:tcPr>
                </a:tc>
                <a:tc>
                  <a:txBody>
                    <a:bodyPr/>
                    <a:lstStyle/>
                    <a:p>
                      <a:pPr algn="r" fontAlgn="b"/>
                      <a:r>
                        <a:rPr lang="en-US" sz="1600" b="0" i="0" u="none" strike="noStrike">
                          <a:solidFill>
                            <a:srgbClr val="000000"/>
                          </a:solidFill>
                          <a:effectLst/>
                          <a:latin typeface="Calibri" panose="020F0502020204030204" pitchFamily="34" charset="0"/>
                        </a:rPr>
                        <a:t>11/13/2023</a:t>
                      </a:r>
                    </a:p>
                  </a:txBody>
                  <a:tcPr marL="9525" marR="9525" marT="9525" marB="0" anchor="b">
                    <a:lnL>
                      <a:noFill/>
                    </a:lnL>
                    <a:lnR>
                      <a:noFill/>
                    </a:lnR>
                    <a:lnT>
                      <a:noFill/>
                    </a:lnT>
                    <a:lnB>
                      <a:noFill/>
                    </a:lnB>
                    <a:solidFill>
                      <a:srgbClr val="FFF2CC"/>
                    </a:solidFill>
                  </a:tcPr>
                </a:tc>
                <a:tc>
                  <a:txBody>
                    <a:bodyPr/>
                    <a:lstStyle/>
                    <a:p>
                      <a:pPr algn="r" fontAlgn="b"/>
                      <a:r>
                        <a:rPr lang="en-US" sz="1600" b="0" i="0" u="none" strike="noStrike">
                          <a:solidFill>
                            <a:srgbClr val="000000"/>
                          </a:solidFill>
                          <a:effectLst/>
                          <a:latin typeface="Calibri" panose="020F0502020204030204" pitchFamily="34" charset="0"/>
                        </a:rPr>
                        <a:t>11/20/2023</a:t>
                      </a:r>
                    </a:p>
                  </a:txBody>
                  <a:tcPr marL="9525" marR="9525" marT="9525" marB="0" anchor="b">
                    <a:lnL>
                      <a:noFill/>
                    </a:lnL>
                    <a:lnR>
                      <a:noFill/>
                    </a:lnR>
                    <a:lnT>
                      <a:noFill/>
                    </a:lnT>
                    <a:lnB>
                      <a:noFill/>
                    </a:lnB>
                    <a:solidFill>
                      <a:srgbClr val="FFE699"/>
                    </a:solidFill>
                  </a:tcPr>
                </a:tc>
                <a:tc>
                  <a:txBody>
                    <a:bodyPr/>
                    <a:lstStyle/>
                    <a:p>
                      <a:pPr algn="r" fontAlgn="b"/>
                      <a:r>
                        <a:rPr lang="en-US" sz="1600" b="0" i="0" u="none" strike="noStrike">
                          <a:solidFill>
                            <a:srgbClr val="000000"/>
                          </a:solidFill>
                          <a:effectLst/>
                          <a:latin typeface="Calibri" panose="020F0502020204030204" pitchFamily="34" charset="0"/>
                        </a:rPr>
                        <a:t>12/4/2023</a:t>
                      </a:r>
                    </a:p>
                  </a:txBody>
                  <a:tcPr marL="9525" marR="9525" marT="9525" marB="0" anchor="b">
                    <a:lnL>
                      <a:noFill/>
                    </a:lnL>
                    <a:lnR>
                      <a:noFill/>
                    </a:lnR>
                    <a:lnT>
                      <a:noFill/>
                    </a:lnT>
                    <a:lnB>
                      <a:noFill/>
                    </a:lnB>
                    <a:solidFill>
                      <a:srgbClr val="F8CBAD"/>
                    </a:solidFill>
                  </a:tcPr>
                </a:tc>
                <a:extLst>
                  <a:ext uri="{0D108BD9-81ED-4DB2-BD59-A6C34878D82A}">
                    <a16:rowId xmlns:a16="http://schemas.microsoft.com/office/drawing/2014/main" val="2434082794"/>
                  </a:ext>
                </a:extLst>
              </a:tr>
              <a:tr h="266700">
                <a:tc>
                  <a:txBody>
                    <a:bodyPr/>
                    <a:lstStyle/>
                    <a:p>
                      <a:pPr algn="l" fontAlgn="b"/>
                      <a:r>
                        <a:rPr lang="en-US" sz="1600" b="0" i="0" u="none" strike="noStrike">
                          <a:solidFill>
                            <a:srgbClr val="000000"/>
                          </a:solidFill>
                          <a:effectLst/>
                          <a:latin typeface="Calibri" panose="020F0502020204030204" pitchFamily="34" charset="0"/>
                        </a:rPr>
                        <a:t>Ramp Rate Restrictions</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11/13/2023</a:t>
                      </a:r>
                    </a:p>
                  </a:txBody>
                  <a:tcPr marL="9525" marR="9525" marT="9525" marB="0" anchor="b">
                    <a:lnL>
                      <a:noFill/>
                    </a:lnL>
                    <a:lnR>
                      <a:noFill/>
                    </a:lnR>
                    <a:lnT>
                      <a:noFill/>
                    </a:lnT>
                    <a:lnB>
                      <a:noFill/>
                    </a:lnB>
                    <a:solidFill>
                      <a:srgbClr val="E2EFDA"/>
                    </a:solidFill>
                  </a:tcPr>
                </a:tc>
                <a:tc>
                  <a:txBody>
                    <a:bodyPr/>
                    <a:lstStyle/>
                    <a:p>
                      <a:pPr algn="r" fontAlgn="b"/>
                      <a:r>
                        <a:rPr lang="en-US" sz="1600" b="0" i="0" u="none" strike="noStrike">
                          <a:solidFill>
                            <a:srgbClr val="000000"/>
                          </a:solidFill>
                          <a:effectLst/>
                          <a:latin typeface="Calibri" panose="020F0502020204030204" pitchFamily="34" charset="0"/>
                        </a:rPr>
                        <a:t>11/20/2023</a:t>
                      </a:r>
                    </a:p>
                  </a:txBody>
                  <a:tcPr marL="9525" marR="9525" marT="9525" marB="0" anchor="b">
                    <a:lnL>
                      <a:noFill/>
                    </a:lnL>
                    <a:lnR>
                      <a:noFill/>
                    </a:lnR>
                    <a:lnT>
                      <a:noFill/>
                    </a:lnT>
                    <a:lnB>
                      <a:noFill/>
                    </a:lnB>
                    <a:solidFill>
                      <a:srgbClr val="C6E0B4"/>
                    </a:solidFill>
                  </a:tcPr>
                </a:tc>
                <a:tc>
                  <a:txBody>
                    <a:bodyPr/>
                    <a:lstStyle/>
                    <a:p>
                      <a:pPr algn="r" fontAlgn="b"/>
                      <a:r>
                        <a:rPr lang="en-US" sz="1600" b="0" i="0" u="none" strike="noStrike">
                          <a:solidFill>
                            <a:srgbClr val="000000"/>
                          </a:solidFill>
                          <a:effectLst/>
                          <a:latin typeface="Calibri" panose="020F0502020204030204" pitchFamily="34" charset="0"/>
                        </a:rPr>
                        <a:t>12/4/2023</a:t>
                      </a:r>
                    </a:p>
                  </a:txBody>
                  <a:tcPr marL="9525" marR="9525" marT="9525" marB="0" anchor="b">
                    <a:lnL>
                      <a:noFill/>
                    </a:lnL>
                    <a:lnR>
                      <a:noFill/>
                    </a:lnR>
                    <a:lnT>
                      <a:noFill/>
                    </a:lnT>
                    <a:lnB>
                      <a:noFill/>
                    </a:lnB>
                    <a:solidFill>
                      <a:srgbClr val="FFF2CC"/>
                    </a:solidFill>
                  </a:tcPr>
                </a:tc>
                <a:tc>
                  <a:txBody>
                    <a:bodyPr/>
                    <a:lstStyle/>
                    <a:p>
                      <a:pPr algn="r" fontAlgn="b"/>
                      <a:r>
                        <a:rPr lang="en-US" sz="1600" b="0" i="0" u="none" strike="noStrike">
                          <a:solidFill>
                            <a:srgbClr val="000000"/>
                          </a:solidFill>
                          <a:effectLst/>
                          <a:latin typeface="Calibri" panose="020F0502020204030204" pitchFamily="34" charset="0"/>
                        </a:rPr>
                        <a:t>12/11/2023</a:t>
                      </a:r>
                    </a:p>
                  </a:txBody>
                  <a:tcPr marL="9525" marR="9525" marT="9525" marB="0" anchor="b">
                    <a:lnL>
                      <a:noFill/>
                    </a:lnL>
                    <a:lnR>
                      <a:noFill/>
                    </a:lnR>
                    <a:lnT>
                      <a:noFill/>
                    </a:lnT>
                    <a:lnB>
                      <a:noFill/>
                    </a:lnB>
                    <a:solidFill>
                      <a:srgbClr val="FFE699"/>
                    </a:solidFill>
                  </a:tcPr>
                </a:tc>
                <a:tc>
                  <a:txBody>
                    <a:bodyPr/>
                    <a:lstStyle/>
                    <a:p>
                      <a:pPr algn="r" fontAlgn="b"/>
                      <a:r>
                        <a:rPr lang="en-US" sz="1600" b="0" i="0" u="none" strike="noStrike">
                          <a:solidFill>
                            <a:srgbClr val="000000"/>
                          </a:solidFill>
                          <a:effectLst/>
                          <a:latin typeface="Calibri" panose="020F0502020204030204" pitchFamily="34" charset="0"/>
                        </a:rPr>
                        <a:t>1/24/2024</a:t>
                      </a:r>
                    </a:p>
                  </a:txBody>
                  <a:tcPr marL="9525" marR="9525" marT="9525" marB="0" anchor="b">
                    <a:lnL>
                      <a:noFill/>
                    </a:lnL>
                    <a:lnR>
                      <a:noFill/>
                    </a:lnR>
                    <a:lnT>
                      <a:noFill/>
                    </a:lnT>
                    <a:lnB>
                      <a:noFill/>
                    </a:lnB>
                    <a:solidFill>
                      <a:srgbClr val="F8CBAD"/>
                    </a:solidFill>
                  </a:tcPr>
                </a:tc>
                <a:extLst>
                  <a:ext uri="{0D108BD9-81ED-4DB2-BD59-A6C34878D82A}">
                    <a16:rowId xmlns:a16="http://schemas.microsoft.com/office/drawing/2014/main" val="396115372"/>
                  </a:ext>
                </a:extLst>
              </a:tr>
              <a:tr h="266700">
                <a:tc>
                  <a:txBody>
                    <a:bodyPr/>
                    <a:lstStyle/>
                    <a:p>
                      <a:pPr algn="l" fontAlgn="b"/>
                      <a:r>
                        <a:rPr lang="en-US" sz="1600" b="0" i="0" u="none" strike="noStrike">
                          <a:solidFill>
                            <a:srgbClr val="000000"/>
                          </a:solidFill>
                          <a:effectLst/>
                          <a:latin typeface="Calibri" panose="020F0502020204030204" pitchFamily="34" charset="0"/>
                        </a:rPr>
                        <a:t>Voltage Ride Through</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12/4/2023</a:t>
                      </a:r>
                    </a:p>
                  </a:txBody>
                  <a:tcPr marL="9525" marR="9525" marT="9525" marB="0" anchor="b">
                    <a:lnL>
                      <a:noFill/>
                    </a:lnL>
                    <a:lnR>
                      <a:noFill/>
                    </a:lnR>
                    <a:lnT>
                      <a:noFill/>
                    </a:lnT>
                    <a:lnB>
                      <a:noFill/>
                    </a:lnB>
                    <a:solidFill>
                      <a:srgbClr val="E2EFDA"/>
                    </a:solidFill>
                  </a:tcPr>
                </a:tc>
                <a:tc>
                  <a:txBody>
                    <a:bodyPr/>
                    <a:lstStyle/>
                    <a:p>
                      <a:pPr algn="r" fontAlgn="b"/>
                      <a:r>
                        <a:rPr lang="en-US" sz="1600" b="0" i="0" u="none" strike="noStrike">
                          <a:solidFill>
                            <a:srgbClr val="000000"/>
                          </a:solidFill>
                          <a:effectLst/>
                          <a:latin typeface="Calibri" panose="020F0502020204030204" pitchFamily="34" charset="0"/>
                        </a:rPr>
                        <a:t>12/11/2023</a:t>
                      </a:r>
                    </a:p>
                  </a:txBody>
                  <a:tcPr marL="9525" marR="9525" marT="9525" marB="0" anchor="b">
                    <a:lnL>
                      <a:noFill/>
                    </a:lnL>
                    <a:lnR>
                      <a:noFill/>
                    </a:lnR>
                    <a:lnT>
                      <a:noFill/>
                    </a:lnT>
                    <a:lnB>
                      <a:noFill/>
                    </a:lnB>
                    <a:solidFill>
                      <a:srgbClr val="C6E0B4"/>
                    </a:solidFill>
                  </a:tcPr>
                </a:tc>
                <a:tc>
                  <a:txBody>
                    <a:bodyPr/>
                    <a:lstStyle/>
                    <a:p>
                      <a:pPr algn="r" fontAlgn="b"/>
                      <a:r>
                        <a:rPr lang="en-US" sz="1600" b="0" i="0" u="none" strike="noStrike">
                          <a:solidFill>
                            <a:srgbClr val="000000"/>
                          </a:solidFill>
                          <a:effectLst/>
                          <a:latin typeface="Calibri" panose="020F0502020204030204" pitchFamily="34" charset="0"/>
                        </a:rPr>
                        <a:t>12/27/2023</a:t>
                      </a:r>
                    </a:p>
                  </a:txBody>
                  <a:tcPr marL="9525" marR="9525" marT="9525" marB="0" anchor="b">
                    <a:lnL>
                      <a:noFill/>
                    </a:lnL>
                    <a:lnR>
                      <a:noFill/>
                    </a:lnR>
                    <a:lnT>
                      <a:noFill/>
                    </a:lnT>
                    <a:lnB>
                      <a:noFill/>
                    </a:lnB>
                    <a:solidFill>
                      <a:srgbClr val="FFF2CC"/>
                    </a:solidFill>
                  </a:tcPr>
                </a:tc>
                <a:tc>
                  <a:txBody>
                    <a:bodyPr/>
                    <a:lstStyle/>
                    <a:p>
                      <a:pPr algn="r" fontAlgn="b"/>
                      <a:r>
                        <a:rPr lang="en-US" sz="1600" b="0" i="0" u="none" strike="noStrike">
                          <a:solidFill>
                            <a:srgbClr val="000000"/>
                          </a:solidFill>
                          <a:effectLst/>
                          <a:latin typeface="Calibri" panose="020F0502020204030204" pitchFamily="34" charset="0"/>
                        </a:rPr>
                        <a:t>1/3/2024</a:t>
                      </a:r>
                    </a:p>
                  </a:txBody>
                  <a:tcPr marL="9525" marR="9525" marT="9525" marB="0" anchor="b">
                    <a:lnL>
                      <a:noFill/>
                    </a:lnL>
                    <a:lnR>
                      <a:noFill/>
                    </a:lnR>
                    <a:lnT>
                      <a:noFill/>
                    </a:lnT>
                    <a:lnB>
                      <a:noFill/>
                    </a:lnB>
                    <a:solidFill>
                      <a:srgbClr val="FFE699"/>
                    </a:solidFill>
                  </a:tcPr>
                </a:tc>
                <a:tc>
                  <a:txBody>
                    <a:bodyPr/>
                    <a:lstStyle/>
                    <a:p>
                      <a:pPr algn="r" fontAlgn="b"/>
                      <a:r>
                        <a:rPr lang="en-US" sz="1600" b="0" i="0" u="none" strike="noStrike">
                          <a:solidFill>
                            <a:srgbClr val="000000"/>
                          </a:solidFill>
                          <a:effectLst/>
                          <a:latin typeface="Calibri" panose="020F0502020204030204" pitchFamily="34" charset="0"/>
                        </a:rPr>
                        <a:t>1/24/2024</a:t>
                      </a:r>
                    </a:p>
                  </a:txBody>
                  <a:tcPr marL="9525" marR="9525" marT="9525" marB="0" anchor="b">
                    <a:lnL>
                      <a:noFill/>
                    </a:lnL>
                    <a:lnR>
                      <a:noFill/>
                    </a:lnR>
                    <a:lnT>
                      <a:noFill/>
                    </a:lnT>
                    <a:lnB>
                      <a:noFill/>
                    </a:lnB>
                    <a:solidFill>
                      <a:srgbClr val="F8CBAD"/>
                    </a:solidFill>
                  </a:tcPr>
                </a:tc>
                <a:extLst>
                  <a:ext uri="{0D108BD9-81ED-4DB2-BD59-A6C34878D82A}">
                    <a16:rowId xmlns:a16="http://schemas.microsoft.com/office/drawing/2014/main" val="1242629047"/>
                  </a:ext>
                </a:extLst>
              </a:tr>
              <a:tr h="266700">
                <a:tc>
                  <a:txBody>
                    <a:bodyPr/>
                    <a:lstStyle/>
                    <a:p>
                      <a:pPr algn="l" fontAlgn="b"/>
                      <a:r>
                        <a:rPr lang="en-US" sz="1600" b="0" i="0" u="none" strike="noStrike">
                          <a:solidFill>
                            <a:srgbClr val="000000"/>
                          </a:solidFill>
                          <a:effectLst/>
                          <a:latin typeface="Calibri" panose="020F0502020204030204" pitchFamily="34" charset="0"/>
                        </a:rPr>
                        <a:t>Registration of Loads 25 MW or Larger</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12/27/2023</a:t>
                      </a:r>
                    </a:p>
                  </a:txBody>
                  <a:tcPr marL="9525" marR="9525" marT="9525" marB="0" anchor="b">
                    <a:lnL>
                      <a:noFill/>
                    </a:lnL>
                    <a:lnR>
                      <a:noFill/>
                    </a:lnR>
                    <a:lnT>
                      <a:noFill/>
                    </a:lnT>
                    <a:lnB>
                      <a:noFill/>
                    </a:lnB>
                    <a:solidFill>
                      <a:srgbClr val="E2EFDA"/>
                    </a:solidFill>
                  </a:tcPr>
                </a:tc>
                <a:tc>
                  <a:txBody>
                    <a:bodyPr/>
                    <a:lstStyle/>
                    <a:p>
                      <a:pPr algn="r" fontAlgn="b"/>
                      <a:r>
                        <a:rPr lang="en-US" sz="1600" b="0" i="0" u="none" strike="noStrike">
                          <a:solidFill>
                            <a:srgbClr val="000000"/>
                          </a:solidFill>
                          <a:effectLst/>
                          <a:latin typeface="Calibri" panose="020F0502020204030204" pitchFamily="34" charset="0"/>
                        </a:rPr>
                        <a:t>1/3/2024</a:t>
                      </a:r>
                    </a:p>
                  </a:txBody>
                  <a:tcPr marL="9525" marR="9525" marT="9525" marB="0" anchor="b">
                    <a:lnL>
                      <a:noFill/>
                    </a:lnL>
                    <a:lnR>
                      <a:noFill/>
                    </a:lnR>
                    <a:lnT>
                      <a:noFill/>
                    </a:lnT>
                    <a:lnB>
                      <a:noFill/>
                    </a:lnB>
                    <a:solidFill>
                      <a:srgbClr val="C6E0B4"/>
                    </a:solidFill>
                  </a:tcPr>
                </a:tc>
                <a:tc>
                  <a:txBody>
                    <a:bodyPr/>
                    <a:lstStyle/>
                    <a:p>
                      <a:pPr algn="r" fontAlgn="b"/>
                      <a:r>
                        <a:rPr lang="en-US" sz="1600" b="0" i="0" u="none" strike="noStrike">
                          <a:solidFill>
                            <a:srgbClr val="000000"/>
                          </a:solidFill>
                          <a:effectLst/>
                          <a:latin typeface="Calibri" panose="020F0502020204030204" pitchFamily="34" charset="0"/>
                        </a:rPr>
                        <a:t>1/10/2024</a:t>
                      </a:r>
                    </a:p>
                  </a:txBody>
                  <a:tcPr marL="9525" marR="9525" marT="9525" marB="0" anchor="b">
                    <a:lnL>
                      <a:noFill/>
                    </a:lnL>
                    <a:lnR>
                      <a:noFill/>
                    </a:lnR>
                    <a:lnT>
                      <a:noFill/>
                    </a:lnT>
                    <a:lnB>
                      <a:noFill/>
                    </a:lnB>
                    <a:solidFill>
                      <a:srgbClr val="FFF2CC"/>
                    </a:solidFill>
                  </a:tcPr>
                </a:tc>
                <a:tc>
                  <a:txBody>
                    <a:bodyPr/>
                    <a:lstStyle/>
                    <a:p>
                      <a:pPr algn="r" fontAlgn="b"/>
                      <a:r>
                        <a:rPr lang="en-US" sz="1600" b="0" i="0" u="none" strike="noStrike">
                          <a:solidFill>
                            <a:srgbClr val="000000"/>
                          </a:solidFill>
                          <a:effectLst/>
                          <a:latin typeface="Calibri" panose="020F0502020204030204" pitchFamily="34" charset="0"/>
                        </a:rPr>
                        <a:t>1/17/2024</a:t>
                      </a:r>
                    </a:p>
                  </a:txBody>
                  <a:tcPr marL="9525" marR="9525" marT="9525" marB="0" anchor="b">
                    <a:lnL>
                      <a:noFill/>
                    </a:lnL>
                    <a:lnR>
                      <a:noFill/>
                    </a:lnR>
                    <a:lnT>
                      <a:noFill/>
                    </a:lnT>
                    <a:lnB>
                      <a:noFill/>
                    </a:lnB>
                    <a:solidFill>
                      <a:srgbClr val="FFE699"/>
                    </a:solidFill>
                  </a:tcPr>
                </a:tc>
                <a:tc>
                  <a:txBody>
                    <a:bodyPr/>
                    <a:lstStyle/>
                    <a:p>
                      <a:pPr algn="r" fontAlgn="b"/>
                      <a:r>
                        <a:rPr lang="en-US" sz="1600" b="0" i="0" u="none" strike="noStrike">
                          <a:solidFill>
                            <a:srgbClr val="000000"/>
                          </a:solidFill>
                          <a:effectLst/>
                          <a:latin typeface="Calibri" panose="020F0502020204030204" pitchFamily="34" charset="0"/>
                        </a:rPr>
                        <a:t>2/21/2024</a:t>
                      </a:r>
                    </a:p>
                  </a:txBody>
                  <a:tcPr marL="9525" marR="9525" marT="9525" marB="0" anchor="b">
                    <a:lnL>
                      <a:noFill/>
                    </a:lnL>
                    <a:lnR>
                      <a:noFill/>
                    </a:lnR>
                    <a:lnT>
                      <a:noFill/>
                    </a:lnT>
                    <a:lnB>
                      <a:noFill/>
                    </a:lnB>
                    <a:solidFill>
                      <a:srgbClr val="F8CBAD"/>
                    </a:solidFill>
                  </a:tcPr>
                </a:tc>
                <a:extLst>
                  <a:ext uri="{0D108BD9-81ED-4DB2-BD59-A6C34878D82A}">
                    <a16:rowId xmlns:a16="http://schemas.microsoft.com/office/drawing/2014/main" val="1453146806"/>
                  </a:ext>
                </a:extLst>
              </a:tr>
              <a:tr h="266700">
                <a:tc>
                  <a:txBody>
                    <a:bodyPr/>
                    <a:lstStyle/>
                    <a:p>
                      <a:pPr algn="l" fontAlgn="b"/>
                      <a:r>
                        <a:rPr lang="en-US" sz="1600" b="0" i="0" u="none" strike="noStrike">
                          <a:solidFill>
                            <a:srgbClr val="000000"/>
                          </a:solidFill>
                          <a:effectLst/>
                          <a:latin typeface="Calibri" panose="020F0502020204030204" pitchFamily="34" charset="0"/>
                        </a:rPr>
                        <a:t>Additional Issues</a:t>
                      </a:r>
                    </a:p>
                  </a:txBody>
                  <a:tcPr marL="9525" marR="9525" marT="9525" marB="0" anchor="b">
                    <a:lnL>
                      <a:noFill/>
                    </a:lnL>
                    <a:lnR>
                      <a:noFill/>
                    </a:lnR>
                    <a:lnT>
                      <a:noFill/>
                    </a:lnT>
                    <a:lnB>
                      <a:noFill/>
                    </a:lnB>
                  </a:tcPr>
                </a:tc>
                <a:tc>
                  <a:txBody>
                    <a:bodyPr/>
                    <a:lstStyle/>
                    <a:p>
                      <a:pPr algn="r" fontAlgn="b"/>
                      <a:r>
                        <a:rPr lang="en-US" sz="1600" b="0" i="0" u="none" strike="noStrike">
                          <a:solidFill>
                            <a:srgbClr val="000000"/>
                          </a:solidFill>
                          <a:effectLst/>
                          <a:latin typeface="Calibri" panose="020F0502020204030204" pitchFamily="34" charset="0"/>
                        </a:rPr>
                        <a:t>1/10/2024</a:t>
                      </a:r>
                    </a:p>
                  </a:txBody>
                  <a:tcPr marL="9525" marR="9525" marT="9525" marB="0" anchor="b">
                    <a:lnL>
                      <a:noFill/>
                    </a:lnL>
                    <a:lnR>
                      <a:noFill/>
                    </a:lnR>
                    <a:lnT>
                      <a:noFill/>
                    </a:lnT>
                    <a:lnB>
                      <a:noFill/>
                    </a:lnB>
                    <a:solidFill>
                      <a:srgbClr val="E2EFDA"/>
                    </a:solidFill>
                  </a:tcPr>
                </a:tc>
                <a:tc>
                  <a:txBody>
                    <a:bodyPr/>
                    <a:lstStyle/>
                    <a:p>
                      <a:pPr algn="r" fontAlgn="b"/>
                      <a:r>
                        <a:rPr lang="en-US" sz="1600" b="0" i="0" u="none" strike="noStrike">
                          <a:solidFill>
                            <a:srgbClr val="000000"/>
                          </a:solidFill>
                          <a:effectLst/>
                          <a:latin typeface="Calibri" panose="020F0502020204030204" pitchFamily="34" charset="0"/>
                        </a:rPr>
                        <a:t>1/17/2024</a:t>
                      </a:r>
                    </a:p>
                  </a:txBody>
                  <a:tcPr marL="9525" marR="9525" marT="9525" marB="0" anchor="b">
                    <a:lnL>
                      <a:noFill/>
                    </a:lnL>
                    <a:lnR>
                      <a:noFill/>
                    </a:lnR>
                    <a:lnT>
                      <a:noFill/>
                    </a:lnT>
                    <a:lnB>
                      <a:noFill/>
                    </a:lnB>
                    <a:solidFill>
                      <a:srgbClr val="C6E0B4"/>
                    </a:solidFill>
                  </a:tcPr>
                </a:tc>
                <a:tc>
                  <a:txBody>
                    <a:bodyPr/>
                    <a:lstStyle/>
                    <a:p>
                      <a:pPr algn="r" fontAlgn="b"/>
                      <a:r>
                        <a:rPr lang="en-US" sz="1600" b="0" i="0" u="none" strike="noStrike">
                          <a:solidFill>
                            <a:srgbClr val="000000"/>
                          </a:solidFill>
                          <a:effectLst/>
                          <a:latin typeface="Calibri" panose="020F0502020204030204" pitchFamily="34" charset="0"/>
                        </a:rPr>
                        <a:t>1/29/2024</a:t>
                      </a:r>
                    </a:p>
                  </a:txBody>
                  <a:tcPr marL="9525" marR="9525" marT="9525" marB="0" anchor="b">
                    <a:lnL>
                      <a:noFill/>
                    </a:lnL>
                    <a:lnR>
                      <a:noFill/>
                    </a:lnR>
                    <a:lnT>
                      <a:noFill/>
                    </a:lnT>
                    <a:lnB>
                      <a:noFill/>
                    </a:lnB>
                    <a:solidFill>
                      <a:srgbClr val="FFF2CC"/>
                    </a:solidFill>
                  </a:tcPr>
                </a:tc>
                <a:tc>
                  <a:txBody>
                    <a:bodyPr/>
                    <a:lstStyle/>
                    <a:p>
                      <a:pPr algn="r" fontAlgn="b"/>
                      <a:r>
                        <a:rPr lang="en-US" sz="1600" b="0" i="0" u="none" strike="noStrike">
                          <a:solidFill>
                            <a:srgbClr val="000000"/>
                          </a:solidFill>
                          <a:effectLst/>
                          <a:latin typeface="Calibri" panose="020F0502020204030204" pitchFamily="34" charset="0"/>
                        </a:rPr>
                        <a:t>2/5/2024</a:t>
                      </a:r>
                    </a:p>
                  </a:txBody>
                  <a:tcPr marL="9525" marR="9525" marT="9525" marB="0" anchor="b">
                    <a:lnL>
                      <a:noFill/>
                    </a:lnL>
                    <a:lnR>
                      <a:noFill/>
                    </a:lnR>
                    <a:lnT>
                      <a:noFill/>
                    </a:lnT>
                    <a:lnB>
                      <a:noFill/>
                    </a:lnB>
                    <a:solidFill>
                      <a:srgbClr val="FFE699"/>
                    </a:solidFill>
                  </a:tcPr>
                </a:tc>
                <a:tc>
                  <a:txBody>
                    <a:bodyPr/>
                    <a:lstStyle/>
                    <a:p>
                      <a:pPr algn="r" fontAlgn="b"/>
                      <a:r>
                        <a:rPr lang="en-US" sz="1600" b="0" i="0" u="none" strike="noStrike">
                          <a:solidFill>
                            <a:srgbClr val="000000"/>
                          </a:solidFill>
                          <a:effectLst/>
                          <a:latin typeface="Calibri" panose="020F0502020204030204" pitchFamily="34" charset="0"/>
                        </a:rPr>
                        <a:t>2/21/2024</a:t>
                      </a:r>
                    </a:p>
                  </a:txBody>
                  <a:tcPr marL="9525" marR="9525" marT="9525" marB="0" anchor="b">
                    <a:lnL>
                      <a:noFill/>
                    </a:lnL>
                    <a:lnR>
                      <a:noFill/>
                    </a:lnR>
                    <a:lnT>
                      <a:noFill/>
                    </a:lnT>
                    <a:lnB>
                      <a:noFill/>
                    </a:lnB>
                    <a:solidFill>
                      <a:srgbClr val="F8CBAD"/>
                    </a:solidFill>
                  </a:tcPr>
                </a:tc>
                <a:extLst>
                  <a:ext uri="{0D108BD9-81ED-4DB2-BD59-A6C34878D82A}">
                    <a16:rowId xmlns:a16="http://schemas.microsoft.com/office/drawing/2014/main" val="2988360579"/>
                  </a:ext>
                </a:extLst>
              </a:tr>
            </a:tbl>
          </a:graphicData>
        </a:graphic>
      </p:graphicFrame>
    </p:spTree>
    <p:extLst>
      <p:ext uri="{BB962C8B-B14F-4D97-AF65-F5344CB8AC3E}">
        <p14:creationId xmlns:p14="http://schemas.microsoft.com/office/powerpoint/2010/main" val="3703988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1A85F-DC06-88B2-FC2E-27B5F1FA40F5}"/>
              </a:ext>
            </a:extLst>
          </p:cNvPr>
          <p:cNvSpPr>
            <a:spLocks noGrp="1"/>
          </p:cNvSpPr>
          <p:nvPr>
            <p:ph type="ctrTitle"/>
          </p:nvPr>
        </p:nvSpPr>
        <p:spPr/>
        <p:txBody>
          <a:bodyPr/>
          <a:lstStyle/>
          <a:p>
            <a:r>
              <a:rPr lang="en-US"/>
              <a:t>Discussion</a:t>
            </a:r>
          </a:p>
        </p:txBody>
      </p:sp>
      <p:sp>
        <p:nvSpPr>
          <p:cNvPr id="3" name="Slide Number Placeholder 2">
            <a:extLst>
              <a:ext uri="{FF2B5EF4-FFF2-40B4-BE49-F238E27FC236}">
                <a16:creationId xmlns:a16="http://schemas.microsoft.com/office/drawing/2014/main" id="{8A43676A-0AC9-36DE-CEB0-E97CDEC0CF75}"/>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1398304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6127FB5-4650-E40D-1320-884359B9D87C}"/>
              </a:ext>
            </a:extLst>
          </p:cNvPr>
          <p:cNvSpPr>
            <a:spLocks noGrp="1"/>
          </p:cNvSpPr>
          <p:nvPr>
            <p:ph type="sldNum" sz="quarter" idx="4"/>
          </p:nvPr>
        </p:nvSpPr>
        <p:spPr/>
        <p:txBody>
          <a:bodyPr/>
          <a:lstStyle/>
          <a:p>
            <a:fld id="{1D93BD3E-1E9A-4970-A6F7-E7AC52762E0C}" type="slidenum">
              <a:rPr lang="en-US" smtClean="0"/>
              <a:pPr/>
              <a:t>2</a:t>
            </a:fld>
            <a:endParaRPr lang="en-US"/>
          </a:p>
        </p:txBody>
      </p:sp>
      <p:sp>
        <p:nvSpPr>
          <p:cNvPr id="7" name="Rectangle 6">
            <a:extLst>
              <a:ext uri="{FF2B5EF4-FFF2-40B4-BE49-F238E27FC236}">
                <a16:creationId xmlns:a16="http://schemas.microsoft.com/office/drawing/2014/main" id="{E9AA24E5-96B9-8798-B0DE-082638F32B10}"/>
              </a:ext>
            </a:extLst>
          </p:cNvPr>
          <p:cNvSpPr/>
          <p:nvPr/>
        </p:nvSpPr>
        <p:spPr>
          <a:xfrm>
            <a:off x="406400" y="240527"/>
            <a:ext cx="2369489" cy="9621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0376A65-72DB-5722-932C-0B45404CCF85}"/>
              </a:ext>
            </a:extLst>
          </p:cNvPr>
          <p:cNvSpPr>
            <a:spLocks noGrp="1"/>
          </p:cNvSpPr>
          <p:nvPr>
            <p:ph idx="1"/>
          </p:nvPr>
        </p:nvSpPr>
        <p:spPr>
          <a:xfrm>
            <a:off x="406400" y="246490"/>
            <a:ext cx="11379200" cy="5796333"/>
          </a:xfrm>
        </p:spPr>
        <p:txBody>
          <a:bodyPr>
            <a:normAutofit fontScale="92500" lnSpcReduction="10000"/>
          </a:bodyPr>
          <a:lstStyle/>
          <a:p>
            <a:pPr marL="0" indent="0" algn="ctr">
              <a:buNone/>
            </a:pPr>
            <a:r>
              <a:rPr lang="en-US" sz="3000" b="1">
                <a:solidFill>
                  <a:srgbClr val="00AEC7"/>
                </a:solidFill>
              </a:rPr>
              <a:t>Antitrust Admonition</a:t>
            </a:r>
          </a:p>
          <a:p>
            <a:pPr marL="0" indent="0">
              <a:buNone/>
            </a:pPr>
            <a:r>
              <a:rPr lang="en-US"/>
              <a:t>To avoid raising concerns about antitrust liability, participants in ERCOT activities should refrain from proposing any action or measure that would exceed ERCOT’s authority under federal or state law. For additional information, stakeholders should consult the Statement of Position on Antitrust Issues for Members of ERCOT Committees, Subcommittees, and Working Groups, which is posted on the ERCOT website.</a:t>
            </a:r>
            <a:r>
              <a:rPr lang="en-US" baseline="30000"/>
              <a:t>1</a:t>
            </a:r>
            <a:r>
              <a:rPr lang="en-US"/>
              <a:t> </a:t>
            </a:r>
          </a:p>
          <a:p>
            <a:pPr marL="0" indent="0">
              <a:buNone/>
            </a:pPr>
            <a:endParaRPr lang="en-US"/>
          </a:p>
          <a:p>
            <a:pPr marL="0" indent="0">
              <a:buNone/>
            </a:pPr>
            <a:endParaRPr lang="en-US"/>
          </a:p>
          <a:p>
            <a:pPr marL="0" indent="0" algn="ctr">
              <a:buNone/>
            </a:pPr>
            <a:r>
              <a:rPr lang="en-US" sz="3000" b="1">
                <a:solidFill>
                  <a:srgbClr val="00AEC7"/>
                </a:solidFill>
              </a:rPr>
              <a:t>Disclaimer</a:t>
            </a:r>
          </a:p>
          <a:p>
            <a:pPr marL="0" indent="0">
              <a:buNone/>
            </a:pPr>
            <a:r>
              <a:rPr lang="en-US"/>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p>
        </p:txBody>
      </p:sp>
      <p:sp>
        <p:nvSpPr>
          <p:cNvPr id="8" name="TextBox 7">
            <a:extLst>
              <a:ext uri="{FF2B5EF4-FFF2-40B4-BE49-F238E27FC236}">
                <a16:creationId xmlns:a16="http://schemas.microsoft.com/office/drawing/2014/main" id="{D8330314-4343-B2D6-3A01-5C1DE26F4C83}"/>
              </a:ext>
            </a:extLst>
          </p:cNvPr>
          <p:cNvSpPr txBox="1"/>
          <p:nvPr/>
        </p:nvSpPr>
        <p:spPr>
          <a:xfrm>
            <a:off x="3617843" y="6169096"/>
            <a:ext cx="8167757" cy="261610"/>
          </a:xfrm>
          <a:prstGeom prst="rect">
            <a:avLst/>
          </a:prstGeom>
          <a:noFill/>
        </p:spPr>
        <p:txBody>
          <a:bodyPr wrap="square" rIns="0" rtlCol="0">
            <a:spAutoFit/>
          </a:bodyPr>
          <a:lstStyle/>
          <a:p>
            <a:pPr algn="r"/>
            <a:r>
              <a:rPr lang="en-US" sz="1100" baseline="30000">
                <a:solidFill>
                  <a:srgbClr val="5B6770"/>
                </a:solidFill>
              </a:rPr>
              <a:t>1</a:t>
            </a:r>
            <a:r>
              <a:rPr lang="en-US" sz="1100">
                <a:solidFill>
                  <a:srgbClr val="5B6770"/>
                </a:solidFill>
              </a:rPr>
              <a:t>The document is available at </a:t>
            </a:r>
            <a:r>
              <a:rPr lang="en-US" sz="1100">
                <a:solidFill>
                  <a:srgbClr val="00AEC7"/>
                </a:solidFill>
                <a:hlinkClick r:id="rId3">
                  <a:extLst>
                    <a:ext uri="{A12FA001-AC4F-418D-AE19-62706E023703}">
                      <ahyp:hlinkClr xmlns:ahyp="http://schemas.microsoft.com/office/drawing/2018/hyperlinkcolor" val="tx"/>
                    </a:ext>
                  </a:extLst>
                </a:hlinkClick>
              </a:rPr>
              <a:t>http://www.ercot.com/about/governance/index.html</a:t>
            </a:r>
            <a:r>
              <a:rPr lang="en-US" sz="1100">
                <a:solidFill>
                  <a:srgbClr val="5B6770"/>
                </a:solidFill>
              </a:rPr>
              <a:t>.</a:t>
            </a:r>
          </a:p>
        </p:txBody>
      </p:sp>
    </p:spTree>
    <p:extLst>
      <p:ext uri="{BB962C8B-B14F-4D97-AF65-F5344CB8AC3E}">
        <p14:creationId xmlns:p14="http://schemas.microsoft.com/office/powerpoint/2010/main" val="3503849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C7AA4-E8BA-03A1-A601-69776177B66A}"/>
              </a:ext>
            </a:extLst>
          </p:cNvPr>
          <p:cNvSpPr>
            <a:spLocks noGrp="1"/>
          </p:cNvSpPr>
          <p:nvPr>
            <p:ph type="title"/>
          </p:nvPr>
        </p:nvSpPr>
        <p:spPr/>
        <p:txBody>
          <a:bodyPr/>
          <a:lstStyle/>
          <a:p>
            <a:r>
              <a:rPr lang="en-US"/>
              <a:t>LFLTF Meeting Agenda</a:t>
            </a:r>
          </a:p>
        </p:txBody>
      </p:sp>
      <p:sp>
        <p:nvSpPr>
          <p:cNvPr id="3" name="Content Placeholder 2">
            <a:extLst>
              <a:ext uri="{FF2B5EF4-FFF2-40B4-BE49-F238E27FC236}">
                <a16:creationId xmlns:a16="http://schemas.microsoft.com/office/drawing/2014/main" id="{7B80D3AA-37C2-98C8-2D2E-2364F4776321}"/>
              </a:ext>
            </a:extLst>
          </p:cNvPr>
          <p:cNvSpPr>
            <a:spLocks noGrp="1"/>
          </p:cNvSpPr>
          <p:nvPr>
            <p:ph idx="1"/>
          </p:nvPr>
        </p:nvSpPr>
        <p:spPr/>
        <p:txBody>
          <a:bodyPr/>
          <a:lstStyle/>
          <a:p>
            <a:pPr marL="514350" indent="-514350">
              <a:buFont typeface="+mj-lt"/>
              <a:buAutoNum type="arabicPeriod"/>
            </a:pPr>
            <a:r>
              <a:rPr lang="en-US" b="1"/>
              <a:t>Welcome and Antitrust Admonition</a:t>
            </a:r>
            <a:r>
              <a:rPr lang="en-US"/>
              <a:t> </a:t>
            </a:r>
            <a:r>
              <a:rPr lang="en-US">
                <a:solidFill>
                  <a:srgbClr val="00AEC7"/>
                </a:solidFill>
              </a:rPr>
              <a:t>– Bill Blevins</a:t>
            </a:r>
          </a:p>
          <a:p>
            <a:pPr marL="514350" indent="-514350">
              <a:buFont typeface="+mj-lt"/>
              <a:buAutoNum type="arabicPeriod"/>
            </a:pPr>
            <a:r>
              <a:rPr lang="en-US" b="1"/>
              <a:t>Queue Update – Posted on the Meeting Page </a:t>
            </a:r>
            <a:r>
              <a:rPr lang="en-US">
                <a:solidFill>
                  <a:srgbClr val="00AEC7"/>
                </a:solidFill>
              </a:rPr>
              <a:t>– Agee Springer</a:t>
            </a:r>
          </a:p>
          <a:p>
            <a:pPr marL="514350" indent="-514350">
              <a:buFont typeface="+mj-lt"/>
              <a:buAutoNum type="arabicPeriod"/>
            </a:pPr>
            <a:r>
              <a:rPr lang="en-US" b="1"/>
              <a:t>ERCOT Data Analyses </a:t>
            </a:r>
            <a:r>
              <a:rPr lang="en-US">
                <a:solidFill>
                  <a:srgbClr val="00AEC7"/>
                </a:solidFill>
              </a:rPr>
              <a:t>– Evan Neel</a:t>
            </a:r>
          </a:p>
          <a:p>
            <a:pPr marL="914400" lvl="1" indent="-514350"/>
            <a:r>
              <a:rPr lang="en-US"/>
              <a:t>Ramping Behavior</a:t>
            </a:r>
          </a:p>
          <a:p>
            <a:pPr marL="914400" lvl="1" indent="-514350"/>
            <a:r>
              <a:rPr lang="en-US"/>
              <a:t>Price Responsive Behavior</a:t>
            </a:r>
          </a:p>
          <a:p>
            <a:pPr marL="914400" lvl="1" indent="-514350"/>
            <a:r>
              <a:rPr lang="en-US"/>
              <a:t>Behavior during Sep 6 EEA event</a:t>
            </a:r>
          </a:p>
          <a:p>
            <a:pPr marL="514350" indent="-514350">
              <a:buFont typeface="+mj-lt"/>
              <a:buAutoNum type="arabicPeriod"/>
            </a:pPr>
            <a:r>
              <a:rPr lang="en-US" b="1"/>
              <a:t>Voltage Ride-Through </a:t>
            </a:r>
            <a:r>
              <a:rPr lang="en-US">
                <a:solidFill>
                  <a:srgbClr val="00AEC7"/>
                </a:solidFill>
              </a:rPr>
              <a:t>– Jeff Billo</a:t>
            </a:r>
          </a:p>
          <a:p>
            <a:pPr marL="514350" indent="-514350">
              <a:buFont typeface="+mj-lt"/>
              <a:buAutoNum type="arabicPeriod"/>
            </a:pPr>
            <a:r>
              <a:rPr lang="en-US" b="1"/>
              <a:t>New Interconnection process </a:t>
            </a:r>
            <a:r>
              <a:rPr lang="en-US">
                <a:solidFill>
                  <a:srgbClr val="00AEC7"/>
                </a:solidFill>
              </a:rPr>
              <a:t>– Bill Blevins</a:t>
            </a:r>
          </a:p>
          <a:p>
            <a:pPr marL="514350" indent="-514350">
              <a:buFont typeface="+mj-lt"/>
              <a:buAutoNum type="arabicPeriod"/>
            </a:pPr>
            <a:r>
              <a:rPr lang="en-US" b="1"/>
              <a:t>NPRR1202 Refundable Interconnection Deposits </a:t>
            </a:r>
            <a:r>
              <a:rPr lang="en-US">
                <a:solidFill>
                  <a:srgbClr val="00AEC7"/>
                </a:solidFill>
              </a:rPr>
              <a:t>– Eric Goff</a:t>
            </a:r>
          </a:p>
          <a:p>
            <a:pPr marL="514350" indent="-514350">
              <a:buFont typeface="+mj-lt"/>
              <a:buAutoNum type="arabicPeriod"/>
            </a:pPr>
            <a:r>
              <a:rPr lang="en-US" b="1"/>
              <a:t>Format and schedule for future LFLTF Meetings </a:t>
            </a:r>
            <a:r>
              <a:rPr lang="en-US">
                <a:solidFill>
                  <a:srgbClr val="00AEC7"/>
                </a:solidFill>
              </a:rPr>
              <a:t>– Bill Blevins</a:t>
            </a:r>
          </a:p>
        </p:txBody>
      </p:sp>
      <p:sp>
        <p:nvSpPr>
          <p:cNvPr id="4" name="Slide Number Placeholder 3">
            <a:extLst>
              <a:ext uri="{FF2B5EF4-FFF2-40B4-BE49-F238E27FC236}">
                <a16:creationId xmlns:a16="http://schemas.microsoft.com/office/drawing/2014/main" id="{A9721DF6-7251-42CC-1A56-2D6CCB739B6D}"/>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334456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84A7-C91B-0A10-D7F3-3B1043DB68B8}"/>
              </a:ext>
            </a:extLst>
          </p:cNvPr>
          <p:cNvSpPr>
            <a:spLocks noGrp="1"/>
          </p:cNvSpPr>
          <p:nvPr>
            <p:ph type="ctrTitle"/>
          </p:nvPr>
        </p:nvSpPr>
        <p:spPr/>
        <p:txBody>
          <a:bodyPr/>
          <a:lstStyle/>
          <a:p>
            <a:r>
              <a:rPr lang="en-US"/>
              <a:t>Large Load Interconnection Queue Update</a:t>
            </a:r>
          </a:p>
        </p:txBody>
      </p:sp>
      <p:sp>
        <p:nvSpPr>
          <p:cNvPr id="3" name="Slide Number Placeholder 2">
            <a:extLst>
              <a:ext uri="{FF2B5EF4-FFF2-40B4-BE49-F238E27FC236}">
                <a16:creationId xmlns:a16="http://schemas.microsoft.com/office/drawing/2014/main" id="{F7FF8E8A-3074-0E3A-2D4F-A5754B61BEDA}"/>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635792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84A7-C91B-0A10-D7F3-3B1043DB68B8}"/>
              </a:ext>
            </a:extLst>
          </p:cNvPr>
          <p:cNvSpPr>
            <a:spLocks noGrp="1"/>
          </p:cNvSpPr>
          <p:nvPr>
            <p:ph type="ctrTitle"/>
          </p:nvPr>
        </p:nvSpPr>
        <p:spPr>
          <a:xfrm>
            <a:off x="711200" y="2438405"/>
            <a:ext cx="10674157" cy="2682235"/>
          </a:xfrm>
        </p:spPr>
        <p:txBody>
          <a:bodyPr/>
          <a:lstStyle/>
          <a:p>
            <a:r>
              <a:rPr lang="en-US"/>
              <a:t>Analysis of Large Load</a:t>
            </a:r>
            <a:br>
              <a:rPr lang="en-US"/>
            </a:br>
            <a:br>
              <a:rPr lang="en-US"/>
            </a:br>
            <a:r>
              <a:rPr lang="en-US" sz="3200" b="0">
                <a:solidFill>
                  <a:srgbClr val="5B6770"/>
                </a:solidFill>
              </a:rPr>
              <a:t>Ramping Behavior</a:t>
            </a:r>
            <a:br>
              <a:rPr lang="en-US" sz="3200" b="0">
                <a:solidFill>
                  <a:srgbClr val="5B6770"/>
                </a:solidFill>
              </a:rPr>
            </a:br>
            <a:r>
              <a:rPr lang="en-US" sz="3200" b="0">
                <a:solidFill>
                  <a:srgbClr val="5B6770"/>
                </a:solidFill>
              </a:rPr>
              <a:t>Price-Responsive Behavior</a:t>
            </a:r>
            <a:br>
              <a:rPr lang="en-US" sz="3200" b="0">
                <a:solidFill>
                  <a:srgbClr val="5B6770"/>
                </a:solidFill>
              </a:rPr>
            </a:br>
            <a:r>
              <a:rPr lang="en-US" sz="3200" b="0">
                <a:solidFill>
                  <a:srgbClr val="5B6770"/>
                </a:solidFill>
              </a:rPr>
              <a:t>September 6</a:t>
            </a:r>
            <a:r>
              <a:rPr lang="en-US" sz="3200" b="0" baseline="30000">
                <a:solidFill>
                  <a:srgbClr val="5B6770"/>
                </a:solidFill>
              </a:rPr>
              <a:t>th</a:t>
            </a:r>
            <a:r>
              <a:rPr lang="en-US" sz="3200" b="0">
                <a:solidFill>
                  <a:srgbClr val="5B6770"/>
                </a:solidFill>
              </a:rPr>
              <a:t> EEA Event Behavior</a:t>
            </a:r>
            <a:endParaRPr lang="en-US"/>
          </a:p>
        </p:txBody>
      </p:sp>
      <p:sp>
        <p:nvSpPr>
          <p:cNvPr id="3" name="Slide Number Placeholder 2">
            <a:extLst>
              <a:ext uri="{FF2B5EF4-FFF2-40B4-BE49-F238E27FC236}">
                <a16:creationId xmlns:a16="http://schemas.microsoft.com/office/drawing/2014/main" id="{F7FF8E8A-3074-0E3A-2D4F-A5754B61BEDA}"/>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074081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84A7-C91B-0A10-D7F3-3B1043DB68B8}"/>
              </a:ext>
            </a:extLst>
          </p:cNvPr>
          <p:cNvSpPr>
            <a:spLocks noGrp="1"/>
          </p:cNvSpPr>
          <p:nvPr>
            <p:ph type="ctrTitle"/>
          </p:nvPr>
        </p:nvSpPr>
        <p:spPr/>
        <p:txBody>
          <a:bodyPr/>
          <a:lstStyle/>
          <a:p>
            <a:r>
              <a:rPr lang="en-US"/>
              <a:t>Voltage Ride-Through</a:t>
            </a:r>
          </a:p>
        </p:txBody>
      </p:sp>
      <p:sp>
        <p:nvSpPr>
          <p:cNvPr id="3" name="Slide Number Placeholder 2">
            <a:extLst>
              <a:ext uri="{FF2B5EF4-FFF2-40B4-BE49-F238E27FC236}">
                <a16:creationId xmlns:a16="http://schemas.microsoft.com/office/drawing/2014/main" id="{F7FF8E8A-3074-0E3A-2D4F-A5754B61BEDA}"/>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571488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84A7-C91B-0A10-D7F3-3B1043DB68B8}"/>
              </a:ext>
            </a:extLst>
          </p:cNvPr>
          <p:cNvSpPr>
            <a:spLocks noGrp="1"/>
          </p:cNvSpPr>
          <p:nvPr>
            <p:ph type="ctrTitle"/>
          </p:nvPr>
        </p:nvSpPr>
        <p:spPr/>
        <p:txBody>
          <a:bodyPr/>
          <a:lstStyle/>
          <a:p>
            <a:r>
              <a:rPr lang="en-US"/>
              <a:t>New Interconnection Process</a:t>
            </a:r>
          </a:p>
        </p:txBody>
      </p:sp>
      <p:sp>
        <p:nvSpPr>
          <p:cNvPr id="3" name="Slide Number Placeholder 2">
            <a:extLst>
              <a:ext uri="{FF2B5EF4-FFF2-40B4-BE49-F238E27FC236}">
                <a16:creationId xmlns:a16="http://schemas.microsoft.com/office/drawing/2014/main" id="{F7FF8E8A-3074-0E3A-2D4F-A5754B61BEDA}"/>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4043238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84A7-C91B-0A10-D7F3-3B1043DB68B8}"/>
              </a:ext>
            </a:extLst>
          </p:cNvPr>
          <p:cNvSpPr>
            <a:spLocks noGrp="1"/>
          </p:cNvSpPr>
          <p:nvPr>
            <p:ph type="ctrTitle"/>
          </p:nvPr>
        </p:nvSpPr>
        <p:spPr/>
        <p:txBody>
          <a:bodyPr/>
          <a:lstStyle/>
          <a:p>
            <a:r>
              <a:rPr lang="en-US"/>
              <a:t>NPRR1202—Refundable Deposits for Large Load Interconnection Studies</a:t>
            </a:r>
          </a:p>
        </p:txBody>
      </p:sp>
      <p:sp>
        <p:nvSpPr>
          <p:cNvPr id="3" name="Slide Number Placeholder 2">
            <a:extLst>
              <a:ext uri="{FF2B5EF4-FFF2-40B4-BE49-F238E27FC236}">
                <a16:creationId xmlns:a16="http://schemas.microsoft.com/office/drawing/2014/main" id="{F7FF8E8A-3074-0E3A-2D4F-A5754B61BEDA}"/>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4033394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A84A7-C91B-0A10-D7F3-3B1043DB68B8}"/>
              </a:ext>
            </a:extLst>
          </p:cNvPr>
          <p:cNvSpPr>
            <a:spLocks noGrp="1"/>
          </p:cNvSpPr>
          <p:nvPr>
            <p:ph type="ctrTitle"/>
          </p:nvPr>
        </p:nvSpPr>
        <p:spPr/>
        <p:txBody>
          <a:bodyPr/>
          <a:lstStyle/>
          <a:p>
            <a:r>
              <a:rPr lang="en-US"/>
              <a:t>Format and Schedule for</a:t>
            </a:r>
            <a:br>
              <a:rPr lang="en-US"/>
            </a:br>
            <a:r>
              <a:rPr lang="en-US"/>
              <a:t>Future LFLTF Meetings</a:t>
            </a:r>
          </a:p>
        </p:txBody>
      </p:sp>
      <p:sp>
        <p:nvSpPr>
          <p:cNvPr id="3" name="Slide Number Placeholder 2">
            <a:extLst>
              <a:ext uri="{FF2B5EF4-FFF2-40B4-BE49-F238E27FC236}">
                <a16:creationId xmlns:a16="http://schemas.microsoft.com/office/drawing/2014/main" id="{F7FF8E8A-3074-0E3A-2D4F-A5754B61BEDA}"/>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142967095"/>
      </p:ext>
    </p:extLst>
  </p:cSld>
  <p:clrMapOvr>
    <a:masterClrMapping/>
  </p:clrMapOvr>
</p:sld>
</file>

<file path=ppt/theme/theme1.xml><?xml version="1.0" encoding="utf-8"?>
<a:theme xmlns:a="http://schemas.openxmlformats.org/drawingml/2006/main" name="Cover Slid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1" ma:contentTypeDescription="Create a new document." ma:contentTypeScope="" ma:versionID="1c2c5339430372cf9c5efa4cc8c3d996">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4e6053bd017db935f68f1209494901b1" ns2:_="" ns3:_="">
    <xsd:import namespace="723a8b7a-cd21-471e-94a6-6be23f24a34b"/>
    <xsd:import namespace="6093d562-e644-4fa2-a2d5-67c193c082f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fbdb1876-48ed-4234-b0ae-a5f00806a9d3}"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6093d562-e644-4fa2-a2d5-67c193c082f0"/>
    <ds:schemaRef ds:uri="723a8b7a-cd21-471e-94a6-6be23f24a34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A473808-355A-4ED0-8D7C-1CAAD49FC44D}">
  <ds:schemaRefs>
    <ds:schemaRef ds:uri="6093d562-e644-4fa2-a2d5-67c193c082f0"/>
    <ds:schemaRef ds:uri="723a8b7a-cd21-471e-94a6-6be23f24a34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460</Words>
  <Application>Microsoft Office PowerPoint</Application>
  <PresentationFormat>Widescreen</PresentationFormat>
  <Paragraphs>94</Paragraphs>
  <Slides>11</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11</vt:i4>
      </vt:variant>
    </vt:vector>
  </HeadingPairs>
  <TitlesOfParts>
    <vt:vector size="16" baseType="lpstr">
      <vt:lpstr>Arial</vt:lpstr>
      <vt:lpstr>Calibri</vt:lpstr>
      <vt:lpstr>Cover Slide</vt:lpstr>
      <vt:lpstr>Horizontal Theme</vt:lpstr>
      <vt:lpstr>Vertical Theme</vt:lpstr>
      <vt:lpstr>PowerPoint Presentation</vt:lpstr>
      <vt:lpstr>PowerPoint Presentation</vt:lpstr>
      <vt:lpstr>LFLTF Meeting Agenda</vt:lpstr>
      <vt:lpstr>Large Load Interconnection Queue Update</vt:lpstr>
      <vt:lpstr>Analysis of Large Load  Ramping Behavior Price-Responsive Behavior September 6th EEA Event Behavior</vt:lpstr>
      <vt:lpstr>Voltage Ride-Through</vt:lpstr>
      <vt:lpstr>New Interconnection Process</vt:lpstr>
      <vt:lpstr>NPRR1202—Refundable Deposits for Large Load Interconnection Studies</vt:lpstr>
      <vt:lpstr>Format and Schedule for Future LFLTF Meetings</vt:lpstr>
      <vt:lpstr>Proposed Schedule for Future LFLTF Meetings</vt:lpstr>
      <vt:lpstr>Discussion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Blevins, Bill</cp:lastModifiedBy>
  <cp:revision>2</cp:revision>
  <cp:lastPrinted>2017-10-10T21:31:05Z</cp:lastPrinted>
  <dcterms:created xsi:type="dcterms:W3CDTF">2016-01-21T15:20:31Z</dcterms:created>
  <dcterms:modified xsi:type="dcterms:W3CDTF">2023-09-24T21:11:05Z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Enabled">
    <vt:lpwstr>true</vt:lpwstr>
  </property>
  <property fmtid="{D5CDD505-2E9C-101B-9397-08002B2CF9AE}" pid="4" name="MSIP_Label_7084cbda-52b8-46fb-a7b7-cb5bd465ed85_SetDate">
    <vt:lpwstr>2023-04-04T20:11:08Z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bf2916b5-40d5-464a-a6ad-5ac6ebbcbc61</vt:lpwstr>
  </property>
  <property fmtid="{D5CDD505-2E9C-101B-9397-08002B2CF9AE}" pid="9" name="MSIP_Label_7084cbda-52b8-46fb-a7b7-cb5bd465ed85_ContentBits">
    <vt:lpwstr>0</vt:lpwstr>
  </property>
  <property fmtid="{D5CDD505-2E9C-101B-9397-08002B2CF9AE}" pid="10" name="MediaServiceImageTags">
    <vt:lpwstr/>
  </property>
</Properties>
</file>