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355" r:id="rId4"/>
    <p:sldId id="489" r:id="rId5"/>
    <p:sldId id="2426" r:id="rId6"/>
    <p:sldId id="2429" r:id="rId7"/>
    <p:sldId id="2430" r:id="rId8"/>
    <p:sldId id="490" r:id="rId9"/>
    <p:sldId id="2427" r:id="rId10"/>
    <p:sldId id="2428"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420" autoAdjust="0"/>
  </p:normalViewPr>
  <p:slideViewPr>
    <p:cSldViewPr showGuides="1">
      <p:cViewPr varScale="1">
        <p:scale>
          <a:sx n="101" d="100"/>
          <a:sy n="101" d="100"/>
        </p:scale>
        <p:origin x="240" y="96"/>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9/21/2023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9/21/2023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519455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54390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071339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files/docs/2023/05/30/LFLTF_Large%20Load%20VRT.pptx" TargetMode="External"/><Relationship Id="rId2" Type="http://schemas.openxmlformats.org/officeDocument/2006/relationships/hyperlink" Target="https://www.ercot.com/files/docs/2022/10/21/LFLTF_Operations_Requirements_Oct2022.pptx"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ieee/1668/6798/"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nerc.com/comm/RSTC/Documents/Grid_Friendly_EV_Charging_Recommendations.pdf"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86200" y="1629013"/>
            <a:ext cx="4724400" cy="3416320"/>
          </a:xfrm>
          <a:prstGeom prst="rect">
            <a:avLst/>
          </a:prstGeom>
          <a:noFill/>
        </p:spPr>
        <p:txBody>
          <a:bodyPr wrap="square" rtlCol="0">
            <a:spAutoFit/>
          </a:bodyPr>
          <a:lstStyle/>
          <a:p>
            <a:r>
              <a:rPr lang="en-US" sz="2000" b="1" dirty="0">
                <a:solidFill>
                  <a:schemeClr val="tx2"/>
                </a:solidFill>
              </a:rPr>
              <a:t>LFLTF: Large Load Voltage Ride-Through Requirements</a:t>
            </a:r>
          </a:p>
          <a:p>
            <a:endParaRPr lang="en-US" sz="2000" dirty="0">
              <a:solidFill>
                <a:schemeClr val="tx2"/>
              </a:solidFill>
            </a:endParaRPr>
          </a:p>
          <a:p>
            <a:endParaRPr lang="en-US" sz="2000" dirty="0">
              <a:solidFill>
                <a:schemeClr val="tx2"/>
              </a:solidFill>
            </a:endParaRPr>
          </a:p>
          <a:p>
            <a:endParaRPr lang="en-US" sz="2000" dirty="0">
              <a:solidFill>
                <a:schemeClr val="tx2"/>
              </a:solidFill>
            </a:endParaRPr>
          </a:p>
          <a:p>
            <a:endParaRPr lang="en-US" sz="2000" dirty="0">
              <a:solidFill>
                <a:schemeClr val="tx2"/>
              </a:solidFill>
            </a:endParaRPr>
          </a:p>
          <a:p>
            <a:r>
              <a:rPr lang="en-US" sz="2000" i="1" dirty="0">
                <a:solidFill>
                  <a:schemeClr val="tx2"/>
                </a:solidFill>
              </a:rPr>
              <a:t>Jeff Billo	</a:t>
            </a:r>
          </a:p>
          <a:p>
            <a:r>
              <a:rPr lang="en-US" dirty="0">
                <a:solidFill>
                  <a:schemeClr val="tx2"/>
                </a:solidFill>
              </a:rPr>
              <a:t>Operations Planning</a:t>
            </a:r>
          </a:p>
          <a:p>
            <a:r>
              <a:rPr lang="en-US" dirty="0">
                <a:solidFill>
                  <a:schemeClr val="tx2"/>
                </a:solidFill>
              </a:rPr>
              <a:t>	</a:t>
            </a:r>
          </a:p>
          <a:p>
            <a:endParaRPr lang="en-US" sz="2000" dirty="0">
              <a:solidFill>
                <a:schemeClr val="tx2"/>
              </a:solidFill>
            </a:endParaRPr>
          </a:p>
          <a:p>
            <a:r>
              <a:rPr lang="en-US" sz="2000" dirty="0">
                <a:solidFill>
                  <a:schemeClr val="tx2"/>
                </a:solidFill>
              </a:rPr>
              <a:t>September 25, 2023</a:t>
            </a:r>
          </a:p>
        </p:txBody>
      </p:sp>
    </p:spTree>
    <p:extLst>
      <p:ext uri="{BB962C8B-B14F-4D97-AF65-F5344CB8AC3E}">
        <p14:creationId xmlns:p14="http://schemas.microsoft.com/office/powerpoint/2010/main" val="3489498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AAAE-2EAC-4272-99E9-65D340F8CEC4}"/>
              </a:ext>
            </a:extLst>
          </p:cNvPr>
          <p:cNvSpPr>
            <a:spLocks noGrp="1"/>
          </p:cNvSpPr>
          <p:nvPr>
            <p:ph type="title"/>
          </p:nvPr>
        </p:nvSpPr>
        <p:spPr/>
        <p:txBody>
          <a:bodyPr/>
          <a:lstStyle/>
          <a:p>
            <a:r>
              <a:rPr lang="en-US" dirty="0"/>
              <a:t>Voltage Ride-Through (VRT)</a:t>
            </a:r>
          </a:p>
        </p:txBody>
      </p:sp>
      <p:sp>
        <p:nvSpPr>
          <p:cNvPr id="3" name="Content Placeholder 2">
            <a:extLst>
              <a:ext uri="{FF2B5EF4-FFF2-40B4-BE49-F238E27FC236}">
                <a16:creationId xmlns:a16="http://schemas.microsoft.com/office/drawing/2014/main" id="{1185969D-54A2-4E3D-9C23-CAD11C31A70E}"/>
              </a:ext>
            </a:extLst>
          </p:cNvPr>
          <p:cNvSpPr>
            <a:spLocks noGrp="1"/>
          </p:cNvSpPr>
          <p:nvPr>
            <p:ph idx="1"/>
          </p:nvPr>
        </p:nvSpPr>
        <p:spPr>
          <a:xfrm>
            <a:off x="304800" y="1014167"/>
            <a:ext cx="3352800" cy="4777033"/>
          </a:xfrm>
        </p:spPr>
        <p:txBody>
          <a:bodyPr/>
          <a:lstStyle/>
          <a:p>
            <a:r>
              <a:rPr lang="en-US" sz="1600" dirty="0">
                <a:solidFill>
                  <a:schemeClr val="tx2"/>
                </a:solidFill>
              </a:rPr>
              <a:t>When there is a fault on the system, voltage at the location of the fault can go to zero volts and voltage in the vicinity of the fault will be depressed</a:t>
            </a:r>
          </a:p>
          <a:p>
            <a:r>
              <a:rPr lang="en-US" sz="1600" dirty="0">
                <a:solidFill>
                  <a:schemeClr val="tx2"/>
                </a:solidFill>
              </a:rPr>
              <a:t>Equipment that is not designed to stay online (“ride-through”) during the depressed voltage can cause or exacerbate reliability problems</a:t>
            </a:r>
          </a:p>
          <a:p>
            <a:pPr lvl="1"/>
            <a:r>
              <a:rPr lang="en-US" sz="1200" dirty="0">
                <a:solidFill>
                  <a:schemeClr val="tx2"/>
                </a:solidFill>
              </a:rPr>
              <a:t>Frequency instability</a:t>
            </a:r>
          </a:p>
          <a:p>
            <a:pPr lvl="1"/>
            <a:r>
              <a:rPr lang="en-US" sz="1200" dirty="0">
                <a:solidFill>
                  <a:schemeClr val="tx2"/>
                </a:solidFill>
              </a:rPr>
              <a:t>Voltage instability (low or high)</a:t>
            </a:r>
          </a:p>
          <a:p>
            <a:pPr lvl="1"/>
            <a:r>
              <a:rPr lang="en-US" sz="1200" dirty="0">
                <a:solidFill>
                  <a:schemeClr val="tx2"/>
                </a:solidFill>
              </a:rPr>
              <a:t>Other issues</a:t>
            </a:r>
          </a:p>
        </p:txBody>
      </p:sp>
      <p:sp>
        <p:nvSpPr>
          <p:cNvPr id="4" name="Slide Number Placeholder 3">
            <a:extLst>
              <a:ext uri="{FF2B5EF4-FFF2-40B4-BE49-F238E27FC236}">
                <a16:creationId xmlns:a16="http://schemas.microsoft.com/office/drawing/2014/main" id="{0A3A65F3-3F63-4815-8D0F-EDEE431C8D01}"/>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20" name="Picture 19">
            <a:extLst>
              <a:ext uri="{FF2B5EF4-FFF2-40B4-BE49-F238E27FC236}">
                <a16:creationId xmlns:a16="http://schemas.microsoft.com/office/drawing/2014/main" id="{D0B725CD-4172-479A-B170-252EC728656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114800" y="785566"/>
            <a:ext cx="4495800" cy="5234234"/>
          </a:xfrm>
          <a:prstGeom prst="rect">
            <a:avLst/>
          </a:prstGeom>
        </p:spPr>
      </p:pic>
      <p:sp>
        <p:nvSpPr>
          <p:cNvPr id="5" name="Content Placeholder 2">
            <a:extLst>
              <a:ext uri="{FF2B5EF4-FFF2-40B4-BE49-F238E27FC236}">
                <a16:creationId xmlns:a16="http://schemas.microsoft.com/office/drawing/2014/main" id="{AB68A9DA-234D-BB9F-EB77-3833398A8C7A}"/>
              </a:ext>
            </a:extLst>
          </p:cNvPr>
          <p:cNvSpPr txBox="1">
            <a:spLocks/>
          </p:cNvSpPr>
          <p:nvPr/>
        </p:nvSpPr>
        <p:spPr>
          <a:xfrm>
            <a:off x="505368" y="4519367"/>
            <a:ext cx="3380832" cy="1500433"/>
          </a:xfrm>
          <a:prstGeom prst="rect">
            <a:avLst/>
          </a:prstGeom>
          <a:solidFill>
            <a:schemeClr val="accent1">
              <a:lumMod val="20000"/>
              <a:lumOff val="80000"/>
            </a:schemeClr>
          </a:solidFill>
          <a:ln w="15875">
            <a:solidFill>
              <a:srgbClr val="00AEC7">
                <a:alpha val="59000"/>
              </a:srgbClr>
            </a:solidFill>
          </a:ln>
          <a:effectLst>
            <a:outerShdw blurRad="50800" dist="38100" dir="2700000" algn="tl" rotWithShape="0">
              <a:prstClr val="black">
                <a:alpha val="40000"/>
              </a:prstClr>
            </a:outerShdw>
          </a:effectLst>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b="1" dirty="0">
                <a:latin typeface="Arial" panose="020B0604020202020204"/>
              </a:rPr>
              <a:t>Key Takeaway:</a:t>
            </a:r>
            <a:r>
              <a:rPr lang="en-US" sz="1600" dirty="0">
                <a:latin typeface="Arial" panose="020B0604020202020204"/>
              </a:rPr>
              <a:t> When equipment does not ride-through voltage depressions, it can lead to reliability problems.</a:t>
            </a:r>
          </a:p>
        </p:txBody>
      </p:sp>
    </p:spTree>
    <p:extLst>
      <p:ext uri="{BB962C8B-B14F-4D97-AF65-F5344CB8AC3E}">
        <p14:creationId xmlns:p14="http://schemas.microsoft.com/office/powerpoint/2010/main" val="217409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AAAE-2EAC-4272-99E9-65D340F8CEC4}"/>
              </a:ext>
            </a:extLst>
          </p:cNvPr>
          <p:cNvSpPr>
            <a:spLocks noGrp="1"/>
          </p:cNvSpPr>
          <p:nvPr>
            <p:ph type="title"/>
          </p:nvPr>
        </p:nvSpPr>
        <p:spPr/>
        <p:txBody>
          <a:bodyPr/>
          <a:lstStyle/>
          <a:p>
            <a:r>
              <a:rPr lang="en-US" dirty="0"/>
              <a:t>VRT Events</a:t>
            </a:r>
          </a:p>
        </p:txBody>
      </p:sp>
      <p:sp>
        <p:nvSpPr>
          <p:cNvPr id="3" name="Content Placeholder 2">
            <a:extLst>
              <a:ext uri="{FF2B5EF4-FFF2-40B4-BE49-F238E27FC236}">
                <a16:creationId xmlns:a16="http://schemas.microsoft.com/office/drawing/2014/main" id="{1185969D-54A2-4E3D-9C23-CAD11C31A70E}"/>
              </a:ext>
            </a:extLst>
          </p:cNvPr>
          <p:cNvSpPr>
            <a:spLocks noGrp="1"/>
          </p:cNvSpPr>
          <p:nvPr>
            <p:ph idx="1"/>
          </p:nvPr>
        </p:nvSpPr>
        <p:spPr>
          <a:xfrm>
            <a:off x="304800" y="1014167"/>
            <a:ext cx="8534400" cy="4777033"/>
          </a:xfrm>
        </p:spPr>
        <p:txBody>
          <a:bodyPr/>
          <a:lstStyle/>
          <a:p>
            <a:r>
              <a:rPr lang="en-US" sz="1600" dirty="0">
                <a:solidFill>
                  <a:schemeClr val="tx2"/>
                </a:solidFill>
              </a:rPr>
              <a:t>The ERCOT system has experienced multiple events recently that included loads failing to ride-through a voltage depression</a:t>
            </a:r>
          </a:p>
          <a:p>
            <a:r>
              <a:rPr lang="en-US" sz="1600" dirty="0">
                <a:solidFill>
                  <a:schemeClr val="tx2"/>
                </a:solidFill>
              </a:rPr>
              <a:t>Largest load loss event to-date:</a:t>
            </a:r>
          </a:p>
          <a:p>
            <a:pPr lvl="1"/>
            <a:r>
              <a:rPr lang="en-US" sz="1400" dirty="0">
                <a:solidFill>
                  <a:schemeClr val="tx2"/>
                </a:solidFill>
              </a:rPr>
              <a:t>Multiple faults on 138 kV lines near Odessa at 3:50 AM on December 7, 2022</a:t>
            </a:r>
          </a:p>
          <a:p>
            <a:pPr lvl="1"/>
            <a:r>
              <a:rPr lang="en-US" sz="1400" dirty="0">
                <a:solidFill>
                  <a:schemeClr val="tx2"/>
                </a:solidFill>
              </a:rPr>
              <a:t>Reduction in load of </a:t>
            </a:r>
            <a:r>
              <a:rPr lang="en-US" sz="1400" b="1" dirty="0">
                <a:solidFill>
                  <a:schemeClr val="tx2"/>
                </a:solidFill>
              </a:rPr>
              <a:t>~1,600 MW</a:t>
            </a:r>
            <a:endParaRPr lang="en-US" sz="1100" b="1" dirty="0">
              <a:solidFill>
                <a:schemeClr val="tx2"/>
              </a:solidFill>
            </a:endParaRPr>
          </a:p>
          <a:p>
            <a:pPr lvl="1"/>
            <a:r>
              <a:rPr lang="en-US" sz="1400" dirty="0">
                <a:solidFill>
                  <a:schemeClr val="tx2"/>
                </a:solidFill>
              </a:rPr>
              <a:t>Load reduction included mix of LFLs, oil/gas load, and other industrial loads</a:t>
            </a:r>
          </a:p>
          <a:p>
            <a:pPr lvl="1"/>
            <a:r>
              <a:rPr lang="en-US" sz="1400" dirty="0">
                <a:solidFill>
                  <a:schemeClr val="tx2"/>
                </a:solidFill>
              </a:rPr>
              <a:t>Two thermal generators tripped during the event, totaling 112 MW</a:t>
            </a:r>
          </a:p>
          <a:p>
            <a:pPr lvl="1"/>
            <a:r>
              <a:rPr lang="en-US" sz="1400" dirty="0">
                <a:solidFill>
                  <a:schemeClr val="tx2"/>
                </a:solidFill>
              </a:rPr>
              <a:t>System frequency spiked to 60.235 Hz</a:t>
            </a:r>
            <a:endParaRPr lang="en-US" sz="1800" dirty="0">
              <a:solidFill>
                <a:schemeClr val="tx2"/>
              </a:solidFill>
            </a:endParaRPr>
          </a:p>
        </p:txBody>
      </p:sp>
      <p:sp>
        <p:nvSpPr>
          <p:cNvPr id="4" name="Slide Number Placeholder 3">
            <a:extLst>
              <a:ext uri="{FF2B5EF4-FFF2-40B4-BE49-F238E27FC236}">
                <a16:creationId xmlns:a16="http://schemas.microsoft.com/office/drawing/2014/main" id="{0A3A65F3-3F63-4815-8D0F-EDEE431C8D01}"/>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5" name="Picture 4">
            <a:extLst>
              <a:ext uri="{FF2B5EF4-FFF2-40B4-BE49-F238E27FC236}">
                <a16:creationId xmlns:a16="http://schemas.microsoft.com/office/drawing/2014/main" id="{10D15575-523F-DA84-1C52-EA68289CA5CC}"/>
              </a:ext>
            </a:extLst>
          </p:cNvPr>
          <p:cNvPicPr>
            <a:picLocks noChangeAspect="1"/>
          </p:cNvPicPr>
          <p:nvPr/>
        </p:nvPicPr>
        <p:blipFill>
          <a:blip r:embed="rId3"/>
          <a:stretch>
            <a:fillRect/>
          </a:stretch>
        </p:blipFill>
        <p:spPr>
          <a:xfrm>
            <a:off x="2576403" y="3285172"/>
            <a:ext cx="6034197" cy="3488691"/>
          </a:xfrm>
          <a:prstGeom prst="rect">
            <a:avLst/>
          </a:prstGeom>
        </p:spPr>
      </p:pic>
      <p:sp>
        <p:nvSpPr>
          <p:cNvPr id="6" name="Content Placeholder 2">
            <a:extLst>
              <a:ext uri="{FF2B5EF4-FFF2-40B4-BE49-F238E27FC236}">
                <a16:creationId xmlns:a16="http://schemas.microsoft.com/office/drawing/2014/main" id="{B80AE7CE-DEAA-2902-1D05-441781B822E1}"/>
              </a:ext>
            </a:extLst>
          </p:cNvPr>
          <p:cNvSpPr txBox="1">
            <a:spLocks/>
          </p:cNvSpPr>
          <p:nvPr/>
        </p:nvSpPr>
        <p:spPr>
          <a:xfrm>
            <a:off x="385618" y="3379592"/>
            <a:ext cx="1962185" cy="2564008"/>
          </a:xfrm>
          <a:prstGeom prst="rect">
            <a:avLst/>
          </a:prstGeom>
          <a:solidFill>
            <a:schemeClr val="accent1">
              <a:lumMod val="20000"/>
              <a:lumOff val="80000"/>
            </a:schemeClr>
          </a:solidFill>
          <a:ln w="15875">
            <a:solidFill>
              <a:srgbClr val="00AEC7">
                <a:alpha val="59000"/>
              </a:srgbClr>
            </a:solidFill>
          </a:ln>
          <a:effectLst>
            <a:outerShdw blurRad="50800" dist="38100" dir="2700000" algn="tl" rotWithShape="0">
              <a:prstClr val="black">
                <a:alpha val="40000"/>
              </a:prstClr>
            </a:outerShdw>
          </a:effectLst>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b="1" dirty="0">
                <a:latin typeface="Arial" panose="020B0604020202020204"/>
              </a:rPr>
              <a:t>Key Takeaway:</a:t>
            </a:r>
            <a:r>
              <a:rPr lang="en-US" sz="1600" dirty="0">
                <a:latin typeface="Arial" panose="020B0604020202020204"/>
              </a:rPr>
              <a:t> Loads not riding through voltage depressions is an emerging reliability issue.</a:t>
            </a:r>
          </a:p>
        </p:txBody>
      </p:sp>
    </p:spTree>
    <p:extLst>
      <p:ext uri="{BB962C8B-B14F-4D97-AF65-F5344CB8AC3E}">
        <p14:creationId xmlns:p14="http://schemas.microsoft.com/office/powerpoint/2010/main" val="1248654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AAAE-2EAC-4272-99E9-65D340F8CEC4}"/>
              </a:ext>
            </a:extLst>
          </p:cNvPr>
          <p:cNvSpPr>
            <a:spLocks noGrp="1"/>
          </p:cNvSpPr>
          <p:nvPr>
            <p:ph type="title"/>
          </p:nvPr>
        </p:nvSpPr>
        <p:spPr/>
        <p:txBody>
          <a:bodyPr/>
          <a:lstStyle/>
          <a:p>
            <a:r>
              <a:rPr lang="en-US" dirty="0"/>
              <a:t>Response to Comments</a:t>
            </a:r>
          </a:p>
        </p:txBody>
      </p:sp>
      <p:sp>
        <p:nvSpPr>
          <p:cNvPr id="3" name="Content Placeholder 2">
            <a:extLst>
              <a:ext uri="{FF2B5EF4-FFF2-40B4-BE49-F238E27FC236}">
                <a16:creationId xmlns:a16="http://schemas.microsoft.com/office/drawing/2014/main" id="{1185969D-54A2-4E3D-9C23-CAD11C31A70E}"/>
              </a:ext>
            </a:extLst>
          </p:cNvPr>
          <p:cNvSpPr>
            <a:spLocks noGrp="1"/>
          </p:cNvSpPr>
          <p:nvPr>
            <p:ph idx="1"/>
          </p:nvPr>
        </p:nvSpPr>
        <p:spPr>
          <a:xfrm>
            <a:off x="304800" y="1014167"/>
            <a:ext cx="8534400" cy="4777033"/>
          </a:xfrm>
        </p:spPr>
        <p:txBody>
          <a:bodyPr/>
          <a:lstStyle/>
          <a:p>
            <a:r>
              <a:rPr lang="en-US" sz="2000" dirty="0">
                <a:solidFill>
                  <a:schemeClr val="tx2"/>
                </a:solidFill>
              </a:rPr>
              <a:t>What are the causes of loads not riding through voltage depressions?</a:t>
            </a:r>
          </a:p>
          <a:p>
            <a:pPr lvl="1"/>
            <a:r>
              <a:rPr lang="en-US" sz="1600" dirty="0">
                <a:solidFill>
                  <a:schemeClr val="tx2"/>
                </a:solidFill>
              </a:rPr>
              <a:t>ERCOT has reached out to load customers that appear to not ride through voltage depressions to determine root causes. However, some customers have not responded to ERCOT’s inquiries. This may be because they do not have a registration-based relationship with ERCOT and do not see a need to respond. Others that have responded did not provide information useful in determining the root cause</a:t>
            </a:r>
          </a:p>
          <a:p>
            <a:pPr lvl="1"/>
            <a:r>
              <a:rPr lang="en-US" sz="1600" dirty="0">
                <a:solidFill>
                  <a:schemeClr val="tx2"/>
                </a:solidFill>
              </a:rPr>
              <a:t>ERCOT has engaged industry and academic experts on this topic. Initial indication is that the primary reason loads have not rode through the voltage depressions is that the equipment was not designed to ride through</a:t>
            </a:r>
          </a:p>
          <a:p>
            <a:endParaRPr lang="en-US" sz="1400" dirty="0">
              <a:solidFill>
                <a:schemeClr val="tx2"/>
              </a:solidFill>
            </a:endParaRPr>
          </a:p>
          <a:p>
            <a:r>
              <a:rPr lang="en-US" sz="2000" dirty="0">
                <a:solidFill>
                  <a:schemeClr val="tx2"/>
                </a:solidFill>
              </a:rPr>
              <a:t>Can you upgrade the transmission system to resolve the reliability issues associated with load tripping due to a voltage depression?</a:t>
            </a:r>
          </a:p>
          <a:p>
            <a:pPr lvl="1"/>
            <a:r>
              <a:rPr lang="en-US" sz="1600" dirty="0">
                <a:solidFill>
                  <a:schemeClr val="tx2"/>
                </a:solidFill>
              </a:rPr>
              <a:t>In general, transmission system upgrades, such as synchronous condensers in weak grid areas, can reduce the extent (i.e. number of substations) of a voltage depression during a fault. However, transmission upgrades alone are not sufficient to eliminate the reliability risk because large loads will still experience the voltage depression when faults occur nearby. Therefore, a VRT standard will still be required</a:t>
            </a:r>
          </a:p>
        </p:txBody>
      </p:sp>
      <p:sp>
        <p:nvSpPr>
          <p:cNvPr id="4" name="Slide Number Placeholder 3">
            <a:extLst>
              <a:ext uri="{FF2B5EF4-FFF2-40B4-BE49-F238E27FC236}">
                <a16:creationId xmlns:a16="http://schemas.microsoft.com/office/drawing/2014/main" id="{0A3A65F3-3F63-4815-8D0F-EDEE431C8D01}"/>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219063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606E1C2-C6A1-E359-3E81-679541657CD5}"/>
              </a:ext>
            </a:extLst>
          </p:cNvPr>
          <p:cNvSpPr>
            <a:spLocks noGrp="1"/>
          </p:cNvSpPr>
          <p:nvPr>
            <p:ph idx="1"/>
          </p:nvPr>
        </p:nvSpPr>
        <p:spPr/>
        <p:txBody>
          <a:bodyPr/>
          <a:lstStyle/>
          <a:p>
            <a:pPr marL="0" indent="0">
              <a:buNone/>
            </a:pPr>
            <a:r>
              <a:rPr lang="en-US" dirty="0"/>
              <a:t>Appendix</a:t>
            </a:r>
          </a:p>
          <a:p>
            <a:pPr marL="0" indent="0">
              <a:buNone/>
            </a:pPr>
            <a:endParaRPr lang="en-US" dirty="0"/>
          </a:p>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t>See also LFLTF presentations from October 2022 and May 2023:</a:t>
            </a:r>
          </a:p>
          <a:p>
            <a:pPr marL="0" indent="0">
              <a:buNone/>
            </a:pPr>
            <a:r>
              <a:rPr lang="en-US" sz="1100" dirty="0">
                <a:hlinkClick r:id="rId2"/>
              </a:rPr>
              <a:t>https://www.ercot.com/files/docs/2022/10/21/LFLTF_Operations_Requirements_Oct2022.pptx</a:t>
            </a:r>
            <a:r>
              <a:rPr lang="en-US" sz="1100" dirty="0"/>
              <a:t> </a:t>
            </a:r>
          </a:p>
          <a:p>
            <a:pPr marL="0" indent="0">
              <a:buNone/>
            </a:pPr>
            <a:r>
              <a:rPr lang="en-US" sz="1100" dirty="0">
                <a:hlinkClick r:id="rId3"/>
              </a:rPr>
              <a:t>https://www.ercot.com/files/docs/2023/05/30/LFLTF_Large%20Load%20VRT.pptx</a:t>
            </a:r>
            <a:endParaRPr lang="en-US" sz="11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933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AAAE-2EAC-4272-99E9-65D340F8CEC4}"/>
              </a:ext>
            </a:extLst>
          </p:cNvPr>
          <p:cNvSpPr>
            <a:spLocks noGrp="1"/>
          </p:cNvSpPr>
          <p:nvPr>
            <p:ph type="title"/>
          </p:nvPr>
        </p:nvSpPr>
        <p:spPr>
          <a:xfrm>
            <a:off x="381000" y="228600"/>
            <a:ext cx="8458200" cy="1143000"/>
          </a:xfrm>
        </p:spPr>
        <p:txBody>
          <a:bodyPr/>
          <a:lstStyle/>
          <a:p>
            <a:r>
              <a:rPr lang="en-US" dirty="0"/>
              <a:t>Considerations</a:t>
            </a:r>
          </a:p>
        </p:txBody>
      </p:sp>
      <p:sp>
        <p:nvSpPr>
          <p:cNvPr id="3" name="Content Placeholder 2">
            <a:extLst>
              <a:ext uri="{FF2B5EF4-FFF2-40B4-BE49-F238E27FC236}">
                <a16:creationId xmlns:a16="http://schemas.microsoft.com/office/drawing/2014/main" id="{1185969D-54A2-4E3D-9C23-CAD11C31A70E}"/>
              </a:ext>
            </a:extLst>
          </p:cNvPr>
          <p:cNvSpPr>
            <a:spLocks noGrp="1"/>
          </p:cNvSpPr>
          <p:nvPr>
            <p:ph idx="1"/>
          </p:nvPr>
        </p:nvSpPr>
        <p:spPr>
          <a:xfrm>
            <a:off x="304800" y="1143000"/>
            <a:ext cx="8534400" cy="4777033"/>
          </a:xfrm>
        </p:spPr>
        <p:txBody>
          <a:bodyPr/>
          <a:lstStyle/>
          <a:p>
            <a:pPr>
              <a:spcAft>
                <a:spcPts val="1200"/>
              </a:spcAft>
            </a:pPr>
            <a:r>
              <a:rPr lang="en-US" sz="2000" dirty="0">
                <a:solidFill>
                  <a:schemeClr val="tx2"/>
                </a:solidFill>
              </a:rPr>
              <a:t>Historically, engineers have considered some load reduction/ tripping during a fault/ low voltage as permissible and sometimes preferable, particularly for loads that increase real or reactive power consumption at lower voltages</a:t>
            </a:r>
          </a:p>
          <a:p>
            <a:pPr>
              <a:spcAft>
                <a:spcPts val="1200"/>
              </a:spcAft>
            </a:pPr>
            <a:r>
              <a:rPr lang="en-US" sz="2000" dirty="0">
                <a:solidFill>
                  <a:schemeClr val="tx2"/>
                </a:solidFill>
              </a:rPr>
              <a:t>However, as the amounts of voltage-sensitive loads increase and system strength decreases, the likelihood of large amounts (GWs) of load loss during a voltage excursion increases, which can lead to frequency instability and potentially other reliability issues</a:t>
            </a:r>
          </a:p>
          <a:p>
            <a:pPr>
              <a:spcAft>
                <a:spcPts val="1200"/>
              </a:spcAft>
            </a:pPr>
            <a:r>
              <a:rPr lang="en-US" sz="2000" dirty="0">
                <a:solidFill>
                  <a:schemeClr val="tx2"/>
                </a:solidFill>
              </a:rPr>
              <a:t>To address this reliability risk, ERCOT has developed a ride-through standard proposal for large loads</a:t>
            </a:r>
          </a:p>
          <a:p>
            <a:pPr>
              <a:spcAft>
                <a:spcPts val="1200"/>
              </a:spcAft>
            </a:pPr>
            <a:r>
              <a:rPr lang="en-US" sz="2000" dirty="0">
                <a:solidFill>
                  <a:schemeClr val="tx2"/>
                </a:solidFill>
              </a:rPr>
              <a:t>Consideration given to IBR ride-through requirements, CBEMA (1970s), ITIC (1990s), and IEEE 1668 (2017)</a:t>
            </a:r>
            <a:r>
              <a:rPr lang="en-US" sz="2000" baseline="30000" dirty="0">
                <a:solidFill>
                  <a:schemeClr val="tx2"/>
                </a:solidFill>
              </a:rPr>
              <a:t>1</a:t>
            </a:r>
            <a:endParaRPr lang="en-US" sz="2000" dirty="0">
              <a:solidFill>
                <a:schemeClr val="tx2"/>
              </a:solidFill>
            </a:endParaRPr>
          </a:p>
        </p:txBody>
      </p:sp>
      <p:sp>
        <p:nvSpPr>
          <p:cNvPr id="4" name="Slide Number Placeholder 3">
            <a:extLst>
              <a:ext uri="{FF2B5EF4-FFF2-40B4-BE49-F238E27FC236}">
                <a16:creationId xmlns:a16="http://schemas.microsoft.com/office/drawing/2014/main" id="{0A3A65F3-3F63-4815-8D0F-EDEE431C8D01}"/>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TextBox 4">
            <a:extLst>
              <a:ext uri="{FF2B5EF4-FFF2-40B4-BE49-F238E27FC236}">
                <a16:creationId xmlns:a16="http://schemas.microsoft.com/office/drawing/2014/main" id="{1F30F981-3BEC-1629-2336-D90FB801159C}"/>
              </a:ext>
            </a:extLst>
          </p:cNvPr>
          <p:cNvSpPr txBox="1"/>
          <p:nvPr/>
        </p:nvSpPr>
        <p:spPr>
          <a:xfrm>
            <a:off x="6019800" y="6169096"/>
            <a:ext cx="3124200" cy="261610"/>
          </a:xfrm>
          <a:prstGeom prst="rect">
            <a:avLst/>
          </a:prstGeom>
          <a:noFill/>
        </p:spPr>
        <p:txBody>
          <a:bodyPr wrap="square" rtlCol="0">
            <a:spAutoFit/>
          </a:bodyPr>
          <a:lstStyle/>
          <a:p>
            <a:r>
              <a:rPr lang="en-US" sz="1100" dirty="0"/>
              <a:t>1 </a:t>
            </a:r>
            <a:r>
              <a:rPr lang="en-US" sz="1100" dirty="0">
                <a:hlinkClick r:id="rId2"/>
              </a:rPr>
              <a:t>https://standards.ieee.org/ieee/1668/6798/</a:t>
            </a:r>
            <a:r>
              <a:rPr lang="en-US" sz="1100" dirty="0"/>
              <a:t> </a:t>
            </a:r>
          </a:p>
        </p:txBody>
      </p:sp>
    </p:spTree>
    <p:extLst>
      <p:ext uri="{BB962C8B-B14F-4D97-AF65-F5344CB8AC3E}">
        <p14:creationId xmlns:p14="http://schemas.microsoft.com/office/powerpoint/2010/main" val="478458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AAAE-2EAC-4272-99E9-65D340F8CEC4}"/>
              </a:ext>
            </a:extLst>
          </p:cNvPr>
          <p:cNvSpPr>
            <a:spLocks noGrp="1"/>
          </p:cNvSpPr>
          <p:nvPr>
            <p:ph type="title"/>
          </p:nvPr>
        </p:nvSpPr>
        <p:spPr>
          <a:xfrm>
            <a:off x="381000" y="228600"/>
            <a:ext cx="8458200" cy="1143000"/>
          </a:xfrm>
        </p:spPr>
        <p:txBody>
          <a:bodyPr/>
          <a:lstStyle/>
          <a:p>
            <a:r>
              <a:rPr lang="en-US" dirty="0"/>
              <a:t>Large Load Voltage Ride-Through Standard Proposal (1/2)</a:t>
            </a:r>
          </a:p>
        </p:txBody>
      </p:sp>
      <p:sp>
        <p:nvSpPr>
          <p:cNvPr id="3" name="Content Placeholder 2">
            <a:extLst>
              <a:ext uri="{FF2B5EF4-FFF2-40B4-BE49-F238E27FC236}">
                <a16:creationId xmlns:a16="http://schemas.microsoft.com/office/drawing/2014/main" id="{1185969D-54A2-4E3D-9C23-CAD11C31A70E}"/>
              </a:ext>
            </a:extLst>
          </p:cNvPr>
          <p:cNvSpPr>
            <a:spLocks noGrp="1"/>
          </p:cNvSpPr>
          <p:nvPr>
            <p:ph idx="1"/>
          </p:nvPr>
        </p:nvSpPr>
        <p:spPr>
          <a:xfrm>
            <a:off x="304800" y="1143000"/>
            <a:ext cx="8534400" cy="4777033"/>
          </a:xfrm>
        </p:spPr>
        <p:txBody>
          <a:bodyPr/>
          <a:lstStyle/>
          <a:p>
            <a:pPr marL="0" indent="0">
              <a:buNone/>
            </a:pPr>
            <a:r>
              <a:rPr lang="en-US" sz="1800" dirty="0">
                <a:solidFill>
                  <a:schemeClr val="tx2"/>
                </a:solidFill>
              </a:rPr>
              <a:t>Large Loads that interconnect to the ERCOT Transmission Grid must ride through and shall not cease its power consumption for the following operating conditions in Tables A and B, as measured at the Large Load’s Point of Interconnection:</a:t>
            </a:r>
          </a:p>
        </p:txBody>
      </p:sp>
      <p:sp>
        <p:nvSpPr>
          <p:cNvPr id="4" name="Slide Number Placeholder 3">
            <a:extLst>
              <a:ext uri="{FF2B5EF4-FFF2-40B4-BE49-F238E27FC236}">
                <a16:creationId xmlns:a16="http://schemas.microsoft.com/office/drawing/2014/main" id="{0A3A65F3-3F63-4815-8D0F-EDEE431C8D01}"/>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14" name="Picture 13">
            <a:extLst>
              <a:ext uri="{FF2B5EF4-FFF2-40B4-BE49-F238E27FC236}">
                <a16:creationId xmlns:a16="http://schemas.microsoft.com/office/drawing/2014/main" id="{5318743E-D669-A596-5294-F298FB8A664D}"/>
              </a:ext>
            </a:extLst>
          </p:cNvPr>
          <p:cNvPicPr>
            <a:picLocks noChangeAspect="1"/>
          </p:cNvPicPr>
          <p:nvPr/>
        </p:nvPicPr>
        <p:blipFill>
          <a:blip r:embed="rId2"/>
          <a:stretch>
            <a:fillRect/>
          </a:stretch>
        </p:blipFill>
        <p:spPr>
          <a:xfrm>
            <a:off x="1371600" y="2286000"/>
            <a:ext cx="5942076" cy="2209800"/>
          </a:xfrm>
          <a:prstGeom prst="rect">
            <a:avLst/>
          </a:prstGeom>
        </p:spPr>
      </p:pic>
      <p:pic>
        <p:nvPicPr>
          <p:cNvPr id="15" name="Picture 14">
            <a:extLst>
              <a:ext uri="{FF2B5EF4-FFF2-40B4-BE49-F238E27FC236}">
                <a16:creationId xmlns:a16="http://schemas.microsoft.com/office/drawing/2014/main" id="{1303E3A1-2F7B-20EC-F6C8-F3F1B367E433}"/>
              </a:ext>
            </a:extLst>
          </p:cNvPr>
          <p:cNvPicPr>
            <a:picLocks noChangeAspect="1"/>
          </p:cNvPicPr>
          <p:nvPr/>
        </p:nvPicPr>
        <p:blipFill>
          <a:blip r:embed="rId3"/>
          <a:stretch>
            <a:fillRect/>
          </a:stretch>
        </p:blipFill>
        <p:spPr>
          <a:xfrm>
            <a:off x="1371600" y="4437126"/>
            <a:ext cx="5942076" cy="1946148"/>
          </a:xfrm>
          <a:prstGeom prst="rect">
            <a:avLst/>
          </a:prstGeom>
        </p:spPr>
      </p:pic>
      <p:sp>
        <p:nvSpPr>
          <p:cNvPr id="16" name="Rectangle 15">
            <a:extLst>
              <a:ext uri="{FF2B5EF4-FFF2-40B4-BE49-F238E27FC236}">
                <a16:creationId xmlns:a16="http://schemas.microsoft.com/office/drawing/2014/main" id="{90778DB9-FF59-495F-D23D-79D0034D2C88}"/>
              </a:ext>
            </a:extLst>
          </p:cNvPr>
          <p:cNvSpPr/>
          <p:nvPr/>
        </p:nvSpPr>
        <p:spPr>
          <a:xfrm>
            <a:off x="7086600" y="2419634"/>
            <a:ext cx="1524000" cy="574493"/>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2"/>
                </a:solidFill>
              </a:rPr>
              <a:t>From ITIC Curve</a:t>
            </a:r>
          </a:p>
        </p:txBody>
      </p:sp>
      <p:cxnSp>
        <p:nvCxnSpPr>
          <p:cNvPr id="18" name="Straight Connector 17">
            <a:extLst>
              <a:ext uri="{FF2B5EF4-FFF2-40B4-BE49-F238E27FC236}">
                <a16:creationId xmlns:a16="http://schemas.microsoft.com/office/drawing/2014/main" id="{0181107F-0F1D-9DCA-EF27-985E12B388C0}"/>
              </a:ext>
            </a:extLst>
          </p:cNvPr>
          <p:cNvCxnSpPr>
            <a:cxnSpLocks/>
            <a:endCxn id="16" idx="1"/>
          </p:cNvCxnSpPr>
          <p:nvPr/>
        </p:nvCxnSpPr>
        <p:spPr>
          <a:xfrm flipV="1">
            <a:off x="6477000" y="2706881"/>
            <a:ext cx="609600" cy="493519"/>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9" name="Right Brace 18">
            <a:extLst>
              <a:ext uri="{FF2B5EF4-FFF2-40B4-BE49-F238E27FC236}">
                <a16:creationId xmlns:a16="http://schemas.microsoft.com/office/drawing/2014/main" id="{31FA7A3C-52DA-9743-AC51-025D6EEB30A1}"/>
              </a:ext>
            </a:extLst>
          </p:cNvPr>
          <p:cNvSpPr/>
          <p:nvPr/>
        </p:nvSpPr>
        <p:spPr>
          <a:xfrm>
            <a:off x="6629400" y="3531516"/>
            <a:ext cx="76200" cy="583284"/>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Rectangle 19">
            <a:extLst>
              <a:ext uri="{FF2B5EF4-FFF2-40B4-BE49-F238E27FC236}">
                <a16:creationId xmlns:a16="http://schemas.microsoft.com/office/drawing/2014/main" id="{EB8A012D-F406-0B36-75D6-59A1C258AECD}"/>
              </a:ext>
            </a:extLst>
          </p:cNvPr>
          <p:cNvSpPr/>
          <p:nvPr/>
        </p:nvSpPr>
        <p:spPr>
          <a:xfrm>
            <a:off x="7100711" y="3097578"/>
            <a:ext cx="1524000" cy="1304765"/>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2"/>
                </a:solidFill>
              </a:rPr>
              <a:t>Based on IEEE 1668 Single-Phase and Phase-Phase Curve</a:t>
            </a:r>
          </a:p>
        </p:txBody>
      </p:sp>
      <p:cxnSp>
        <p:nvCxnSpPr>
          <p:cNvPr id="21" name="Straight Connector 20">
            <a:extLst>
              <a:ext uri="{FF2B5EF4-FFF2-40B4-BE49-F238E27FC236}">
                <a16:creationId xmlns:a16="http://schemas.microsoft.com/office/drawing/2014/main" id="{AD782D2B-3B2A-384D-7BE7-060BB306F245}"/>
              </a:ext>
            </a:extLst>
          </p:cNvPr>
          <p:cNvCxnSpPr>
            <a:cxnSpLocks/>
          </p:cNvCxnSpPr>
          <p:nvPr/>
        </p:nvCxnSpPr>
        <p:spPr>
          <a:xfrm flipV="1">
            <a:off x="6788855" y="3749960"/>
            <a:ext cx="297745" cy="7319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449AF32B-5F82-FA79-04B9-96D2653DC475}"/>
              </a:ext>
            </a:extLst>
          </p:cNvPr>
          <p:cNvSpPr/>
          <p:nvPr/>
        </p:nvSpPr>
        <p:spPr>
          <a:xfrm>
            <a:off x="7094305" y="4586470"/>
            <a:ext cx="1524000" cy="1128530"/>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2"/>
                </a:solidFill>
              </a:rPr>
              <a:t>Based on ITIC Curve, but extended to ride-through fault duration</a:t>
            </a:r>
          </a:p>
        </p:txBody>
      </p:sp>
      <p:cxnSp>
        <p:nvCxnSpPr>
          <p:cNvPr id="27" name="Straight Connector 26">
            <a:extLst>
              <a:ext uri="{FF2B5EF4-FFF2-40B4-BE49-F238E27FC236}">
                <a16:creationId xmlns:a16="http://schemas.microsoft.com/office/drawing/2014/main" id="{72562896-A30D-0256-B37A-E186208F1E7F}"/>
              </a:ext>
            </a:extLst>
          </p:cNvPr>
          <p:cNvCxnSpPr>
            <a:cxnSpLocks/>
          </p:cNvCxnSpPr>
          <p:nvPr/>
        </p:nvCxnSpPr>
        <p:spPr>
          <a:xfrm>
            <a:off x="6400800" y="4232093"/>
            <a:ext cx="685800" cy="68458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EA95A621-60B1-6B52-31F4-DBBB97F82F60}"/>
              </a:ext>
            </a:extLst>
          </p:cNvPr>
          <p:cNvSpPr/>
          <p:nvPr/>
        </p:nvSpPr>
        <p:spPr>
          <a:xfrm>
            <a:off x="304800" y="4507876"/>
            <a:ext cx="1524000" cy="1128530"/>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2"/>
                </a:solidFill>
              </a:rPr>
              <a:t>Based on proposed IBR requirements in NOGRR245</a:t>
            </a:r>
          </a:p>
        </p:txBody>
      </p:sp>
      <p:cxnSp>
        <p:nvCxnSpPr>
          <p:cNvPr id="31" name="Straight Connector 30">
            <a:extLst>
              <a:ext uri="{FF2B5EF4-FFF2-40B4-BE49-F238E27FC236}">
                <a16:creationId xmlns:a16="http://schemas.microsoft.com/office/drawing/2014/main" id="{1BB8E86B-4F16-2E45-967A-020E6D5A9162}"/>
              </a:ext>
            </a:extLst>
          </p:cNvPr>
          <p:cNvCxnSpPr>
            <a:cxnSpLocks/>
            <a:stCxn id="30" idx="3"/>
          </p:cNvCxnSpPr>
          <p:nvPr/>
        </p:nvCxnSpPr>
        <p:spPr>
          <a:xfrm flipV="1">
            <a:off x="1828800" y="5045224"/>
            <a:ext cx="228600" cy="26917"/>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535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AAAE-2EAC-4272-99E9-65D340F8CEC4}"/>
              </a:ext>
            </a:extLst>
          </p:cNvPr>
          <p:cNvSpPr>
            <a:spLocks noGrp="1"/>
          </p:cNvSpPr>
          <p:nvPr>
            <p:ph type="title"/>
          </p:nvPr>
        </p:nvSpPr>
        <p:spPr>
          <a:xfrm>
            <a:off x="381000" y="228600"/>
            <a:ext cx="8458200" cy="1143000"/>
          </a:xfrm>
        </p:spPr>
        <p:txBody>
          <a:bodyPr/>
          <a:lstStyle/>
          <a:p>
            <a:r>
              <a:rPr lang="en-US" dirty="0"/>
              <a:t>Large Load Voltage Ride-Through Standard Proposal (2/2)</a:t>
            </a:r>
          </a:p>
        </p:txBody>
      </p:sp>
      <p:sp>
        <p:nvSpPr>
          <p:cNvPr id="3" name="Content Placeholder 2">
            <a:extLst>
              <a:ext uri="{FF2B5EF4-FFF2-40B4-BE49-F238E27FC236}">
                <a16:creationId xmlns:a16="http://schemas.microsoft.com/office/drawing/2014/main" id="{1185969D-54A2-4E3D-9C23-CAD11C31A70E}"/>
              </a:ext>
            </a:extLst>
          </p:cNvPr>
          <p:cNvSpPr>
            <a:spLocks noGrp="1"/>
          </p:cNvSpPr>
          <p:nvPr>
            <p:ph idx="1"/>
          </p:nvPr>
        </p:nvSpPr>
        <p:spPr>
          <a:xfrm>
            <a:off x="304800" y="1143000"/>
            <a:ext cx="8534400" cy="4777033"/>
          </a:xfrm>
        </p:spPr>
        <p:txBody>
          <a:bodyPr/>
          <a:lstStyle/>
          <a:p>
            <a:pPr marL="0" marR="0" indent="0">
              <a:spcBef>
                <a:spcPts val="0"/>
              </a:spcBef>
              <a:spcAft>
                <a:spcPts val="0"/>
              </a:spcAft>
              <a:buNone/>
            </a:pPr>
            <a:r>
              <a:rPr lang="en-US" sz="2000" dirty="0">
                <a:solidFill>
                  <a:schemeClr val="tx2"/>
                </a:solidFill>
              </a:rPr>
              <a:t>Large Loads that interconnect to the ERCOT Transmission Grid and that consist of primarily power electronic equipment and/or variable speed drives must use constant current control and may not use constant power level control.   </a:t>
            </a:r>
          </a:p>
        </p:txBody>
      </p:sp>
      <p:sp>
        <p:nvSpPr>
          <p:cNvPr id="4" name="Slide Number Placeholder 3">
            <a:extLst>
              <a:ext uri="{FF2B5EF4-FFF2-40B4-BE49-F238E27FC236}">
                <a16:creationId xmlns:a16="http://schemas.microsoft.com/office/drawing/2014/main" id="{0A3A65F3-3F63-4815-8D0F-EDEE431C8D01}"/>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Rectangle 4">
            <a:extLst>
              <a:ext uri="{FF2B5EF4-FFF2-40B4-BE49-F238E27FC236}">
                <a16:creationId xmlns:a16="http://schemas.microsoft.com/office/drawing/2014/main" id="{B623F462-1F3D-37E8-77E7-739DC1CC3F19}"/>
              </a:ext>
            </a:extLst>
          </p:cNvPr>
          <p:cNvSpPr/>
          <p:nvPr/>
        </p:nvSpPr>
        <p:spPr>
          <a:xfrm>
            <a:off x="4038600" y="2895600"/>
            <a:ext cx="4267200" cy="2124837"/>
          </a:xfrm>
          <a:prstGeom prst="rect">
            <a:avLst/>
          </a:prstGeom>
          <a:solidFill>
            <a:schemeClr val="bg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2"/>
                </a:solidFill>
              </a:rPr>
              <a:t>The purpose of this requirement is to prevent loads that are riding-through the voltage excursion from exacerbating the low voltage conditions.</a:t>
            </a:r>
          </a:p>
          <a:p>
            <a:endParaRPr lang="en-US" sz="1400" dirty="0">
              <a:solidFill>
                <a:schemeClr val="tx2"/>
              </a:solidFill>
            </a:endParaRPr>
          </a:p>
          <a:p>
            <a:r>
              <a:rPr lang="en-US" sz="1400" dirty="0">
                <a:solidFill>
                  <a:schemeClr val="tx2"/>
                </a:solidFill>
              </a:rPr>
              <a:t>A similar recommendation was made in the NERC-WECC paper on electric vehicle charging performance: </a:t>
            </a:r>
            <a:r>
              <a:rPr lang="en-US" sz="1400" dirty="0">
                <a:solidFill>
                  <a:schemeClr val="tx2"/>
                </a:solidFill>
                <a:hlinkClick r:id="rId2"/>
              </a:rPr>
              <a:t>https://www.nerc.com/comm/RSTC/Documents/Grid_Friendly_EV_Charging_Recommendations.pdf</a:t>
            </a:r>
            <a:r>
              <a:rPr lang="en-US" sz="1400" dirty="0">
                <a:solidFill>
                  <a:schemeClr val="tx2"/>
                </a:solidFill>
              </a:rPr>
              <a:t> </a:t>
            </a:r>
          </a:p>
        </p:txBody>
      </p:sp>
      <p:cxnSp>
        <p:nvCxnSpPr>
          <p:cNvPr id="6" name="Straight Connector 5">
            <a:extLst>
              <a:ext uri="{FF2B5EF4-FFF2-40B4-BE49-F238E27FC236}">
                <a16:creationId xmlns:a16="http://schemas.microsoft.com/office/drawing/2014/main" id="{32DFFBE2-D9DD-BFFD-6612-D82C22C3C18D}"/>
              </a:ext>
            </a:extLst>
          </p:cNvPr>
          <p:cNvCxnSpPr>
            <a:cxnSpLocks/>
          </p:cNvCxnSpPr>
          <p:nvPr/>
        </p:nvCxnSpPr>
        <p:spPr>
          <a:xfrm>
            <a:off x="4572000" y="2286000"/>
            <a:ext cx="609600" cy="60960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760621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792</Words>
  <Application>Microsoft Office PowerPoint</Application>
  <PresentationFormat>On-screen Show (4:3)</PresentationFormat>
  <Paragraphs>67</Paragraphs>
  <Slides>8</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Voltage Ride-Through (VRT)</vt:lpstr>
      <vt:lpstr>VRT Events</vt:lpstr>
      <vt:lpstr>Response to Comments</vt:lpstr>
      <vt:lpstr>PowerPoint Presentation</vt:lpstr>
      <vt:lpstr>Considerations</vt:lpstr>
      <vt:lpstr>Large Load Voltage Ride-Through Standard Proposal (1/2)</vt:lpstr>
      <vt:lpstr>Large Load Voltage Ride-Through Standard Proposal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2023-09-21T15:10:27Z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