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7" r:id="rId3"/>
    <p:sldMasterId id="2147494278" r:id="rId4"/>
  </p:sldMasterIdLst>
  <p:notesMasterIdLst>
    <p:notesMasterId r:id="rId12"/>
  </p:notesMasterIdLst>
  <p:handoutMasterIdLst>
    <p:handoutMasterId r:id="rId13"/>
  </p:handoutMasterIdLst>
  <p:sldIdLst>
    <p:sldId id="260" r:id="rId5"/>
    <p:sldId id="369" r:id="rId6"/>
    <p:sldId id="376" r:id="rId7"/>
    <p:sldId id="2586" r:id="rId8"/>
    <p:sldId id="324" r:id="rId9"/>
    <p:sldId id="374" r:id="rId10"/>
    <p:sldId id="375" r:id="rId11"/>
  </p:sldIdLst>
  <p:sldSz cx="9144000" cy="6858000" type="screen4x3"/>
  <p:notesSz cx="7023100" cy="93091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21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595" autoAdjust="0"/>
  </p:normalViewPr>
  <p:slideViewPr>
    <p:cSldViewPr snapToGrid="0" snapToObjects="1">
      <p:cViewPr varScale="1">
        <p:scale>
          <a:sx n="80" d="100"/>
          <a:sy n="80" d="100"/>
        </p:scale>
        <p:origin x="904" y="4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78" d="100"/>
          <a:sy n="78" d="100"/>
        </p:scale>
        <p:origin x="-2034" y="-102"/>
      </p:cViewPr>
      <p:guideLst>
        <p:guide orient="horz" pos="2932"/>
        <p:guide pos="221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A93900B-E395-43E7-8304-29909643870B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99E6681-5ED2-4276-ADE9-96EBF7D3732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12685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7531" y="0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6DEC4A-A848-423D-B6D0-8A125B2D4CA1}" type="datetimeFigureOut">
              <a:rPr lang="en-US"/>
              <a:pPr>
                <a:defRPr/>
              </a:pPr>
              <a:t>9/19/2023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946" y="4422459"/>
            <a:ext cx="5617208" cy="4188778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4173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7531" y="8841738"/>
            <a:ext cx="3043979" cy="465773"/>
          </a:xfrm>
          <a:prstGeom prst="rect">
            <a:avLst/>
          </a:prstGeom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B56BE11-F7D4-4A51-97C7-9E59A26F3B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7425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EEEA60B-7622-4EC2-8DF7-099F1D6081DA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1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064" indent="-28617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715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2600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486" indent="-22894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8372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6258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4144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92029" indent="-228943" defTabSz="45788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4AE44D9-16B7-444D-AA66-52C3E69C02E8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69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09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ACA79-3350-C2BC-DCDF-FBBE3F2AF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C226D5-E92D-60CF-7B55-EF07EC0C2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412CD7-D5A4-1D53-F0DA-DA44ACA53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0A570-D1CC-38BB-BCEA-C4A11434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151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A3D68F-B194-E5F8-AEC9-81F95516E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729794-02B4-CDBA-979F-75736A0CA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933EB-DD88-7F2F-5DC7-EC6CB1309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926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9A976-C2A2-7850-8DAD-77D75B5BC3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77FFE2-F72C-77A1-24A2-6E1463683F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29A705-2318-6264-574C-5547D609DE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0F19B6-C5E4-BE02-CD9D-B10C38275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C7E921-6EC5-3CE9-BCEB-8B28BADEE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F5F49B-FBC9-B645-AD3A-9B56B3D33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736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3D5AE-CD11-48BC-86A7-405620F2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533CE5D-156E-1592-629A-5B1D27F665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25A6C-668F-5900-F63F-26E5BB56E5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9B848-249D-E886-CC0D-EF5C5F026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3E8DB2-49AE-6853-DDE7-8BD084287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9D528E-1277-BAFF-B65E-575D3E08F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51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DB931-A7AD-67D0-A153-9842D53A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EBC2A5-38FD-BAF7-0864-AE2C5AD570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83487D-9CC3-A24A-5F57-477868A30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EBB4F-E398-C437-474D-13590AFE1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EAA423-C285-A331-7B85-F841F1D6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61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0F07859-B43A-DEB0-6F1C-583F844955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C1D37-BF29-607E-9828-7E4B4DDA28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BC3951-20E3-8720-58EF-A49E704325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8557B9-F76D-D1DD-6BD1-9330DEE9A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A1AF8-6965-36C2-D8FC-DD2ABF4C7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2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-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C604B-3E5D-4310-824C-75359A793601}" type="datetime1">
              <a:rPr lang="en-US" smtClean="0"/>
              <a:t>9/19/2023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Confidential – Oracle Internal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EAA63-D034-42AE-91FA-B13B9518C7BE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226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94754E99-A0E5-4899-94D8-C73D0E406896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5492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F7754F16-BD6A-4448-A728-D47AE01157D9}" type="slidenum">
              <a:rPr lang="en-US" altLang="en-US" sz="1200" smtClean="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392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89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7E812D-3B46-6CE2-353C-F254EF519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0DDD10-D370-CAEF-1CB5-B9015508FCE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F34CD-FF73-8234-FA6A-2D18D9852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5E4A0D-68A8-F425-4C8F-F2FA41A0B2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D4F52-0577-76D0-D1DD-52FAF582C3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355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65327-9EDA-BBE8-F1F1-6E9B92E655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79EA3-7226-0F06-DE6B-DCE10BE0D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C362A-8230-8327-473D-58B87F748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9B9F7-29E9-DDF1-7D8F-6A7AAB5A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B5F2A-CD4F-7C8A-5C19-9E8EE9057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764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AC876-511B-AEA1-01D0-BB2CD230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B00ED-E9AC-5691-C3C3-32E41E0E73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C5A34-758C-8180-BC96-15FA3A168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9A42A6-6152-F41E-2982-978B8662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729748-86D2-9475-1916-1E262CF0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35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7B7FE-CC46-6D57-8FB6-4BF81F4A8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873C11-569F-2462-006E-2669AF7410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9D601A-9593-B2D3-A458-560CD14A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6EA865-A7A9-6F70-89E4-A9BF6578E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7D6917-F169-50DF-14F3-FD76B3EE8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D25BA3-8701-7EB2-5207-B510B3DD5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731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52CFE-F647-6931-2938-18CEBD3CA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3FD02-EE56-69CE-C71A-25AAEBD144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FC2A9C-378B-6B12-78CF-D8D49036AB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6F81F0-48F3-69C3-7155-F1B3F89CF0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3796EA-0811-BCD4-F709-C53D3EF210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42DC31-B8AD-859D-BBFB-2A1DFC5BE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17593E-6324-B412-F5B9-37BE029CB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DB1BF3-A75A-D15C-47DF-39DF2B592E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318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6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Hello I'm a slide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58EF099-2B0E-49FB-A308-8F2246FAE50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4274" r:id="rId1"/>
    <p:sldLayoutId id="2147494275" r:id="rId2"/>
    <p:sldLayoutId id="2147494276" r:id="rId3"/>
    <p:sldLayoutId id="2147494277" r:id="rId4"/>
  </p:sldLayoutIdLst>
  <p:hf sldNum="0"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5B5C32-60EB-0EF6-3B6F-6D604411C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BC08B2-7867-4A9A-FAB6-007B036FF8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363ABB-C81D-0C2B-23D1-507F62B0B1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A178-80B7-4DA0-9288-7535259365E0}" type="datetimeFigureOut">
              <a:rPr lang="en-US" smtClean="0"/>
              <a:t>9/19/2023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E4828A-F05B-B84D-7AA0-98E5C0DC3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11AB2-EB4D-E2B3-DD9F-8EAE8385C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9E00B-46A3-456D-B3E2-FAD360766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0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279" r:id="rId1"/>
    <p:sldLayoutId id="2147494280" r:id="rId2"/>
    <p:sldLayoutId id="2147494281" r:id="rId3"/>
    <p:sldLayoutId id="2147494282" r:id="rId4"/>
    <p:sldLayoutId id="2147494283" r:id="rId5"/>
    <p:sldLayoutId id="2147494284" r:id="rId6"/>
    <p:sldLayoutId id="2147494285" r:id="rId7"/>
    <p:sldLayoutId id="2147494286" r:id="rId8"/>
    <p:sldLayoutId id="2147494287" r:id="rId9"/>
    <p:sldLayoutId id="2147494288" r:id="rId10"/>
    <p:sldLayoutId id="2147494289" r:id="rId11"/>
    <p:sldLayoutId id="2147494290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3"/>
          <p:cNvGrpSpPr>
            <a:grpSpLocks/>
          </p:cNvGrpSpPr>
          <p:nvPr/>
        </p:nvGrpSpPr>
        <p:grpSpPr bwMode="auto">
          <a:xfrm>
            <a:off x="787400" y="2349797"/>
            <a:ext cx="7543800" cy="3077761"/>
            <a:chOff x="787400" y="1397398"/>
            <a:chExt cx="7543800" cy="3077191"/>
          </a:xfrm>
        </p:grpSpPr>
        <p:sp>
          <p:nvSpPr>
            <p:cNvPr id="7171" name="TextBox 9"/>
            <p:cNvSpPr txBox="1">
              <a:spLocks noChangeArrowheads="1"/>
            </p:cNvSpPr>
            <p:nvPr/>
          </p:nvSpPr>
          <p:spPr bwMode="auto">
            <a:xfrm>
              <a:off x="787400" y="1397398"/>
              <a:ext cx="7543800" cy="3077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en-US" sz="3200" b="1" dirty="0"/>
                <a:t>RMS Update to TAC 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dirty="0"/>
                <a:t>Technical Advisory Committee (TAC) Meeting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September 26, 2023</a:t>
              </a:r>
            </a:p>
            <a:p>
              <a:pPr eaLnBrk="1" hangingPunct="1"/>
              <a:endParaRPr lang="en-US" altLang="en-US" dirty="0"/>
            </a:p>
            <a:p>
              <a:pPr eaLnBrk="1" hangingPunct="1"/>
              <a:endParaRPr lang="en-US" altLang="en-US" dirty="0"/>
            </a:p>
            <a:p>
              <a:pPr eaLnBrk="1" hangingPunct="1"/>
              <a:r>
                <a:rPr lang="en-US" altLang="en-US" dirty="0"/>
                <a:t>Debbie McKeever 							John Schatz</a:t>
              </a:r>
            </a:p>
            <a:p>
              <a:pPr eaLnBrk="1" hangingPunct="1"/>
              <a:r>
                <a:rPr lang="en-US" altLang="en-US" dirty="0"/>
                <a:t>Oncor Electric Delivery						Vistra</a:t>
              </a:r>
            </a:p>
            <a:p>
              <a:pPr eaLnBrk="1" hangingPunct="1"/>
              <a:r>
                <a:rPr lang="en-US" altLang="en-US" dirty="0"/>
                <a:t>RMS Chair									RMS Vice Chair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698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6387" y="850136"/>
            <a:ext cx="8531226" cy="5595138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600"/>
              </a:spcAft>
              <a:buNone/>
            </a:pPr>
            <a:r>
              <a:rPr lang="en-US" sz="1800" b="0" u="sng" dirty="0"/>
              <a:t>TDTMS NAESB EDM v 1.6 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ERCOT Market approved Electronic Delivery Mechanism (EDM) used for transmitting TX SET Transactions and allowable file types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Internet protocol developed by North American Energy Standards Board (NAESB)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Regarded as a secure Internet Standard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u="sng" dirty="0"/>
              <a:t>Summary of Changes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•	Removal of FTP (File Transfer Protocol) ERCOT no longer supports FTP for  	Retail Market Participants</a:t>
            </a:r>
          </a:p>
          <a:p>
            <a:pPr lvl="1">
              <a:spcAft>
                <a:spcPts val="600"/>
              </a:spcAft>
            </a:pPr>
            <a:r>
              <a:rPr lang="en-US" sz="1800" b="0" dirty="0"/>
              <a:t>	Note! Retail Market Participants may use secure FTP sites for “point to 			point” file transmissions  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US" sz="1800" b="0" dirty="0"/>
              <a:t>•	References were inserted and language was removed for those processes 	included	in other Market Documentation </a:t>
            </a:r>
          </a:p>
          <a:p>
            <a:pPr>
              <a:spcAft>
                <a:spcPts val="600"/>
              </a:spcAft>
            </a:pPr>
            <a:r>
              <a:rPr lang="en-US" sz="1800" b="0" dirty="0"/>
              <a:t>  Removal of “</a:t>
            </a:r>
            <a:r>
              <a:rPr lang="en-US" sz="1800" b="0" dirty="0" err="1"/>
              <a:t>etod</a:t>
            </a:r>
            <a:r>
              <a:rPr lang="en-US" sz="1800" b="0" dirty="0"/>
              <a:t>” testing reference which is no longer valid since the   	implementation of ERCOT’s FlighTrak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BC1C09-36B7-4C30-B6FB-D43041D1D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9662" y="179143"/>
            <a:ext cx="8531225" cy="461665"/>
          </a:xfrm>
        </p:spPr>
        <p:txBody>
          <a:bodyPr/>
          <a:lstStyle/>
          <a:p>
            <a:r>
              <a:rPr lang="en-US" sz="1800" dirty="0"/>
              <a:t>RMS Approved revised…</a:t>
            </a:r>
            <a:br>
              <a:rPr lang="en-US" sz="1800" dirty="0"/>
            </a:br>
            <a:r>
              <a:rPr lang="en-US" sz="1800" dirty="0"/>
              <a:t>TDTMS NAESB EDM V 1.6 IMPLEMENTATION GUIDE  </a:t>
            </a:r>
          </a:p>
        </p:txBody>
      </p:sp>
    </p:spTree>
    <p:extLst>
      <p:ext uri="{BB962C8B-B14F-4D97-AF65-F5344CB8AC3E}">
        <p14:creationId xmlns:p14="http://schemas.microsoft.com/office/powerpoint/2010/main" val="2373647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08443-5DFD-4B52-AEDE-AE5E29311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																</a:t>
            </a:r>
            <a:br>
              <a:rPr lang="en-US" dirty="0"/>
            </a:br>
            <a:r>
              <a:rPr lang="en-US" dirty="0"/>
              <a:t>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4D875-3810-46C9-ABB5-3CAAEBC7AC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FC8640-AF94-42B6-8792-C51180E2DECC}"/>
              </a:ext>
            </a:extLst>
          </p:cNvPr>
          <p:cNvSpPr txBox="1"/>
          <p:nvPr/>
        </p:nvSpPr>
        <p:spPr>
          <a:xfrm>
            <a:off x="413472" y="381658"/>
            <a:ext cx="8197794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LP&amp;</a:t>
            </a:r>
            <a:r>
              <a:rPr lang="en-US" sz="2400" dirty="0">
                <a:latin typeface="Calibri" panose="020F0502020204030204" pitchFamily="34" charset="0"/>
                <a:ea typeface="Times New Roman" panose="02020603050405020304" pitchFamily="18" charset="0"/>
              </a:rPr>
              <a:t>L Transition to Competition 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Key Points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FERC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S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ettlement is progressing 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9-7-2023, FERC Judge certified the Settlement 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F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inal approval is expected late November/early December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LP&amp;L transfer of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remaining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30% of load – expected mid December 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Customer enrollments accepted Jan 5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– Feb 15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and up until transition commencing Mar 4</a:t>
            </a:r>
            <a:r>
              <a:rPr lang="en-US" sz="1800" baseline="30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(tentative)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dirty="0"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r>
              <a:rPr lang="en-US" sz="1800" u="sng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Customers who have NOT enrolled with a REP will be assigned to a Default REP  </a:t>
            </a: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	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AMS interval data will only be available via the ERCOT AMS Settlement extract (Operating Day + 4) upon transition – 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SUPPLEMENTAL_AMS_INTERVAL_DATA_EXTRACT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Digital Certificate is required to access extract </a:t>
            </a:r>
            <a:endParaRPr lang="en-US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LP&amp;L is currently </a:t>
            </a:r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</a:rPr>
              <a:t>working</a:t>
            </a:r>
            <a:r>
              <a:rPr lang="en-US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with SMT team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  </a:t>
            </a:r>
          </a:p>
        </p:txBody>
      </p:sp>
    </p:spTree>
    <p:extLst>
      <p:ext uri="{BB962C8B-B14F-4D97-AF65-F5344CB8AC3E}">
        <p14:creationId xmlns:p14="http://schemas.microsoft.com/office/powerpoint/2010/main" val="601627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DF32AC7B-BE9D-4262-905B-CF93A7ED5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98" y="900983"/>
            <a:ext cx="4897496" cy="441718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Transition to Retail Competition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547262D-85B3-476F-A41E-3C3A5866B9F7}"/>
              </a:ext>
            </a:extLst>
          </p:cNvPr>
          <p:cNvGraphicFramePr>
            <a:graphicFrameLocks noGrp="1"/>
          </p:cNvGraphicFramePr>
          <p:nvPr/>
        </p:nvGraphicFramePr>
        <p:xfrm>
          <a:off x="1253768" y="1348121"/>
          <a:ext cx="7849066" cy="435431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6961">
                  <a:extLst>
                    <a:ext uri="{9D8B030D-6E8A-4147-A177-3AD203B41FA5}">
                      <a16:colId xmlns:a16="http://schemas.microsoft.com/office/drawing/2014/main" val="401809031"/>
                    </a:ext>
                  </a:extLst>
                </a:gridCol>
                <a:gridCol w="181146">
                  <a:extLst>
                    <a:ext uri="{9D8B030D-6E8A-4147-A177-3AD203B41FA5}">
                      <a16:colId xmlns:a16="http://schemas.microsoft.com/office/drawing/2014/main" val="155352910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371580597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87712008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58721905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272435797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470680281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419154366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725465067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628046433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85527318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863211141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358664695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99753945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919508899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555171562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98053601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91488802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886638756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473649225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4185289966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274625020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34308939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898125764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52764171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670012589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91797634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034867966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472681513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192699243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3233757233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537956420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762324259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616382414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4059879308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695612433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1846133204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675616781"/>
                    </a:ext>
                  </a:extLst>
                </a:gridCol>
                <a:gridCol w="201107">
                  <a:extLst>
                    <a:ext uri="{9D8B030D-6E8A-4147-A177-3AD203B41FA5}">
                      <a16:colId xmlns:a16="http://schemas.microsoft.com/office/drawing/2014/main" val="2821293264"/>
                    </a:ext>
                  </a:extLst>
                </a:gridCol>
              </a:tblGrid>
              <a:tr h="402605">
                <a:tc gridSpan="4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August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September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October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November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December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January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February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March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CA" sz="8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April</a:t>
                      </a:r>
                    </a:p>
                  </a:txBody>
                  <a:tcPr marL="77873" marR="77873" marT="31644" marB="31644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tc hMerge="1">
                  <a:txBody>
                    <a:bodyPr/>
                    <a:lstStyle/>
                    <a:p>
                      <a:pPr algn="ctr"/>
                      <a:endParaRPr lang="en-CA" sz="10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103830" marR="103830" marT="42192" marB="42192"/>
                </a:tc>
                <a:extLst>
                  <a:ext uri="{0D108BD9-81ED-4DB2-BD59-A6C34878D82A}">
                    <a16:rowId xmlns:a16="http://schemas.microsoft.com/office/drawing/2014/main" val="265526447"/>
                  </a:ext>
                </a:extLst>
              </a:tr>
              <a:tr h="256935"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16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23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30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13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20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27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19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26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15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22</a:t>
                      </a:r>
                    </a:p>
                  </a:txBody>
                  <a:tcPr marL="0" marR="0" marT="31644" marB="31644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A" sz="6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29</a:t>
                      </a:r>
                    </a:p>
                  </a:txBody>
                  <a:tcPr marL="0" marR="0" marT="31644" marB="31644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94772"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300" dirty="0">
                        <a:latin typeface="Calibri" panose="020F0502020204030204" pitchFamily="34" charset="0"/>
                      </a:endParaRPr>
                    </a:p>
                  </a:txBody>
                  <a:tcPr marL="77873" marR="77873" marT="31644" marB="31644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ounded Rectangle 65">
            <a:extLst>
              <a:ext uri="{FF2B5EF4-FFF2-40B4-BE49-F238E27FC236}">
                <a16:creationId xmlns:a16="http://schemas.microsoft.com/office/drawing/2014/main" id="{3A54C242-F3BE-4258-81E3-55B61F4B9DB6}"/>
              </a:ext>
            </a:extLst>
          </p:cNvPr>
          <p:cNvSpPr/>
          <p:nvPr/>
        </p:nvSpPr>
        <p:spPr>
          <a:xfrm>
            <a:off x="4742047" y="3584943"/>
            <a:ext cx="679686" cy="58750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788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Transfer 30% Load to </a:t>
            </a: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ERCOT</a:t>
            </a:r>
          </a:p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Week of </a:t>
            </a:r>
          </a:p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Dec 11th</a:t>
            </a:r>
          </a:p>
        </p:txBody>
      </p:sp>
      <p:sp>
        <p:nvSpPr>
          <p:cNvPr id="15" name="Rounded Rectangle 65">
            <a:extLst>
              <a:ext uri="{FF2B5EF4-FFF2-40B4-BE49-F238E27FC236}">
                <a16:creationId xmlns:a16="http://schemas.microsoft.com/office/drawing/2014/main" id="{40B4DE0D-69C1-40FA-8235-CC5ED45A1140}"/>
              </a:ext>
            </a:extLst>
          </p:cNvPr>
          <p:cNvSpPr/>
          <p:nvPr/>
        </p:nvSpPr>
        <p:spPr>
          <a:xfrm>
            <a:off x="1280565" y="3797028"/>
            <a:ext cx="986349" cy="8727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Construction</a:t>
            </a: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srgbClr val="00B050"/>
                </a:solidFill>
                <a:latin typeface="Calibri" pitchFamily="34" charset="0"/>
                <a:cs typeface="+mn-cs"/>
              </a:rPr>
              <a:t>COMPLETE</a:t>
            </a:r>
          </a:p>
        </p:txBody>
      </p:sp>
      <p:sp>
        <p:nvSpPr>
          <p:cNvPr id="12" name="Rounded Rectangle 76">
            <a:extLst>
              <a:ext uri="{FF2B5EF4-FFF2-40B4-BE49-F238E27FC236}">
                <a16:creationId xmlns:a16="http://schemas.microsoft.com/office/drawing/2014/main" id="{690C2E2C-D168-4D5D-812D-ED161A10B5B7}"/>
              </a:ext>
            </a:extLst>
          </p:cNvPr>
          <p:cNvSpPr/>
          <p:nvPr/>
        </p:nvSpPr>
        <p:spPr>
          <a:xfrm>
            <a:off x="2290013" y="3568840"/>
            <a:ext cx="1552595" cy="43355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4404" eaLnBrk="1" hangingPunct="1">
              <a:defRPr/>
            </a:pPr>
            <a:r>
              <a:rPr lang="en-US" sz="1350" b="1" i="1" dirty="0">
                <a:solidFill>
                  <a:srgbClr val="7030A0"/>
                </a:solidFill>
                <a:latin typeface="Calibri" pitchFamily="34" charset="0"/>
              </a:rPr>
              <a:t>FERC  Approval</a:t>
            </a:r>
          </a:p>
        </p:txBody>
      </p:sp>
      <p:sp>
        <p:nvSpPr>
          <p:cNvPr id="22" name="Rounded Rectangle 65">
            <a:extLst>
              <a:ext uri="{FF2B5EF4-FFF2-40B4-BE49-F238E27FC236}">
                <a16:creationId xmlns:a16="http://schemas.microsoft.com/office/drawing/2014/main" id="{3551253C-25A9-4480-836B-CFC713808DEE}"/>
              </a:ext>
            </a:extLst>
          </p:cNvPr>
          <p:cNvSpPr/>
          <p:nvPr/>
        </p:nvSpPr>
        <p:spPr>
          <a:xfrm>
            <a:off x="7423642" y="2184126"/>
            <a:ext cx="824207" cy="3518306"/>
          </a:xfrm>
          <a:prstGeom prst="roundRect">
            <a:avLst/>
          </a:prstGeom>
          <a:pattFill prst="lgCheck">
            <a:fgClr>
              <a:schemeClr val="bg2"/>
            </a:fgClr>
            <a:bgClr>
              <a:srgbClr val="FFC000"/>
            </a:bgClr>
          </a:pattFill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13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Market Go</a:t>
            </a:r>
          </a:p>
          <a:p>
            <a:pPr algn="ctr" defTabSz="684404" eaLnBrk="1" hangingPunct="1">
              <a:defRPr/>
            </a:pPr>
            <a:r>
              <a:rPr lang="en-GB" sz="13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LIVE</a:t>
            </a:r>
          </a:p>
          <a:p>
            <a:pPr algn="ctr" defTabSz="684404" eaLnBrk="1" hangingPunct="1">
              <a:defRPr/>
            </a:pPr>
            <a:r>
              <a:rPr lang="en-GB" sz="13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March 4</a:t>
            </a:r>
          </a:p>
          <a:p>
            <a:pPr algn="ctr" defTabSz="684404" eaLnBrk="1" hangingPunct="1">
              <a:defRPr/>
            </a:pPr>
            <a:r>
              <a:rPr lang="en-GB" sz="13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Thru </a:t>
            </a:r>
          </a:p>
          <a:p>
            <a:pPr algn="ctr" defTabSz="684404" eaLnBrk="1" hangingPunct="1">
              <a:defRPr/>
            </a:pPr>
            <a:r>
              <a:rPr lang="en-GB" sz="13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April 2</a:t>
            </a:r>
          </a:p>
          <a:p>
            <a:pPr algn="ctr" defTabSz="684404" eaLnBrk="1" hangingPunct="1">
              <a:defRPr/>
            </a:pPr>
            <a:endParaRPr lang="en-GB" sz="1050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Transition Customers to REPs</a:t>
            </a:r>
          </a:p>
          <a:p>
            <a:pPr algn="ctr" defTabSz="684404" eaLnBrk="1" hangingPunct="1">
              <a:defRPr/>
            </a:pPr>
            <a:endParaRPr lang="en-GB" sz="1050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PCRF</a:t>
            </a: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Ends</a:t>
            </a:r>
          </a:p>
        </p:txBody>
      </p:sp>
      <p:sp>
        <p:nvSpPr>
          <p:cNvPr id="59" name="Rounded Rectangle 65">
            <a:extLst>
              <a:ext uri="{FF2B5EF4-FFF2-40B4-BE49-F238E27FC236}">
                <a16:creationId xmlns:a16="http://schemas.microsoft.com/office/drawing/2014/main" id="{5CCE6C62-D4C6-4627-807F-2186036F537F}"/>
              </a:ext>
            </a:extLst>
          </p:cNvPr>
          <p:cNvSpPr/>
          <p:nvPr/>
        </p:nvSpPr>
        <p:spPr>
          <a:xfrm>
            <a:off x="6513208" y="4326082"/>
            <a:ext cx="747059" cy="1333784"/>
          </a:xfrm>
          <a:prstGeom prst="roundRect">
            <a:avLst/>
          </a:prstGeom>
          <a:solidFill>
            <a:srgbClr val="00B0F0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Final Resolution</a:t>
            </a:r>
          </a:p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by</a:t>
            </a:r>
          </a:p>
          <a:p>
            <a:pPr algn="ctr" defTabSz="684404" eaLnBrk="1" hangingPunct="1">
              <a:defRPr/>
            </a:pPr>
            <a:r>
              <a:rPr lang="en-GB" sz="1050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EUB &amp; City Council</a:t>
            </a:r>
          </a:p>
        </p:txBody>
      </p:sp>
      <p:sp>
        <p:nvSpPr>
          <p:cNvPr id="34" name="Right Arrow 33"/>
          <p:cNvSpPr/>
          <p:nvPr/>
        </p:nvSpPr>
        <p:spPr>
          <a:xfrm>
            <a:off x="1252107" y="1918140"/>
            <a:ext cx="7032263" cy="337702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70C0"/>
                </a:solidFill>
                <a:latin typeface="Calibri" panose="020F0502020204030204"/>
              </a:rPr>
              <a:t>Current Tariff</a:t>
            </a:r>
          </a:p>
        </p:txBody>
      </p:sp>
      <p:sp>
        <p:nvSpPr>
          <p:cNvPr id="10" name="TextBox 61">
            <a:extLst>
              <a:ext uri="{FF2B5EF4-FFF2-40B4-BE49-F238E27FC236}">
                <a16:creationId xmlns:a16="http://schemas.microsoft.com/office/drawing/2014/main" id="{A03A99F7-1ED5-4D36-BE00-DAD133857127}"/>
              </a:ext>
            </a:extLst>
          </p:cNvPr>
          <p:cNvSpPr txBox="1"/>
          <p:nvPr/>
        </p:nvSpPr>
        <p:spPr>
          <a:xfrm>
            <a:off x="4996674" y="2822571"/>
            <a:ext cx="557741" cy="66941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defRPr sz="1000" b="1" i="1">
                <a:solidFill>
                  <a:srgbClr val="5F5F5F"/>
                </a:solidFill>
                <a:latin typeface="Calibri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0" dirty="0">
                <a:solidFill>
                  <a:prstClr val="black"/>
                </a:solidFill>
                <a:cs typeface="+mn-cs"/>
              </a:rPr>
              <a:t>Systems ready to receive customer move-ins</a:t>
            </a:r>
          </a:p>
        </p:txBody>
      </p:sp>
      <p:sp>
        <p:nvSpPr>
          <p:cNvPr id="8" name="Rectangle 12">
            <a:extLst>
              <a:ext uri="{FF2B5EF4-FFF2-40B4-BE49-F238E27FC236}">
                <a16:creationId xmlns:a16="http://schemas.microsoft.com/office/drawing/2014/main" id="{AA4D2012-C5A9-4D71-BA0C-F6964DBB79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0018" y="2680693"/>
            <a:ext cx="476013" cy="20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750" b="1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8370A586-FB28-480B-A9C0-E3CCAF621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0155" y="2300533"/>
            <a:ext cx="482359" cy="396222"/>
          </a:xfrm>
          <a:prstGeom prst="rect">
            <a:avLst/>
          </a:prstGeom>
        </p:spPr>
      </p:pic>
      <p:sp>
        <p:nvSpPr>
          <p:cNvPr id="102" name="Rounded Rectangle 65">
            <a:extLst>
              <a:ext uri="{FF2B5EF4-FFF2-40B4-BE49-F238E27FC236}">
                <a16:creationId xmlns:a16="http://schemas.microsoft.com/office/drawing/2014/main" id="{BFB9390E-E91B-41AC-A138-D91404FB22FF}"/>
              </a:ext>
            </a:extLst>
          </p:cNvPr>
          <p:cNvSpPr/>
          <p:nvPr/>
        </p:nvSpPr>
        <p:spPr>
          <a:xfrm>
            <a:off x="3860323" y="3943279"/>
            <a:ext cx="417782" cy="64469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788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TX AG</a:t>
            </a:r>
          </a:p>
          <a:p>
            <a:pPr algn="ctr" defTabSz="684404" eaLnBrk="1" hangingPunct="1">
              <a:defRPr/>
            </a:pPr>
            <a:r>
              <a:rPr lang="en-GB" sz="4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Approves Bond</a:t>
            </a:r>
          </a:p>
          <a:p>
            <a:pPr algn="ctr" defTabSz="684404" eaLnBrk="1" hangingPunct="1">
              <a:defRPr/>
            </a:pPr>
            <a:r>
              <a:rPr lang="en-GB" sz="450" i="1" dirty="0">
                <a:solidFill>
                  <a:srgbClr val="0070C0"/>
                </a:solidFill>
                <a:latin typeface="Calibri" pitchFamily="34" charset="0"/>
                <a:cs typeface="+mn-cs"/>
              </a:rPr>
              <a:t>10 Days</a:t>
            </a:r>
          </a:p>
        </p:txBody>
      </p:sp>
      <p:sp>
        <p:nvSpPr>
          <p:cNvPr id="103" name="Rounded Rectangle 65">
            <a:extLst>
              <a:ext uri="{FF2B5EF4-FFF2-40B4-BE49-F238E27FC236}">
                <a16:creationId xmlns:a16="http://schemas.microsoft.com/office/drawing/2014/main" id="{BFB9390E-E91B-41AC-A138-D91404FB22FF}"/>
              </a:ext>
            </a:extLst>
          </p:cNvPr>
          <p:cNvSpPr/>
          <p:nvPr/>
        </p:nvSpPr>
        <p:spPr>
          <a:xfrm>
            <a:off x="4348660" y="4214674"/>
            <a:ext cx="644412" cy="47769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92500"/>
          </a:bodyPr>
          <a:lstStyle/>
          <a:p>
            <a:pPr algn="ctr" defTabSz="684404" eaLnBrk="1" hangingPunct="1">
              <a:defRPr/>
            </a:pPr>
            <a:r>
              <a:rPr lang="en-GB" sz="825" dirty="0">
                <a:solidFill>
                  <a:prstClr val="black"/>
                </a:solidFill>
                <a:latin typeface="Calibri" pitchFamily="34" charset="0"/>
                <a:cs typeface="+mn-cs"/>
              </a:rPr>
              <a:t>Bond Process</a:t>
            </a:r>
          </a:p>
          <a:p>
            <a:pPr algn="ctr" defTabSz="684404" eaLnBrk="1" hangingPunct="1">
              <a:defRPr/>
            </a:pPr>
            <a:r>
              <a:rPr lang="en-GB" sz="675" dirty="0">
                <a:solidFill>
                  <a:prstClr val="black"/>
                </a:solidFill>
                <a:latin typeface="Calibri" pitchFamily="34" charset="0"/>
                <a:cs typeface="+mn-cs"/>
              </a:rPr>
              <a:t>~30 days (Jun 3)</a:t>
            </a:r>
          </a:p>
        </p:txBody>
      </p:sp>
      <p:sp>
        <p:nvSpPr>
          <p:cNvPr id="105" name="Right Arrow 104"/>
          <p:cNvSpPr/>
          <p:nvPr/>
        </p:nvSpPr>
        <p:spPr>
          <a:xfrm>
            <a:off x="4278802" y="4326082"/>
            <a:ext cx="124097" cy="132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6" name="Rounded Rectangle 65">
            <a:extLst>
              <a:ext uri="{FF2B5EF4-FFF2-40B4-BE49-F238E27FC236}">
                <a16:creationId xmlns:a16="http://schemas.microsoft.com/office/drawing/2014/main" id="{BFB9390E-E91B-41AC-A138-D91404FB22FF}"/>
              </a:ext>
            </a:extLst>
          </p:cNvPr>
          <p:cNvSpPr/>
          <p:nvPr/>
        </p:nvSpPr>
        <p:spPr>
          <a:xfrm>
            <a:off x="5002498" y="4209376"/>
            <a:ext cx="367351" cy="482996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525" dirty="0">
                <a:solidFill>
                  <a:prstClr val="black"/>
                </a:solidFill>
                <a:latin typeface="Calibri" pitchFamily="34" charset="0"/>
                <a:cs typeface="+mn-cs"/>
              </a:rPr>
              <a:t>Bond Issue</a:t>
            </a:r>
          </a:p>
          <a:p>
            <a:pPr algn="ctr" defTabSz="684404" eaLnBrk="1" hangingPunct="1">
              <a:defRPr/>
            </a:pPr>
            <a:r>
              <a:rPr lang="en-GB" sz="525" dirty="0">
                <a:solidFill>
                  <a:prstClr val="black"/>
                </a:solidFill>
                <a:latin typeface="Calibri" pitchFamily="34" charset="0"/>
                <a:cs typeface="+mn-cs"/>
              </a:rPr>
              <a:t>&amp; Pay </a:t>
            </a:r>
            <a:r>
              <a:rPr lang="en-GB" sz="450" dirty="0">
                <a:solidFill>
                  <a:prstClr val="black"/>
                </a:solidFill>
                <a:latin typeface="Calibri" pitchFamily="34" charset="0"/>
                <a:cs typeface="+mn-cs"/>
              </a:rPr>
              <a:t>Settlement</a:t>
            </a:r>
          </a:p>
        </p:txBody>
      </p:sp>
      <p:sp>
        <p:nvSpPr>
          <p:cNvPr id="107" name="Right Arrow 106"/>
          <p:cNvSpPr/>
          <p:nvPr/>
        </p:nvSpPr>
        <p:spPr>
          <a:xfrm>
            <a:off x="4949188" y="4330539"/>
            <a:ext cx="124097" cy="13209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8" name="Right Arrow 107"/>
          <p:cNvSpPr/>
          <p:nvPr/>
        </p:nvSpPr>
        <p:spPr>
          <a:xfrm>
            <a:off x="3865707" y="3667939"/>
            <a:ext cx="876340" cy="2158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9" name="Rounded Rectangle 65">
            <a:extLst>
              <a:ext uri="{FF2B5EF4-FFF2-40B4-BE49-F238E27FC236}">
                <a16:creationId xmlns:a16="http://schemas.microsoft.com/office/drawing/2014/main" id="{BFB9390E-E91B-41AC-A138-D91404FB22FF}"/>
              </a:ext>
            </a:extLst>
          </p:cNvPr>
          <p:cNvSpPr/>
          <p:nvPr/>
        </p:nvSpPr>
        <p:spPr>
          <a:xfrm>
            <a:off x="5678598" y="3829560"/>
            <a:ext cx="613547" cy="83324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750" b="1" dirty="0">
                <a:solidFill>
                  <a:prstClr val="black"/>
                </a:solidFill>
                <a:latin typeface="Calibri" pitchFamily="34" charset="0"/>
                <a:cs typeface="+mn-cs"/>
              </a:rPr>
              <a:t>SPS PR Settlement Payment Due</a:t>
            </a:r>
          </a:p>
          <a:p>
            <a:pPr algn="ctr" defTabSz="684404" eaLnBrk="1" hangingPunct="1">
              <a:defRPr/>
            </a:pPr>
            <a:r>
              <a:rPr lang="en-GB" sz="750" b="1" dirty="0">
                <a:solidFill>
                  <a:prstClr val="black"/>
                </a:solidFill>
                <a:latin typeface="Calibri" pitchFamily="34" charset="0"/>
                <a:cs typeface="+mn-cs"/>
              </a:rPr>
              <a:t>1/15</a:t>
            </a:r>
          </a:p>
        </p:txBody>
      </p:sp>
      <p:sp>
        <p:nvSpPr>
          <p:cNvPr id="35" name="Rectangle 34"/>
          <p:cNvSpPr/>
          <p:nvPr/>
        </p:nvSpPr>
        <p:spPr>
          <a:xfrm>
            <a:off x="130525" y="1938678"/>
            <a:ext cx="1101153" cy="157333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System Configuration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130867" y="3527485"/>
            <a:ext cx="1102472" cy="1164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Transfer Remaining 30% Load into ERCOT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7" name="Rounded Rectangle 65">
            <a:extLst>
              <a:ext uri="{FF2B5EF4-FFF2-40B4-BE49-F238E27FC236}">
                <a16:creationId xmlns:a16="http://schemas.microsoft.com/office/drawing/2014/main" id="{FA3A4205-9121-41ED-BA5E-FD4388A51583}"/>
              </a:ext>
            </a:extLst>
          </p:cNvPr>
          <p:cNvSpPr>
            <a:spLocks/>
          </p:cNvSpPr>
          <p:nvPr/>
        </p:nvSpPr>
        <p:spPr>
          <a:xfrm>
            <a:off x="2371784" y="3059602"/>
            <a:ext cx="512818" cy="43355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6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Send Customer Data to ERCOT</a:t>
            </a:r>
            <a:endParaRPr lang="en-GB" sz="675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19" name="Rounded Rectangle 65">
            <a:extLst>
              <a:ext uri="{FF2B5EF4-FFF2-40B4-BE49-F238E27FC236}">
                <a16:creationId xmlns:a16="http://schemas.microsoft.com/office/drawing/2014/main" id="{FA3A4205-9121-41ED-BA5E-FD4388A51583}"/>
              </a:ext>
            </a:extLst>
          </p:cNvPr>
          <p:cNvSpPr>
            <a:spLocks/>
          </p:cNvSpPr>
          <p:nvPr/>
        </p:nvSpPr>
        <p:spPr>
          <a:xfrm>
            <a:off x="3164180" y="3059601"/>
            <a:ext cx="481265" cy="43355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Send MCL</a:t>
            </a:r>
          </a:p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to REPs</a:t>
            </a:r>
            <a:endParaRPr lang="en-GB" sz="750" i="1" dirty="0">
              <a:solidFill>
                <a:srgbClr val="FFFF00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28" name="Rounded Rectangle 65">
            <a:extLst>
              <a:ext uri="{FF2B5EF4-FFF2-40B4-BE49-F238E27FC236}">
                <a16:creationId xmlns:a16="http://schemas.microsoft.com/office/drawing/2014/main" id="{A3438635-F1ED-4AED-B1DA-6548FC9E26C9}"/>
              </a:ext>
            </a:extLst>
          </p:cNvPr>
          <p:cNvSpPr>
            <a:spLocks/>
          </p:cNvSpPr>
          <p:nvPr/>
        </p:nvSpPr>
        <p:spPr>
          <a:xfrm>
            <a:off x="1255929" y="2204873"/>
            <a:ext cx="4347168" cy="3886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lnSpcReduction="10000"/>
          </a:bodyPr>
          <a:lstStyle/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Internal Systems Testing Continues</a:t>
            </a:r>
          </a:p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Data Validation and Complex Scenarios</a:t>
            </a:r>
          </a:p>
        </p:txBody>
      </p:sp>
      <p:sp>
        <p:nvSpPr>
          <p:cNvPr id="129" name="Rounded Rectangle 65">
            <a:extLst>
              <a:ext uri="{FF2B5EF4-FFF2-40B4-BE49-F238E27FC236}">
                <a16:creationId xmlns:a16="http://schemas.microsoft.com/office/drawing/2014/main" id="{3F2B6CD6-ECAA-4392-B1AF-9A7688A6772E}"/>
              </a:ext>
            </a:extLst>
          </p:cNvPr>
          <p:cNvSpPr/>
          <p:nvPr/>
        </p:nvSpPr>
        <p:spPr>
          <a:xfrm>
            <a:off x="1632561" y="3033589"/>
            <a:ext cx="512818" cy="47842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algn="ctr" defTabSz="684404" eaLnBrk="1" hangingPunct="1">
              <a:defRPr/>
            </a:pPr>
            <a:r>
              <a:rPr lang="en-GB" sz="9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REP</a:t>
            </a:r>
          </a:p>
          <a:p>
            <a:pPr algn="ctr" defTabSz="684404" eaLnBrk="1" hangingPunct="1">
              <a:defRPr/>
            </a:pPr>
            <a:r>
              <a:rPr lang="en-GB" sz="9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Workshop</a:t>
            </a:r>
          </a:p>
          <a:p>
            <a:pPr algn="ctr" defTabSz="684404" eaLnBrk="1" hangingPunct="1">
              <a:defRPr/>
            </a:pPr>
            <a:r>
              <a:rPr lang="en-GB" sz="7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8/23</a:t>
            </a:r>
          </a:p>
        </p:txBody>
      </p:sp>
      <p:sp>
        <p:nvSpPr>
          <p:cNvPr id="130" name="Rounded Rectangle 65">
            <a:extLst>
              <a:ext uri="{FF2B5EF4-FFF2-40B4-BE49-F238E27FC236}">
                <a16:creationId xmlns:a16="http://schemas.microsoft.com/office/drawing/2014/main" id="{3F2B6CD6-ECAA-4392-B1AF-9A7688A6772E}"/>
              </a:ext>
            </a:extLst>
          </p:cNvPr>
          <p:cNvSpPr/>
          <p:nvPr/>
        </p:nvSpPr>
        <p:spPr>
          <a:xfrm>
            <a:off x="5656372" y="3103825"/>
            <a:ext cx="1594466" cy="26006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975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Customer Workshops - TBD</a:t>
            </a:r>
            <a:endParaRPr lang="en-GB" sz="750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132" name="Rounded Rectangle 65">
            <a:extLst>
              <a:ext uri="{FF2B5EF4-FFF2-40B4-BE49-F238E27FC236}">
                <a16:creationId xmlns:a16="http://schemas.microsoft.com/office/drawing/2014/main" id="{3F2B6CD6-ECAA-4392-B1AF-9A7688A6772E}"/>
              </a:ext>
            </a:extLst>
          </p:cNvPr>
          <p:cNvSpPr/>
          <p:nvPr/>
        </p:nvSpPr>
        <p:spPr>
          <a:xfrm>
            <a:off x="5651780" y="2166599"/>
            <a:ext cx="1241027" cy="9318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08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Customer Choice</a:t>
            </a:r>
          </a:p>
          <a:p>
            <a:pPr algn="ctr" defTabSz="684404" eaLnBrk="1" hangingPunct="1">
              <a:defRPr/>
            </a:pPr>
            <a:r>
              <a:rPr lang="en-GB" sz="975" b="1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Jan 5 – Feb 15</a:t>
            </a:r>
          </a:p>
        </p:txBody>
      </p:sp>
      <p:sp>
        <p:nvSpPr>
          <p:cNvPr id="133" name="Rounded Rectangle 65">
            <a:extLst>
              <a:ext uri="{FF2B5EF4-FFF2-40B4-BE49-F238E27FC236}">
                <a16:creationId xmlns:a16="http://schemas.microsoft.com/office/drawing/2014/main" id="{E324AD39-632E-4358-B51D-83DDD049D358}"/>
              </a:ext>
            </a:extLst>
          </p:cNvPr>
          <p:cNvSpPr/>
          <p:nvPr/>
        </p:nvSpPr>
        <p:spPr>
          <a:xfrm>
            <a:off x="6920427" y="2172730"/>
            <a:ext cx="435569" cy="9195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788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DREP Assign</a:t>
            </a:r>
          </a:p>
          <a:p>
            <a:pPr algn="ctr" defTabSz="684404" eaLnBrk="1" hangingPunct="1">
              <a:defRPr/>
            </a:pPr>
            <a:endParaRPr lang="en-GB" sz="788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  <a:p>
            <a:pPr algn="ctr" defTabSz="684404" eaLnBrk="1" hangingPunct="1">
              <a:defRPr/>
            </a:pPr>
            <a:r>
              <a:rPr lang="en-GB" sz="788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2/19 – 3/1</a:t>
            </a:r>
            <a:endParaRPr lang="en-GB" sz="825" i="1" dirty="0">
              <a:solidFill>
                <a:prstClr val="black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57" name="Right Arrow 56"/>
          <p:cNvSpPr/>
          <p:nvPr/>
        </p:nvSpPr>
        <p:spPr>
          <a:xfrm>
            <a:off x="7448938" y="1990100"/>
            <a:ext cx="1692770" cy="429545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solidFill>
                  <a:srgbClr val="0070C0"/>
                </a:solidFill>
                <a:latin typeface="Calibri" panose="020F0502020204030204"/>
              </a:rPr>
              <a:t>Delivery Service Tariff</a:t>
            </a:r>
          </a:p>
        </p:txBody>
      </p:sp>
      <p:sp>
        <p:nvSpPr>
          <p:cNvPr id="101" name="Right Arrow 100"/>
          <p:cNvSpPr/>
          <p:nvPr/>
        </p:nvSpPr>
        <p:spPr>
          <a:xfrm rot="1129334">
            <a:off x="3833645" y="3882209"/>
            <a:ext cx="132098" cy="1544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9" name="Title 2">
            <a:extLst>
              <a:ext uri="{FF2B5EF4-FFF2-40B4-BE49-F238E27FC236}">
                <a16:creationId xmlns:a16="http://schemas.microsoft.com/office/drawing/2014/main" id="{DF32AC7B-BE9D-4262-905B-CF93A7ED55E2}"/>
              </a:ext>
            </a:extLst>
          </p:cNvPr>
          <p:cNvSpPr txBox="1">
            <a:spLocks/>
          </p:cNvSpPr>
          <p:nvPr/>
        </p:nvSpPr>
        <p:spPr>
          <a:xfrm>
            <a:off x="7810018" y="1010490"/>
            <a:ext cx="1204850" cy="19344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750" b="1" dirty="0">
                <a:solidFill>
                  <a:srgbClr val="FFFF00"/>
                </a:solidFill>
                <a:latin typeface="Calibri Light" panose="020F0302020204030204"/>
              </a:rPr>
              <a:t>Rev:  September 11, 2023</a:t>
            </a:r>
          </a:p>
        </p:txBody>
      </p:sp>
      <p:sp>
        <p:nvSpPr>
          <p:cNvPr id="30" name="Isosceles Triangle 29"/>
          <p:cNvSpPr/>
          <p:nvPr/>
        </p:nvSpPr>
        <p:spPr>
          <a:xfrm rot="10800000">
            <a:off x="2284340" y="1920062"/>
            <a:ext cx="180320" cy="268553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4" name="Rounded Rectangle 65">
            <a:extLst>
              <a:ext uri="{FF2B5EF4-FFF2-40B4-BE49-F238E27FC236}">
                <a16:creationId xmlns:a16="http://schemas.microsoft.com/office/drawing/2014/main" id="{316C517B-EDCD-438E-A061-5389F96D2CB8}"/>
              </a:ext>
            </a:extLst>
          </p:cNvPr>
          <p:cNvSpPr>
            <a:spLocks/>
          </p:cNvSpPr>
          <p:nvPr/>
        </p:nvSpPr>
        <p:spPr>
          <a:xfrm>
            <a:off x="2278147" y="2639917"/>
            <a:ext cx="905600" cy="3433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1-800 IVR Testing</a:t>
            </a:r>
          </a:p>
        </p:txBody>
      </p:sp>
      <p:sp>
        <p:nvSpPr>
          <p:cNvPr id="126" name="Rounded Rectangle 65">
            <a:extLst>
              <a:ext uri="{FF2B5EF4-FFF2-40B4-BE49-F238E27FC236}">
                <a16:creationId xmlns:a16="http://schemas.microsoft.com/office/drawing/2014/main" id="{D732563B-19C8-4178-9DF9-2F30F2F0FA39}"/>
              </a:ext>
            </a:extLst>
          </p:cNvPr>
          <p:cNvSpPr>
            <a:spLocks/>
          </p:cNvSpPr>
          <p:nvPr/>
        </p:nvSpPr>
        <p:spPr>
          <a:xfrm>
            <a:off x="3223260" y="2650295"/>
            <a:ext cx="1322832" cy="34334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rmAutofit/>
          </a:bodyPr>
          <a:lstStyle/>
          <a:p>
            <a:pPr algn="ctr" defTabSz="684404" eaLnBrk="1" hangingPunct="1">
              <a:defRPr/>
            </a:pPr>
            <a:r>
              <a:rPr lang="en-GB" sz="1050" i="1" dirty="0">
                <a:solidFill>
                  <a:prstClr val="black"/>
                </a:solidFill>
                <a:latin typeface="Calibri" pitchFamily="34" charset="0"/>
                <a:cs typeface="+mn-cs"/>
              </a:rPr>
              <a:t>Transaction Testing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70A586-FB28-480B-A9C0-E3CCAF621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6478" y="2566869"/>
            <a:ext cx="295326" cy="255703"/>
          </a:xfrm>
          <a:prstGeom prst="rect">
            <a:avLst/>
          </a:prstGeom>
          <a:ln w="57150">
            <a:noFill/>
          </a:ln>
        </p:spPr>
      </p:pic>
      <p:sp>
        <p:nvSpPr>
          <p:cNvPr id="139" name="Rectangle 138">
            <a:extLst>
              <a:ext uri="{FF2B5EF4-FFF2-40B4-BE49-F238E27FC236}">
                <a16:creationId xmlns:a16="http://schemas.microsoft.com/office/drawing/2014/main" id="{8A335F72-B3E0-4021-80DF-2726837EB9CB}"/>
              </a:ext>
            </a:extLst>
          </p:cNvPr>
          <p:cNvSpPr/>
          <p:nvPr/>
        </p:nvSpPr>
        <p:spPr>
          <a:xfrm>
            <a:off x="130525" y="4709962"/>
            <a:ext cx="1102472" cy="992470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Items for 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prstClr val="white"/>
                </a:solidFill>
                <a:latin typeface="Calibri" panose="020F0502020204030204"/>
              </a:rPr>
              <a:t>EUB and City Council  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0" name="Rounded Rectangle 65">
            <a:extLst>
              <a:ext uri="{FF2B5EF4-FFF2-40B4-BE49-F238E27FC236}">
                <a16:creationId xmlns:a16="http://schemas.microsoft.com/office/drawing/2014/main" id="{F20F261F-EC61-4DE8-B3CB-A23466004640}"/>
              </a:ext>
            </a:extLst>
          </p:cNvPr>
          <p:cNvSpPr/>
          <p:nvPr/>
        </p:nvSpPr>
        <p:spPr>
          <a:xfrm>
            <a:off x="2952242" y="4669791"/>
            <a:ext cx="747059" cy="494729"/>
          </a:xfrm>
          <a:prstGeom prst="roundRect">
            <a:avLst/>
          </a:prstGeom>
          <a:solidFill>
            <a:srgbClr val="00B0F0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DREP Assignment Plan</a:t>
            </a:r>
          </a:p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EUB &amp; CC</a:t>
            </a:r>
          </a:p>
        </p:txBody>
      </p:sp>
      <p:sp>
        <p:nvSpPr>
          <p:cNvPr id="141" name="Rounded Rectangle 65">
            <a:extLst>
              <a:ext uri="{FF2B5EF4-FFF2-40B4-BE49-F238E27FC236}">
                <a16:creationId xmlns:a16="http://schemas.microsoft.com/office/drawing/2014/main" id="{E81D566F-5177-406D-B571-0B3D0112ED5D}"/>
              </a:ext>
            </a:extLst>
          </p:cNvPr>
          <p:cNvSpPr/>
          <p:nvPr/>
        </p:nvSpPr>
        <p:spPr>
          <a:xfrm>
            <a:off x="2952242" y="5172514"/>
            <a:ext cx="747059" cy="499949"/>
          </a:xfrm>
          <a:prstGeom prst="roundRect">
            <a:avLst/>
          </a:prstGeom>
          <a:solidFill>
            <a:srgbClr val="00B0F0"/>
          </a:solidFill>
          <a:ln w="190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26993" tIns="26993" rIns="26993" bIns="26993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Sufficient number REPs? </a:t>
            </a:r>
          </a:p>
          <a:p>
            <a:pPr algn="ctr" defTabSz="684404" eaLnBrk="1" hangingPunct="1">
              <a:defRPr/>
            </a:pPr>
            <a:r>
              <a:rPr lang="en-GB" sz="825" b="1" i="1" dirty="0">
                <a:solidFill>
                  <a:srgbClr val="FFFF00"/>
                </a:solidFill>
                <a:latin typeface="Calibri" pitchFamily="34" charset="0"/>
                <a:cs typeface="+mn-cs"/>
              </a:rPr>
              <a:t>EUB &amp; CC</a:t>
            </a:r>
          </a:p>
        </p:txBody>
      </p:sp>
      <p:sp>
        <p:nvSpPr>
          <p:cNvPr id="39" name="Right Arrow 104">
            <a:extLst>
              <a:ext uri="{FF2B5EF4-FFF2-40B4-BE49-F238E27FC236}">
                <a16:creationId xmlns:a16="http://schemas.microsoft.com/office/drawing/2014/main" id="{7EF3E574-DA73-4774-852B-FFE42D65C803}"/>
              </a:ext>
            </a:extLst>
          </p:cNvPr>
          <p:cNvSpPr/>
          <p:nvPr/>
        </p:nvSpPr>
        <p:spPr>
          <a:xfrm>
            <a:off x="5387199" y="4358590"/>
            <a:ext cx="286613" cy="995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890347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2347"/>
            <a:ext cx="8016240" cy="7801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Retail Market Training Task Force (RMTTF)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97969"/>
            <a:ext cx="8686800" cy="58519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 RMTTF Work in Progress and Retail Training Activities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October 5th  		TX SET 4.0a Training,  In Person only</a:t>
            </a:r>
          </a:p>
          <a:p>
            <a:pPr marL="0" indent="0">
              <a:buNone/>
            </a:pPr>
            <a:r>
              <a:rPr lang="en-US" sz="1800" dirty="0"/>
              <a:t>                                 	Host: Centerpoint, 1111 Louisiana St. Houston </a:t>
            </a:r>
          </a:p>
          <a:p>
            <a:pPr marL="0" indent="0">
              <a:buNone/>
            </a:pPr>
            <a:r>
              <a:rPr lang="en-US" sz="1800" dirty="0"/>
              <a:t>					Class Limit: 55 Seats - Registration is nearly full 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/>
              <a:t>November 2nd       Retail 101 - WebEx only</a:t>
            </a:r>
          </a:p>
          <a:p>
            <a:endParaRPr lang="en-US" sz="1800" dirty="0"/>
          </a:p>
          <a:p>
            <a:r>
              <a:rPr lang="en-US" sz="1800" dirty="0"/>
              <a:t>TX SET 5.0 Training materials being development by ERCOT and TX SET</a:t>
            </a:r>
          </a:p>
          <a:p>
            <a:r>
              <a:rPr lang="en-US" sz="1800" dirty="0"/>
              <a:t>TX SET Training Session will be held via Web-ex and scheduled near the implementation date </a:t>
            </a:r>
          </a:p>
          <a:p>
            <a:endParaRPr lang="en-US" sz="1800" dirty="0"/>
          </a:p>
          <a:p>
            <a:r>
              <a:rPr lang="en-US" sz="1800" dirty="0"/>
              <a:t>FOR THE FORESEEABLE FUTURE… </a:t>
            </a:r>
          </a:p>
          <a:p>
            <a:pPr lvl="1"/>
            <a:r>
              <a:rPr lang="en-US" sz="1800" dirty="0"/>
              <a:t>MarkeTrak and Retail 101 Instructor Led Classes will be held WebEx only</a:t>
            </a:r>
          </a:p>
          <a:p>
            <a:pPr lvl="1"/>
            <a:r>
              <a:rPr lang="en-US" sz="1800" dirty="0"/>
              <a:t>TX SET Instructor Led Training will be held in person only </a:t>
            </a:r>
          </a:p>
          <a:p>
            <a:pPr marL="457200" lvl="1" indent="0">
              <a:buNone/>
            </a:pPr>
            <a:endParaRPr lang="en-US" sz="1800" dirty="0"/>
          </a:p>
          <a:p>
            <a:pPr marL="457200" lvl="1" indent="0">
              <a:buNone/>
            </a:pPr>
            <a:r>
              <a:rPr lang="en-US" sz="1800" dirty="0"/>
              <a:t>RETAIL ONLINE MODULES AVAILABLE </a:t>
            </a:r>
          </a:p>
          <a:p>
            <a:pPr marL="457200" lvl="1" indent="0">
              <a:buNone/>
            </a:pPr>
            <a:r>
              <a:rPr lang="en-US" sz="1800" dirty="0"/>
              <a:t>MarkeTrak, Mass Transition, Retail 101, TX SET 4.0a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299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016240" cy="780196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Retail Working Groups and Task Forces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306" y="856396"/>
            <a:ext cx="8686800" cy="56206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dirty="0"/>
              <a:t>Profiling Working Group </a:t>
            </a:r>
          </a:p>
          <a:p>
            <a:r>
              <a:rPr lang="en-US" sz="1800" dirty="0"/>
              <a:t>	Complete documentation explaining purpose and needs for Annual Validation</a:t>
            </a:r>
          </a:p>
          <a:p>
            <a:r>
              <a:rPr lang="en-US" sz="1800" dirty="0"/>
              <a:t>	2023 Annual Validation status and activities</a:t>
            </a:r>
          </a:p>
          <a:p>
            <a:r>
              <a:rPr lang="en-US" sz="1800" dirty="0"/>
              <a:t>	IDR/AMS BUSLRG Updates from TDSPs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TX SET and Market Coordination Team (MCT) 	</a:t>
            </a:r>
          </a:p>
          <a:p>
            <a:r>
              <a:rPr lang="en-US" sz="1800" dirty="0"/>
              <a:t>	Working in conjunction for implementation of TX SET 5.0</a:t>
            </a:r>
          </a:p>
          <a:p>
            <a:r>
              <a:rPr lang="en-US" sz="1800" dirty="0"/>
              <a:t>	Redlines for TX SET Transaction Implementation Guides, including point to 	point (TDSPs and REPs only) and 867 Meter Usage (from TDSP to 	ERCOT, 	from ERCOT to the REP)</a:t>
            </a:r>
          </a:p>
          <a:p>
            <a:pPr marL="0" indent="0">
              <a:buNone/>
            </a:pPr>
            <a:r>
              <a:rPr lang="en-US" sz="1800" dirty="0"/>
              <a:t>	 </a:t>
            </a:r>
          </a:p>
          <a:p>
            <a:pPr marL="0" indent="0">
              <a:buNone/>
            </a:pPr>
            <a:r>
              <a:rPr lang="en-US" sz="1800" dirty="0"/>
              <a:t>TDTMS</a:t>
            </a:r>
          </a:p>
          <a:p>
            <a:r>
              <a:rPr lang="en-US" sz="1800" dirty="0"/>
              <a:t>	SCR817 Related to NPRR1095, MarkeTrak Validation Revision Aligning with 	TX SET 5.0</a:t>
            </a:r>
          </a:p>
          <a:p>
            <a:r>
              <a:rPr lang="en-US" sz="1800" dirty="0"/>
              <a:t>	Stats for MarkeTrak Issue Types with focus on Inadvertent Gains</a:t>
            </a:r>
          </a:p>
          <a:p>
            <a:endParaRPr lang="en-US" sz="1800" dirty="0"/>
          </a:p>
          <a:p>
            <a:pPr marL="457200" lvl="1" indent="0">
              <a:buNone/>
            </a:pPr>
            <a:r>
              <a:rPr lang="en-US" sz="1800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447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457" y="156280"/>
            <a:ext cx="8214102" cy="669782"/>
          </a:xfrm>
        </p:spPr>
        <p:txBody>
          <a:bodyPr>
            <a:normAutofit/>
          </a:bodyPr>
          <a:lstStyle/>
          <a:p>
            <a:r>
              <a:rPr lang="en-US" sz="2800" dirty="0"/>
              <a:t>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557" y="279400"/>
            <a:ext cx="8668097" cy="4667250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225"/>
              </a:spcAft>
              <a:buNone/>
            </a:pP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000" dirty="0"/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A31E-5185-4CB0-88E0-309A957138B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01208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3AD6A9D-E05D-44AF-B5F9-103C86E8102F}">
  <ds:schemaRefs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dcmitype/"/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11368</TotalTime>
  <Words>798</Words>
  <Application>Microsoft Office PowerPoint</Application>
  <PresentationFormat>On-screen Show (4:3)</PresentationFormat>
  <Paragraphs>186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Symbol</vt:lpstr>
      <vt:lpstr>Times New Roman</vt:lpstr>
      <vt:lpstr>Custom Design</vt:lpstr>
      <vt:lpstr>Office Theme</vt:lpstr>
      <vt:lpstr>PowerPoint Presentation</vt:lpstr>
      <vt:lpstr>RMS Approved revised… TDTMS NAESB EDM V 1.6 IMPLEMENTATION GUIDE  </vt:lpstr>
      <vt:lpstr>                  </vt:lpstr>
      <vt:lpstr>Transition to Retail Competition</vt:lpstr>
      <vt:lpstr>Retail Market Training Task Force (RMTTF)</vt:lpstr>
      <vt:lpstr>Retail Working Groups and Task Forces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Mckeever, Deborah</cp:lastModifiedBy>
  <cp:revision>746</cp:revision>
  <cp:lastPrinted>2023-09-19T20:21:51Z</cp:lastPrinted>
  <dcterms:created xsi:type="dcterms:W3CDTF">2010-04-12T23:12:02Z</dcterms:created>
  <dcterms:modified xsi:type="dcterms:W3CDTF">2023-09-19T21:13:22Z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2023-07-14T17:21:52Z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d8e5c145-1c97-4dfa-ac29-6cd666e16cb8</vt:lpwstr>
  </property>
  <property fmtid="{D5CDD505-2E9C-101B-9397-08002B2CF9AE}" pid="9" name="MSIP_Label_7084cbda-52b8-46fb-a7b7-cb5bd465ed85_ContentBits">
    <vt:lpwstr>0</vt:lpwstr>
  </property>
</Properties>
</file>