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135" r:id="rId2"/>
    <p:sldId id="1134" r:id="rId3"/>
    <p:sldId id="1136" r:id="rId4"/>
    <p:sldId id="1130" r:id="rId5"/>
    <p:sldId id="1131" r:id="rId6"/>
    <p:sldId id="1140" r:id="rId7"/>
    <p:sldId id="256" r:id="rId8"/>
    <p:sldId id="1132" r:id="rId9"/>
    <p:sldId id="1133" r:id="rId10"/>
    <p:sldId id="114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5C47D-1CE2-413C-A42F-8013714F2F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F07C4D-CD50-4CA7-9D6D-C74188DC9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29DF-DA0A-40DD-8EDE-43AD685CB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5FF23-8721-4E50-9DB4-20ED06D5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DB3B2-2A1F-44BC-9111-A1D27F52F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61E69-42CD-471D-A39A-834B27B9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3CD8B-8404-4BB7-96C6-40E36052F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A3DC2-DB8D-4909-A2E2-74461866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6C78D-DAB0-4909-8606-E3266B8E0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C8A75-AFEC-4D12-AE5F-9D8A48AAC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30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76F8D-2037-47E3-A74E-9F58D57FA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D6158-56FA-4493-85BC-EDAE355B8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F1E7-CAA8-45D4-9B3A-CA9237B6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AD08-FCEF-4563-88A3-581A8F5C6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26FC-3564-4B0B-8D72-A68AF20C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0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92DCE-F78D-4EC9-ABAB-28F5A10A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100DF-D0D1-4870-8CC2-79C106376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16D3A-2552-4982-87E0-6AC0BE19A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EE84A-E2E9-40A8-9FDB-90A5D9F0F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B279D-5085-42A1-856E-63D32778F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4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CF7CC-4CD2-4B1C-8453-7BEE19D1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56FC-1A31-4323-8F73-C89060302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BD6E0-1DFB-4B60-A053-A170DF8B7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AD3E-67D1-455F-BAD9-D7DA783A0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0BC51-D5C9-4B30-95CA-EAA0499C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3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F7D2C-6F0C-4A8F-8CD6-1C89C10E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6E5BE-69D6-4DBC-A6B8-4D26A3214B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2FF47-CC70-454A-9EEB-76C9F6F48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112FC-912B-47EE-AB68-C65BADCC4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F5D72-9E90-4871-B27B-DB93FD2A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C402-678A-4537-B63D-33B3B3EF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1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06BDB-20CF-41C9-8C2E-E7984E47F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CBE24-03BD-401E-AF3A-0EE17F030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F3812-3F85-42D9-B48C-860D5CE52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F3F69C-BC30-4D1A-BD5F-A02331E56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5E5BE-B11C-4EF7-BF12-344BE0C11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12F1B-DDB6-47D7-9555-F899EA1B0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FDB4BD-54B7-414D-8D5D-4C6F1482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3657D-6647-4119-B3E0-ED7719D0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46D78-0C5D-436E-8219-CDECD9AA9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BE3232-DE48-4131-9CF3-F43D8AFB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7B1F46-0693-49A5-804C-09C59CF84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DF0D1-E545-41C5-A2AA-1DCE3FCC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1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35D95-6F31-416C-B0E4-CFEB563D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F940D4-DA7E-4AC1-93C7-03A3C963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B732E-5E4D-41F4-A80A-60C86E08D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07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D0511-6355-491A-9294-E83850FAB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0C296-91D3-4B69-9911-4CA851AC6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7B1D9-CB14-4619-9781-70C316F9EB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3FE32-930F-4B4E-8BFC-F7857599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6187B-0564-4277-9C02-75884F059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48283-9961-4E4A-91E5-99EA941C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79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C3FF-D6EE-4B9F-8657-B9AB324AA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446719-2938-426F-AE45-7A3751F3E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DB69C-35A0-4C97-A518-A33EA665E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C9F4C-0612-4E19-BE76-9BADA7BF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B30CC-324D-4DAF-97B6-3F518EFD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18BE4-61DF-44F6-8ABC-FE001CAE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6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5C4691-FAB5-44C7-991C-E554C5C1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C4B742-645D-46C5-A3C8-66AD51BDF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9D426-6B3B-4947-A9ED-9A343CBB7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D4F99-19F7-4184-8A3F-7D883BAD107F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EB096-3D66-4D48-8EF0-DDBFA0C522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2A1-BA78-4A43-BE55-81E1FB45D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8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Credit Finance Sub Group update to the Technical Advisory 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9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/>
              <a:t>20 September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66604" y="3962401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Brenden Sager, Austin Energy, Chair</a:t>
            </a:r>
          </a:p>
          <a:p>
            <a:pPr algn="ctr"/>
            <a:r>
              <a:rPr lang="en-US" b="1" dirty="0"/>
              <a:t>Loretto Martin, NRG,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4" descr="Question marks in a line and one question mark is lit">
            <a:extLst>
              <a:ext uri="{FF2B5EF4-FFF2-40B4-BE49-F238E27FC236}">
                <a16:creationId xmlns:a16="http://schemas.microsoft.com/office/drawing/2014/main" id="{6B2C015A-608E-460E-AEF9-3985F55107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0" r="23298" b="711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9" name="Rectangle 2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6D4A7F-F05A-475E-92CE-D3F0E16C2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Questions?</a:t>
            </a:r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749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AEC8F-2D4F-4A40-B1DE-C737D9B7B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b="1" dirty="0"/>
              <a:t>General Update</a:t>
            </a:r>
            <a:br>
              <a:rPr lang="en-US" sz="4400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E9BD2-307A-4E7D-A5B1-8A2D4D3A4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9075"/>
            <a:ext cx="10515600" cy="4557888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  <a:defRPr/>
            </a:pPr>
            <a:r>
              <a:rPr lang="en-US" sz="3200" dirty="0"/>
              <a:t>20 Sept CFSG meeting</a:t>
            </a:r>
            <a:endParaRPr lang="en-US" sz="32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Voting matters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Operational NPRR’s without credit impacts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Discussion items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New invoice report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EAL change proposals and analysis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Letter of Credit Concentration Limits, Surety Bonds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NPRR 1112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Regular credit exposure updates</a:t>
            </a:r>
          </a:p>
        </p:txBody>
      </p:sp>
    </p:spTree>
    <p:extLst>
      <p:ext uri="{BB962C8B-B14F-4D97-AF65-F5344CB8AC3E}">
        <p14:creationId xmlns:p14="http://schemas.microsoft.com/office/powerpoint/2010/main" val="271264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D3362-1899-4EC3-9D1B-D87355DB9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NPRR Reviewed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942D8-46C5-494A-A41B-18E9D3AF7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400" dirty="0">
                <a:solidFill>
                  <a:srgbClr val="000000"/>
                </a:solidFill>
                <a:cs typeface="Calibri" panose="020F0502020204030204" pitchFamily="34" charset="0"/>
              </a:rPr>
              <a:t>NPRR1172, Fuel Adder Definition, Mitigated Offer Caps, and RUC </a:t>
            </a:r>
            <a:r>
              <a:rPr lang="en-US" altLang="en-US" sz="2400" dirty="0" err="1">
                <a:solidFill>
                  <a:srgbClr val="000000"/>
                </a:solidFill>
                <a:cs typeface="Calibri" panose="020F0502020204030204" pitchFamily="34" charset="0"/>
              </a:rPr>
              <a:t>Clawback</a:t>
            </a:r>
            <a:r>
              <a:rPr lang="en-US" altLang="en-US" sz="2400" dirty="0">
                <a:solidFill>
                  <a:srgbClr val="000000"/>
                </a:solidFill>
                <a:cs typeface="Calibri" panose="020F0502020204030204" pitchFamily="34" charset="0"/>
              </a:rPr>
              <a:t>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400" dirty="0">
                <a:solidFill>
                  <a:srgbClr val="000000"/>
                </a:solidFill>
                <a:cs typeface="Calibri" panose="020F0502020204030204" pitchFamily="34" charset="0"/>
              </a:rPr>
              <a:t>NPRR1192, Move OBD to Section 22 – Requirements for Aggregate Load Resource Participation in the ERCOT Markets.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400" dirty="0">
                <a:solidFill>
                  <a:srgbClr val="000000"/>
                </a:solidFill>
                <a:cs typeface="Calibri" panose="020F0502020204030204" pitchFamily="34" charset="0"/>
              </a:rPr>
              <a:t>NPRR1193, Related to SMOGRR027, Move OBD to Settlement Metering Operating Guide – EPS Metering Design Proposal. 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altLang="en-US" sz="2400" dirty="0">
                <a:solidFill>
                  <a:srgbClr val="000000"/>
                </a:solidFill>
                <a:cs typeface="Calibri" panose="020F0502020204030204" pitchFamily="34" charset="0"/>
              </a:rPr>
              <a:t>NPRR1196, Correction of NCLR Ancillary Service Failed Quantity Calculations under NPRR1149.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CFSG voted to consider operational without credit implications</a:t>
            </a:r>
          </a:p>
        </p:txBody>
      </p:sp>
    </p:spTree>
    <p:extLst>
      <p:ext uri="{BB962C8B-B14F-4D97-AF65-F5344CB8AC3E}">
        <p14:creationId xmlns:p14="http://schemas.microsoft.com/office/powerpoint/2010/main" val="236093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2AAA7-8B13-490E-A894-C9C4F750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New Invoice Report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B387B-76D6-4BBC-A11E-17A00A5FD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5DDFA0C-4015-8DBB-1F4D-479E6EC8EC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941684"/>
          </a:xfrm>
        </p:spPr>
        <p:txBody>
          <a:bodyPr/>
          <a:lstStyle/>
          <a:p>
            <a:r>
              <a:rPr lang="en-US" dirty="0"/>
              <a:t>Loretto Martin, co-chair with NRG, request a comprehensive list of invoices as a check to ensure payment of various pending payments</a:t>
            </a:r>
          </a:p>
          <a:p>
            <a:r>
              <a:rPr lang="en-US" dirty="0"/>
              <a:t>Austin Rosel presented draft NPRR language the could effectuate the draft report that was shared at the August meeting. ERCOT is evaluating if they want to sponsor the NPRR. </a:t>
            </a:r>
          </a:p>
          <a:p>
            <a:r>
              <a:rPr lang="en-US" dirty="0"/>
              <a:t>Will present additional details at future meetings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315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853AD-A990-47D8-8BD8-632A72F9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EAL Changes and Analysis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B3D59-45A9-4A06-8AF4-363FF7BCC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1963"/>
            <a:ext cx="10515600" cy="4625000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DC and Rainbow requested changes to the Estimated Aggregate Liability report that represents parameters defining the CP’s collateral obligation to ERCOT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ERCOT Credit team ran two scenarios (#2 and #3) and presented the preliminary EAL &amp; TPE findings at the September meeting. The respective detailed GAP analysis and Scenarios #1 and #4 will be presented in the future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Scenario 2 involves applying Forward Adjustment Factors against Real Time Liability and removing the “Max” function from the 40 day lookback period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Scenario 3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involves CP-level customized Forward Adjustment Factors based on a ratio of forward and settled prices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Members expressed desire to have settlement from RT and DA combined in the calculation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CFSG will continue to review EAL calculation methodology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28837A-E472-492F-A124-69467B5C0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377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5A835-CDFF-4E1F-8CEB-67A17A8D3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New NPRR: Strengthening Credit Qualifications of LC / Surety Bond Issuers </a:t>
            </a:r>
            <a:endParaRPr lang="en-US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58874E-5C7B-440B-977E-73147FA0D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ERCOT Credit presented a proposed and yet unfiled NPRR covering collateral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ERCOT will leave the Concentration Limits for LC’s at their current level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Minimum acceptable rating from Moody’s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S&amp;P and Fitch is A- for LC banks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 branches of foreign banks will need to be rated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Surety bonds will require same ratings as LC’s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Limit of $100 million per insurer for bonds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Require financial size XII from AM Best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Discussion regarding concerns of dwindling pool of acceptable banks and run times for CP’s to work with their banks to accommodate changes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193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D38AC-05D9-4176-BBDB-E15B79F14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55639"/>
            <a:ext cx="9144000" cy="73501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+mn-lt"/>
                <a:cs typeface="Times New Roman" panose="02020603050405020304" pitchFamily="18" charset="0"/>
              </a:rPr>
              <a:t>Monthly Highlights July - August 2023</a:t>
            </a:r>
            <a:endParaRPr lang="en-US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CFF607-9103-4ED4-B8CA-ADCE0DAAEF4F}"/>
              </a:ext>
            </a:extLst>
          </p:cNvPr>
          <p:cNvSpPr txBox="1"/>
          <p:nvPr/>
        </p:nvSpPr>
        <p:spPr>
          <a:xfrm>
            <a:off x="1619250" y="1638300"/>
            <a:ext cx="9401176" cy="47859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Market-wide average Total Potential Exposure (TPE) increased from $2.66 billion in July 2023 to $3.66 billion in August 2023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TPEA increased due to higher real-time and day-ahead prices as well as higher forward adjustment factors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Discretionary Collateral is defined as Secured Collateral in excess of TPE,CRR Locked ACL and DAM Exposure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Average Discretionary Collateral increased from $4.43 billion in July 2023 to $4.91 billion in August 2023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cs typeface="Times New Roman" panose="02020603050405020304" pitchFamily="18" charset="0"/>
              </a:rPr>
              <a:t>No unusual collateral call activity</a:t>
            </a:r>
          </a:p>
        </p:txBody>
      </p:sp>
    </p:spTree>
    <p:extLst>
      <p:ext uri="{BB962C8B-B14F-4D97-AF65-F5344CB8AC3E}">
        <p14:creationId xmlns:p14="http://schemas.microsoft.com/office/powerpoint/2010/main" val="473303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C2AA3-8A92-4E93-826D-4991323BF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Available Credit by Type Compared to Total Potential Exposure (TPE) YTD August 2023</a:t>
            </a:r>
            <a:endParaRPr lang="en-US" b="1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F5BDD41-34D2-CC7B-E2E3-4F08C36605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5326" y="1825625"/>
            <a:ext cx="1051560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05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3115-A32D-4B9A-B2FF-012E96271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3166" cy="1325563"/>
          </a:xfrm>
        </p:spPr>
        <p:txBody>
          <a:bodyPr/>
          <a:lstStyle/>
          <a:p>
            <a:pPr algn="ctr"/>
            <a:r>
              <a:rPr lang="en-US" sz="4400" dirty="0">
                <a:cs typeface="Times New Roman" panose="02020603050405020304" pitchFamily="18" charset="0"/>
              </a:rPr>
              <a:t>Discretionary Collateral </a:t>
            </a:r>
            <a:r>
              <a:rPr lang="en-US" dirty="0">
                <a:cs typeface="Times New Roman" panose="02020603050405020304" pitchFamily="18" charset="0"/>
              </a:rPr>
              <a:t>July-August </a:t>
            </a:r>
            <a:r>
              <a:rPr lang="en-US" sz="4400" dirty="0">
                <a:cs typeface="Times New Roman" panose="02020603050405020304" pitchFamily="18" charset="0"/>
              </a:rPr>
              <a:t>2023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62DD148-3385-8393-0EFF-1F71535F76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199" y="1825625"/>
            <a:ext cx="1031557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85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487ff0d5-859f-4698-9b9b-079befd22fd5}" enabled="1" method="Standard" siteId="{482dc10d-9180-4c99-816e-70ee2557afd5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1289</TotalTime>
  <Words>553</Words>
  <Application>Microsoft Office PowerPoint</Application>
  <PresentationFormat>Widescreen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Credit Finance Sub Group update to the Technical Advisory Committee</vt:lpstr>
      <vt:lpstr>General Update </vt:lpstr>
      <vt:lpstr>NPRR Reviewed</vt:lpstr>
      <vt:lpstr>New Invoice Report</vt:lpstr>
      <vt:lpstr>EAL Changes and Analysis</vt:lpstr>
      <vt:lpstr>New NPRR: Strengthening Credit Qualifications of LC / Surety Bond Issuers </vt:lpstr>
      <vt:lpstr>Monthly Highlights July - August 2023</vt:lpstr>
      <vt:lpstr>Available Credit by Type Compared to Total Potential Exposure (TPE) YTD August 2023</vt:lpstr>
      <vt:lpstr>Discretionary Collateral July-August 2023</vt:lpstr>
      <vt:lpstr>Questions?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Another credit calculation adjustment proposal</dc:title>
  <dc:creator>Sager, Brenden</dc:creator>
  <cp:lastModifiedBy>Sager, Brenden</cp:lastModifiedBy>
  <cp:revision>33</cp:revision>
  <dcterms:created xsi:type="dcterms:W3CDTF">2022-08-01T15:23:51Z</dcterms:created>
  <dcterms:modified xsi:type="dcterms:W3CDTF">2023-09-21T15:20:18Z</dcterms:modified>
</cp:coreProperties>
</file>