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79774" autoAdjust="0"/>
  </p:normalViewPr>
  <p:slideViewPr>
    <p:cSldViewPr showGuides="1">
      <p:cViewPr varScale="1">
        <p:scale>
          <a:sx n="70" d="100"/>
          <a:sy n="70" d="100"/>
        </p:scale>
        <p:origin x="1494" y="60"/>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Monthly%20Intra-Hour%20IRR%20Forecast%20Report\2023\06-Jun\202306_PSRR_PWRR_Error_Report.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'Wind MAE By Hour'!$B$1</c:f>
              <c:strCache>
                <c:ptCount val="1"/>
                <c:pt idx="0">
                  <c:v>Persistence Error</c:v>
                </c:pt>
              </c:strCache>
            </c:strRef>
          </c:tx>
          <c:spPr>
            <a:ln w="28575" cap="rnd">
              <a:solidFill>
                <a:srgbClr val="00AEC7"/>
              </a:solidFill>
              <a:round/>
            </a:ln>
            <a:effectLst/>
          </c:spPr>
          <c:marker>
            <c:symbol val="circle"/>
            <c:size val="7"/>
            <c:spPr>
              <a:solidFill>
                <a:srgbClr val="00AEC7"/>
              </a:solidFill>
              <a:ln w="9525">
                <a:solidFill>
                  <a:srgbClr val="00AEC7"/>
                </a:solidFill>
              </a:ln>
              <a:effectLst/>
            </c:spPr>
          </c:marker>
          <c:val>
            <c:numRef>
              <c:f>'Wind MAE By Hour'!$B$2:$B$25</c:f>
              <c:numCache>
                <c:formatCode>General</c:formatCode>
                <c:ptCount val="24"/>
                <c:pt idx="0">
                  <c:v>107.40077937893149</c:v>
                </c:pt>
                <c:pt idx="1">
                  <c:v>114.32212682653351</c:v>
                </c:pt>
                <c:pt idx="2">
                  <c:v>112.37074232690131</c:v>
                </c:pt>
                <c:pt idx="3">
                  <c:v>99.887356284812626</c:v>
                </c:pt>
                <c:pt idx="4">
                  <c:v>93.006915603449301</c:v>
                </c:pt>
                <c:pt idx="5">
                  <c:v>95.662240883156073</c:v>
                </c:pt>
                <c:pt idx="6">
                  <c:v>104.52819011358575</c:v>
                </c:pt>
                <c:pt idx="7">
                  <c:v>154.31204185014889</c:v>
                </c:pt>
                <c:pt idx="8">
                  <c:v>148.69171873492965</c:v>
                </c:pt>
                <c:pt idx="9">
                  <c:v>93.591514036390521</c:v>
                </c:pt>
                <c:pt idx="10">
                  <c:v>95.846310256439921</c:v>
                </c:pt>
                <c:pt idx="11">
                  <c:v>97.393936802428456</c:v>
                </c:pt>
                <c:pt idx="12">
                  <c:v>90.919846127357104</c:v>
                </c:pt>
                <c:pt idx="13">
                  <c:v>88.205230072398265</c:v>
                </c:pt>
                <c:pt idx="14">
                  <c:v>83.296255926438306</c:v>
                </c:pt>
                <c:pt idx="15">
                  <c:v>103.56252430103437</c:v>
                </c:pt>
                <c:pt idx="16">
                  <c:v>114.77849876497997</c:v>
                </c:pt>
                <c:pt idx="17">
                  <c:v>119.24723721727908</c:v>
                </c:pt>
                <c:pt idx="18">
                  <c:v>132.99667136109889</c:v>
                </c:pt>
                <c:pt idx="19">
                  <c:v>136.08281393168886</c:v>
                </c:pt>
                <c:pt idx="20">
                  <c:v>150.55985853407114</c:v>
                </c:pt>
                <c:pt idx="21">
                  <c:v>148.72756536036363</c:v>
                </c:pt>
                <c:pt idx="22">
                  <c:v>135.29288201979631</c:v>
                </c:pt>
                <c:pt idx="23">
                  <c:v>117.17055415400749</c:v>
                </c:pt>
              </c:numCache>
            </c:numRef>
          </c:val>
          <c:smooth val="0"/>
          <c:extLst>
            <c:ext xmlns:c16="http://schemas.microsoft.com/office/drawing/2014/chart" uri="{C3380CC4-5D6E-409C-BE32-E72D297353CC}">
              <c16:uniqueId val="{00000000-3A31-4359-B3E8-0EA45F7F26A4}"/>
            </c:ext>
          </c:extLst>
        </c:ser>
        <c:ser>
          <c:idx val="1"/>
          <c:order val="1"/>
          <c:tx>
            <c:strRef>
              <c:f>'Wind MAE By Hour'!$C$1</c:f>
              <c:strCache>
                <c:ptCount val="1"/>
                <c:pt idx="0">
                  <c:v>SCED PWRR Error</c:v>
                </c:pt>
              </c:strCache>
            </c:strRef>
          </c:tx>
          <c:spPr>
            <a:ln w="28575" cap="rnd">
              <a:solidFill>
                <a:srgbClr val="5B6770"/>
              </a:solidFill>
              <a:round/>
            </a:ln>
            <a:effectLst/>
          </c:spPr>
          <c:marker>
            <c:symbol val="circle"/>
            <c:size val="7"/>
            <c:spPr>
              <a:solidFill>
                <a:srgbClr val="5B6770"/>
              </a:solidFill>
              <a:ln w="9525">
                <a:solidFill>
                  <a:srgbClr val="5B6770"/>
                </a:solidFill>
              </a:ln>
              <a:effectLst/>
            </c:spPr>
          </c:marker>
          <c:val>
            <c:numRef>
              <c:f>'Wind MAE By Hour'!$C$2:$C$25</c:f>
              <c:numCache>
                <c:formatCode>General</c:formatCode>
                <c:ptCount val="24"/>
                <c:pt idx="0">
                  <c:v>92.609097687833085</c:v>
                </c:pt>
                <c:pt idx="1">
                  <c:v>88.634485635205152</c:v>
                </c:pt>
                <c:pt idx="2">
                  <c:v>87.846294146017868</c:v>
                </c:pt>
                <c:pt idx="3">
                  <c:v>78.376575165044287</c:v>
                </c:pt>
                <c:pt idx="4">
                  <c:v>71.185826224768107</c:v>
                </c:pt>
                <c:pt idx="5">
                  <c:v>71.532929909535113</c:v>
                </c:pt>
                <c:pt idx="6">
                  <c:v>81.977021931494065</c:v>
                </c:pt>
                <c:pt idx="7">
                  <c:v>90.950027239430696</c:v>
                </c:pt>
                <c:pt idx="8">
                  <c:v>94.575069007732779</c:v>
                </c:pt>
                <c:pt idx="9">
                  <c:v>74.084038388204746</c:v>
                </c:pt>
                <c:pt idx="10">
                  <c:v>69.89490070363253</c:v>
                </c:pt>
                <c:pt idx="11">
                  <c:v>75.27404282279538</c:v>
                </c:pt>
                <c:pt idx="12">
                  <c:v>64.606722671680259</c:v>
                </c:pt>
                <c:pt idx="13">
                  <c:v>72.323494393270366</c:v>
                </c:pt>
                <c:pt idx="14">
                  <c:v>67.839533095919492</c:v>
                </c:pt>
                <c:pt idx="15">
                  <c:v>76.660350969507348</c:v>
                </c:pt>
                <c:pt idx="16">
                  <c:v>88.314956431642727</c:v>
                </c:pt>
                <c:pt idx="17">
                  <c:v>92.901467406488351</c:v>
                </c:pt>
                <c:pt idx="18">
                  <c:v>101.94411139486381</c:v>
                </c:pt>
                <c:pt idx="19">
                  <c:v>101.42939278667357</c:v>
                </c:pt>
                <c:pt idx="20">
                  <c:v>104.0780198087708</c:v>
                </c:pt>
                <c:pt idx="21">
                  <c:v>98.773530764974439</c:v>
                </c:pt>
                <c:pt idx="22">
                  <c:v>99.547686412990757</c:v>
                </c:pt>
                <c:pt idx="23">
                  <c:v>95.899880392221633</c:v>
                </c:pt>
              </c:numCache>
            </c:numRef>
          </c:val>
          <c:smooth val="0"/>
          <c:extLst>
            <c:ext xmlns:c16="http://schemas.microsoft.com/office/drawing/2014/chart" uri="{C3380CC4-5D6E-409C-BE32-E72D297353CC}">
              <c16:uniqueId val="{00000001-3A31-4359-B3E8-0EA45F7F26A4}"/>
            </c:ext>
          </c:extLst>
        </c:ser>
        <c:dLbls>
          <c:showLegendKey val="0"/>
          <c:showVal val="0"/>
          <c:showCatName val="0"/>
          <c:showSerName val="0"/>
          <c:showPercent val="0"/>
          <c:showBubbleSize val="0"/>
        </c:dLbls>
        <c:marker val="1"/>
        <c:smooth val="0"/>
        <c:axId val="759112304"/>
        <c:axId val="761468240"/>
      </c:lineChart>
      <c:catAx>
        <c:axId val="7591123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Hour Ending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1468240"/>
        <c:crosses val="autoZero"/>
        <c:auto val="1"/>
        <c:lblAlgn val="ctr"/>
        <c:lblOffset val="100"/>
        <c:noMultiLvlLbl val="0"/>
      </c:catAx>
      <c:valAx>
        <c:axId val="76146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MAE (MW)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911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deployed comparison for August 23 is consistent with last two years with the exception of the overall total. We see more bias towards regulation up deployment during all hours and we see more bias towards the regulation up during up ramp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levels of reg up deployment overall. </a:t>
            </a:r>
          </a:p>
          <a:p>
            <a:pPr marL="0" indent="0">
              <a:buFontTx/>
              <a:buNone/>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Regulation down deployment in August 23 is consistent with that of the previous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regulation deployed compared with the previous two years. Overall, trends are very similar. We see more regulation up during HE20</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crossing regulation is lower than last two years. On average the zero crossing regulation is above 60%. The lower zero crossing percentage is seen during the sunset hours where there is bias for regulation up deployment.</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see that it is above ~70% for all hours</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regulation up exhaustion rate for all hours is 4.78% which is significantly higher than previous two years and within the target. High due to wind ramp down and large load </a:t>
            </a:r>
            <a:r>
              <a:rPr lang="en-US"/>
              <a:t>forecast deviation.</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regulation down exhaustion rate for all hours is 9.34% higher than previous two years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up bias occurrence for consecutive SCED intervals for all hours is 150 and peak hours is 62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bias occurrence for consecutive SCED intervals for all hours is 151 and peak hours is 7.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Hourly time error accumulation is generally minimal</a:t>
            </a:r>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for August 23 is higher than last year. </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load is higher than last two years during off peak and down ramp hours and consistent with last year during peak hours. </a:t>
            </a:r>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all hourly load ramp trend is consistent with last two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generation is higher compared to last year’s.</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capacity on start up and shut down is fairly consistent with the last two years.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baseline="0" dirty="0"/>
              <a:t>-</a:t>
            </a:r>
            <a:r>
              <a:rPr lang="en-US" baseline="0" dirty="0" err="1"/>
              <a:t>ve</a:t>
            </a:r>
            <a:r>
              <a:rPr lang="en-US" baseline="0" dirty="0"/>
              <a:t> Error +&gt; Under forecasted load</a:t>
            </a:r>
          </a:p>
          <a:p>
            <a:r>
              <a:rPr lang="en-US" baseline="0" dirty="0"/>
              <a:t> </a:t>
            </a:r>
          </a:p>
          <a:p>
            <a:r>
              <a:rPr lang="en-US" baseline="0" dirty="0"/>
              <a:t>For STLF, we have seen under forecast during the up ramp hours and over forecast during down ramp and off peak hours.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err="1"/>
              <a:t>Min,Max</a:t>
            </a:r>
            <a:r>
              <a:rPr lang="en-US" dirty="0"/>
              <a:t>,</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 minute intervals</a:t>
            </a:r>
          </a:p>
          <a:p>
            <a:endParaRPr lang="en-US" baseline="0" dirty="0"/>
          </a:p>
          <a:p>
            <a:r>
              <a:rPr lang="en-US" baseline="0" dirty="0"/>
              <a:t>Max Positive Forecast Error:</a:t>
            </a:r>
          </a:p>
          <a:p>
            <a:r>
              <a:rPr lang="en-US" baseline="0" dirty="0"/>
              <a:t>8/7/2023 14:45 -&gt; 311.487 MW</a:t>
            </a:r>
          </a:p>
          <a:p>
            <a:endParaRPr lang="en-US" baseline="0" dirty="0"/>
          </a:p>
          <a:p>
            <a:r>
              <a:rPr lang="en-US" baseline="0" dirty="0"/>
              <a:t>Max Negative Forecast Error:</a:t>
            </a:r>
          </a:p>
          <a:p>
            <a:r>
              <a:rPr lang="en-US" baseline="0" dirty="0"/>
              <a:t>8/24/2023 23:15 -&gt; -346.404 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wind ramp forecast, SCED PWRR MAE is consistent and persistently smaller than the persistence forecast across the board. </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SCED PWRR is consistent and performing significantly better than the persistence forecast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solar ramp forecast, SCED PSRR is generally performing significantly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wind, generally we see bigger forecast errors during ramping periods.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Total regulation deployed comparison in the last 3 months: Overall we see more bias towards Regulation Down deployment</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6.emf"/><Relationship Id="rId4" Type="http://schemas.openxmlformats.org/officeDocument/2006/relationships/image" Target="../media/image55.sv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August 2023</a:t>
            </a:r>
          </a:p>
          <a:p>
            <a:endParaRPr lang="en-US" dirty="0"/>
          </a:p>
          <a:p>
            <a:r>
              <a:rPr lang="en-US" dirty="0"/>
              <a:t>ERCOT</a:t>
            </a:r>
          </a:p>
          <a:p>
            <a:r>
              <a:rPr lang="en-US" dirty="0"/>
              <a:t>Operations Planning</a:t>
            </a:r>
          </a:p>
          <a:p>
            <a:endParaRPr lang="en-US" dirty="0"/>
          </a:p>
          <a:p>
            <a:r>
              <a:rPr lang="en-US" dirty="0"/>
              <a:t>PDCWG | September 20,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3" name="Picture 2">
            <a:extLst>
              <a:ext uri="{FF2B5EF4-FFF2-40B4-BE49-F238E27FC236}">
                <a16:creationId xmlns:a16="http://schemas.microsoft.com/office/drawing/2014/main" id="{AC4CCC31-0937-0B68-9839-E4AA51DACC8A}"/>
              </a:ext>
            </a:extLst>
          </p:cNvPr>
          <p:cNvPicPr>
            <a:picLocks noChangeAspect="1"/>
          </p:cNvPicPr>
          <p:nvPr/>
        </p:nvPicPr>
        <p:blipFill>
          <a:blip r:embed="rId3"/>
          <a:stretch>
            <a:fillRect/>
          </a:stretch>
        </p:blipFill>
        <p:spPr>
          <a:xfrm>
            <a:off x="685800" y="1143000"/>
            <a:ext cx="7772400" cy="4351748"/>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C595ED0B-C4D4-F4AC-2D48-684891E119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5907" y="1256466"/>
            <a:ext cx="5875972" cy="4345067"/>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4">
            <a:extLst>
              <a:ext uri="{FF2B5EF4-FFF2-40B4-BE49-F238E27FC236}">
                <a16:creationId xmlns:a16="http://schemas.microsoft.com/office/drawing/2014/main" id="{A0C69542-C803-8676-C65F-26515FD5292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60" b="2060"/>
          <a:stretch/>
        </p:blipFill>
        <p:spPr>
          <a:xfrm>
            <a:off x="80207" y="800100"/>
            <a:ext cx="8983586" cy="5257800"/>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5A1898AC-D6EC-CBF8-F382-7345488E2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7894" y="990600"/>
            <a:ext cx="8478980" cy="5181599"/>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E8170218-826C-6148-71D3-B707D943C9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08934" y="1045086"/>
            <a:ext cx="8537736" cy="4767827"/>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a:extLst>
              <a:ext uri="{FF2B5EF4-FFF2-40B4-BE49-F238E27FC236}">
                <a16:creationId xmlns:a16="http://schemas.microsoft.com/office/drawing/2014/main" id="{A24A952D-032B-2C7A-51B4-B989FC8298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2339" y="771804"/>
            <a:ext cx="5848926" cy="5367571"/>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2021, 2022, and 2023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3" name="Picture 2">
            <a:extLst>
              <a:ext uri="{FF2B5EF4-FFF2-40B4-BE49-F238E27FC236}">
                <a16:creationId xmlns:a16="http://schemas.microsoft.com/office/drawing/2014/main" id="{F061AE47-0E82-A2AE-11CF-6D63D1B6FC3B}"/>
              </a:ext>
            </a:extLst>
          </p:cNvPr>
          <p:cNvPicPr>
            <a:picLocks noChangeAspect="1"/>
          </p:cNvPicPr>
          <p:nvPr/>
        </p:nvPicPr>
        <p:blipFill rotWithShape="1">
          <a:blip r:embed="rId3">
            <a:extLst>
              <a:ext uri="{28A0092B-C50C-407E-A947-70E740481C1C}">
                <a14:useLocalDpi xmlns:a14="http://schemas.microsoft.com/office/drawing/2010/main" val="0"/>
              </a:ext>
            </a:extLst>
          </a:blip>
          <a:srcRect t="2314" b="2314"/>
          <a:stretch/>
        </p:blipFill>
        <p:spPr>
          <a:xfrm>
            <a:off x="1009381" y="2484589"/>
            <a:ext cx="7125237" cy="1888821"/>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18DBD481-FB5F-9D35-1654-FE8595C08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6581" y="1061762"/>
            <a:ext cx="8010837" cy="4734475"/>
          </a:xfrm>
          <a:prstGeom prst="rect">
            <a:avLst/>
          </a:prstGeom>
        </p:spPr>
      </p:pic>
      <p:pic>
        <p:nvPicPr>
          <p:cNvPr id="6" name="Picture 5">
            <a:extLst>
              <a:ext uri="{FF2B5EF4-FFF2-40B4-BE49-F238E27FC236}">
                <a16:creationId xmlns:a16="http://schemas.microsoft.com/office/drawing/2014/main" id="{A655106D-5DD3-7FE2-972E-C587132D2901}"/>
              </a:ext>
            </a:extLst>
          </p:cNvPr>
          <p:cNvPicPr>
            <a:picLocks noChangeAspect="1"/>
          </p:cNvPicPr>
          <p:nvPr/>
        </p:nvPicPr>
        <p:blipFill>
          <a:blip r:embed="rId5"/>
          <a:stretch>
            <a:fillRect/>
          </a:stretch>
        </p:blipFill>
        <p:spPr>
          <a:xfrm>
            <a:off x="3581400" y="1905000"/>
            <a:ext cx="2838450" cy="838200"/>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74E4E7A-6E47-2704-15F0-F4BBA5BD9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6582" y="1066154"/>
            <a:ext cx="8010836" cy="4725691"/>
          </a:xfrm>
          <a:prstGeom prst="rect">
            <a:avLst/>
          </a:prstGeom>
        </p:spPr>
      </p:pic>
      <p:pic>
        <p:nvPicPr>
          <p:cNvPr id="6" name="Picture 5">
            <a:extLst>
              <a:ext uri="{FF2B5EF4-FFF2-40B4-BE49-F238E27FC236}">
                <a16:creationId xmlns:a16="http://schemas.microsoft.com/office/drawing/2014/main" id="{49129C51-A160-F1A1-C363-EB1C8954226A}"/>
              </a:ext>
            </a:extLst>
          </p:cNvPr>
          <p:cNvPicPr>
            <a:picLocks noChangeAspect="1"/>
          </p:cNvPicPr>
          <p:nvPr/>
        </p:nvPicPr>
        <p:blipFill>
          <a:blip r:embed="rId5"/>
          <a:stretch>
            <a:fillRect/>
          </a:stretch>
        </p:blipFill>
        <p:spPr>
          <a:xfrm>
            <a:off x="4876800" y="1981200"/>
            <a:ext cx="2838450" cy="809625"/>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57166C21-D730-A06D-63BC-A9D615F06D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7829" y="948229"/>
            <a:ext cx="8161642" cy="4961541"/>
          </a:xfrm>
          <a:prstGeom prst="rect">
            <a:avLst/>
          </a:prstGeom>
        </p:spPr>
      </p:pic>
      <p:pic>
        <p:nvPicPr>
          <p:cNvPr id="3" name="Picture 2">
            <a:extLst>
              <a:ext uri="{FF2B5EF4-FFF2-40B4-BE49-F238E27FC236}">
                <a16:creationId xmlns:a16="http://schemas.microsoft.com/office/drawing/2014/main" id="{5B49C86D-6EDE-711A-E2C7-DD0B49E206C9}"/>
              </a:ext>
            </a:extLst>
          </p:cNvPr>
          <p:cNvPicPr>
            <a:picLocks noChangeAspect="1"/>
          </p:cNvPicPr>
          <p:nvPr/>
        </p:nvPicPr>
        <p:blipFill>
          <a:blip r:embed="rId5"/>
          <a:stretch>
            <a:fillRect/>
          </a:stretch>
        </p:blipFill>
        <p:spPr>
          <a:xfrm>
            <a:off x="1371600" y="1600200"/>
            <a:ext cx="2113280" cy="990600"/>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5" name="Picture 4">
            <a:extLst>
              <a:ext uri="{FF2B5EF4-FFF2-40B4-BE49-F238E27FC236}">
                <a16:creationId xmlns:a16="http://schemas.microsoft.com/office/drawing/2014/main" id="{C2A9CA28-729D-3875-B7E8-94906C99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2044" y="1069138"/>
            <a:ext cx="8325312" cy="4719724"/>
          </a:xfrm>
          <a:prstGeom prst="rect">
            <a:avLst/>
          </a:prstGeom>
        </p:spPr>
      </p:pic>
      <p:pic>
        <p:nvPicPr>
          <p:cNvPr id="7" name="Picture 6">
            <a:extLst>
              <a:ext uri="{FF2B5EF4-FFF2-40B4-BE49-F238E27FC236}">
                <a16:creationId xmlns:a16="http://schemas.microsoft.com/office/drawing/2014/main" id="{7E6268D3-F171-D14F-8E44-B3F7E915F140}"/>
              </a:ext>
            </a:extLst>
          </p:cNvPr>
          <p:cNvPicPr>
            <a:picLocks noChangeAspect="1"/>
          </p:cNvPicPr>
          <p:nvPr/>
        </p:nvPicPr>
        <p:blipFill>
          <a:blip r:embed="rId5"/>
          <a:stretch>
            <a:fillRect/>
          </a:stretch>
        </p:blipFill>
        <p:spPr>
          <a:xfrm>
            <a:off x="4419600" y="1676400"/>
            <a:ext cx="2065468" cy="914400"/>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a:extLst>
              <a:ext uri="{FF2B5EF4-FFF2-40B4-BE49-F238E27FC236}">
                <a16:creationId xmlns:a16="http://schemas.microsoft.com/office/drawing/2014/main" id="{DDAFAD68-A53A-0A4C-4C33-774D5D0EE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3510" y="983308"/>
            <a:ext cx="8136979" cy="4891382"/>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3" name="Picture 2">
            <a:extLst>
              <a:ext uri="{FF2B5EF4-FFF2-40B4-BE49-F238E27FC236}">
                <a16:creationId xmlns:a16="http://schemas.microsoft.com/office/drawing/2014/main" id="{3E70D21E-0D11-D585-525B-CA58D6B5C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5684" y="946217"/>
            <a:ext cx="8392632" cy="4965564"/>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152400" y="5184334"/>
            <a:ext cx="3886200" cy="238003"/>
          </a:xfrm>
          <a:prstGeom prst="rect">
            <a:avLst/>
          </a:prstGeom>
        </p:spPr>
      </p:pic>
      <p:pic>
        <p:nvPicPr>
          <p:cNvPr id="8" name="Picture 7">
            <a:extLst>
              <a:ext uri="{FF2B5EF4-FFF2-40B4-BE49-F238E27FC236}">
                <a16:creationId xmlns:a16="http://schemas.microsoft.com/office/drawing/2014/main" id="{C7C44CD5-7FF1-45AD-BFEC-857104743C3E}"/>
              </a:ext>
            </a:extLst>
          </p:cNvPr>
          <p:cNvPicPr>
            <a:picLocks noChangeAspect="1"/>
          </p:cNvPicPr>
          <p:nvPr/>
        </p:nvPicPr>
        <p:blipFill>
          <a:blip r:embed="rId4"/>
          <a:stretch>
            <a:fillRect/>
          </a:stretch>
        </p:blipFill>
        <p:spPr>
          <a:xfrm>
            <a:off x="1152525" y="787614"/>
            <a:ext cx="6838950" cy="4181475"/>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5"/>
          <a:stretch>
            <a:fillRect/>
          </a:stretch>
        </p:blipFill>
        <p:spPr>
          <a:xfrm>
            <a:off x="152400" y="5719164"/>
            <a:ext cx="4419600" cy="304586"/>
          </a:xfrm>
          <a:prstGeom prst="rect">
            <a:avLst/>
          </a:prstGeom>
        </p:spPr>
      </p:pic>
      <p:pic>
        <p:nvPicPr>
          <p:cNvPr id="6" name="Picture 5">
            <a:extLst>
              <a:ext uri="{FF2B5EF4-FFF2-40B4-BE49-F238E27FC236}">
                <a16:creationId xmlns:a16="http://schemas.microsoft.com/office/drawing/2014/main" id="{68FE22AA-9503-283A-C6D6-B341BD8F08AB}"/>
              </a:ext>
            </a:extLst>
          </p:cNvPr>
          <p:cNvPicPr>
            <a:picLocks noChangeAspect="1"/>
          </p:cNvPicPr>
          <p:nvPr/>
        </p:nvPicPr>
        <p:blipFill>
          <a:blip r:embed="rId6"/>
          <a:stretch>
            <a:fillRect/>
          </a:stretch>
        </p:blipFill>
        <p:spPr>
          <a:xfrm>
            <a:off x="5257800" y="4969089"/>
            <a:ext cx="2842506" cy="1150720"/>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a:extLst>
              <a:ext uri="{FF2B5EF4-FFF2-40B4-BE49-F238E27FC236}">
                <a16:creationId xmlns:a16="http://schemas.microsoft.com/office/drawing/2014/main" id="{3E0818E5-DBFE-4919-D8C7-6AB436FDFA4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66" b="1966"/>
          <a:stretch/>
        </p:blipFill>
        <p:spPr>
          <a:xfrm>
            <a:off x="249561" y="990600"/>
            <a:ext cx="8644877" cy="4909920"/>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4">
            <a:extLst>
              <a:ext uri="{FF2B5EF4-FFF2-40B4-BE49-F238E27FC236}">
                <a16:creationId xmlns:a16="http://schemas.microsoft.com/office/drawing/2014/main" id="{1B743D3A-F61F-3381-67A4-D2163E6DB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0488" y="916719"/>
            <a:ext cx="8483023" cy="5024560"/>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5" name="Picture 4">
            <a:extLst>
              <a:ext uri="{FF2B5EF4-FFF2-40B4-BE49-F238E27FC236}">
                <a16:creationId xmlns:a16="http://schemas.microsoft.com/office/drawing/2014/main" id="{423A32D8-9A59-29AC-5191-7C294EADFE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6769" y="884419"/>
            <a:ext cx="8450460" cy="5089160"/>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5" name="Picture 4">
            <a:extLst>
              <a:ext uri="{FF2B5EF4-FFF2-40B4-BE49-F238E27FC236}">
                <a16:creationId xmlns:a16="http://schemas.microsoft.com/office/drawing/2014/main" id="{E8287FA7-BAAF-2E46-65CB-1FC7B349E7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88" b="1888"/>
          <a:stretch/>
        </p:blipFill>
        <p:spPr>
          <a:xfrm>
            <a:off x="304800" y="953635"/>
            <a:ext cx="8620121" cy="4950728"/>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5" name="Picture 4">
            <a:extLst>
              <a:ext uri="{FF2B5EF4-FFF2-40B4-BE49-F238E27FC236}">
                <a16:creationId xmlns:a16="http://schemas.microsoft.com/office/drawing/2014/main" id="{69EE5696-A577-BD07-0EEF-1D3004421C4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87" b="1087"/>
          <a:stretch/>
        </p:blipFill>
        <p:spPr>
          <a:xfrm>
            <a:off x="319853" y="877432"/>
            <a:ext cx="8580494" cy="4989968"/>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STLF Error Chart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3" name="Picture 2">
            <a:extLst>
              <a:ext uri="{FF2B5EF4-FFF2-40B4-BE49-F238E27FC236}">
                <a16:creationId xmlns:a16="http://schemas.microsoft.com/office/drawing/2014/main" id="{2DB87E7D-047C-4C66-0B45-3D31FC56C62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85" b="1885"/>
          <a:stretch/>
        </p:blipFill>
        <p:spPr>
          <a:xfrm>
            <a:off x="462844" y="1031687"/>
            <a:ext cx="8257775" cy="4794625"/>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a:extLst>
              <a:ext uri="{FF2B5EF4-FFF2-40B4-BE49-F238E27FC236}">
                <a16:creationId xmlns:a16="http://schemas.microsoft.com/office/drawing/2014/main" id="{D305DA69-02C1-48C4-907D-153AD6FB0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7779" y="947156"/>
            <a:ext cx="8168440" cy="4963686"/>
          </a:xfrm>
          <a:prstGeom prst="rect">
            <a:avLst/>
          </a:prstGeom>
        </p:spPr>
      </p:pic>
      <p:pic>
        <p:nvPicPr>
          <p:cNvPr id="3" name="Picture 2">
            <a:extLst>
              <a:ext uri="{FF2B5EF4-FFF2-40B4-BE49-F238E27FC236}">
                <a16:creationId xmlns:a16="http://schemas.microsoft.com/office/drawing/2014/main" id="{3D37D41C-128F-7D4B-ECFD-DB50CB35671B}"/>
              </a:ext>
            </a:extLst>
          </p:cNvPr>
          <p:cNvPicPr>
            <a:picLocks noChangeAspect="1"/>
          </p:cNvPicPr>
          <p:nvPr/>
        </p:nvPicPr>
        <p:blipFill>
          <a:blip r:embed="rId5"/>
          <a:stretch>
            <a:fillRect/>
          </a:stretch>
        </p:blipFill>
        <p:spPr>
          <a:xfrm>
            <a:off x="1752600" y="4267200"/>
            <a:ext cx="2971800" cy="742950"/>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a:extLst>
              <a:ext uri="{FF2B5EF4-FFF2-40B4-BE49-F238E27FC236}">
                <a16:creationId xmlns:a16="http://schemas.microsoft.com/office/drawing/2014/main" id="{1106E2E1-C82B-C6A4-3F2C-751CFD04A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0264" y="1338881"/>
            <a:ext cx="8303472" cy="4180237"/>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a:extLst>
              <a:ext uri="{FF2B5EF4-FFF2-40B4-BE49-F238E27FC236}">
                <a16:creationId xmlns:a16="http://schemas.microsoft.com/office/drawing/2014/main" id="{28413138-B255-E2E6-E398-EA77FCBAC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0264" y="1445656"/>
            <a:ext cx="8303472" cy="3966687"/>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256890610"/>
              </p:ext>
            </p:extLst>
          </p:nvPr>
        </p:nvGraphicFramePr>
        <p:xfrm>
          <a:off x="495300" y="790222"/>
          <a:ext cx="8229600" cy="509492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E7E8E28-49B5-D56D-E57F-07781FFC8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5862" y="764817"/>
            <a:ext cx="8212275" cy="5328366"/>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a:extLst>
              <a:ext uri="{FF2B5EF4-FFF2-40B4-BE49-F238E27FC236}">
                <a16:creationId xmlns:a16="http://schemas.microsoft.com/office/drawing/2014/main" id="{1856A389-5DCF-20F2-B1D5-317198151C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5590" y="882281"/>
            <a:ext cx="7723440" cy="5093438"/>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a:extLst>
              <a:ext uri="{FF2B5EF4-FFF2-40B4-BE49-F238E27FC236}">
                <a16:creationId xmlns:a16="http://schemas.microsoft.com/office/drawing/2014/main" id="{D67AB022-3B27-F886-4754-CA655C5A3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3408" y="927252"/>
            <a:ext cx="7677183" cy="5003495"/>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7" name="Picture 6">
            <a:extLst>
              <a:ext uri="{FF2B5EF4-FFF2-40B4-BE49-F238E27FC236}">
                <a16:creationId xmlns:a16="http://schemas.microsoft.com/office/drawing/2014/main" id="{5F340174-958F-39AE-BCAC-4FFCA362D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8009" y="1036065"/>
            <a:ext cx="7991835" cy="5217142"/>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5785B3CD-0DCD-1FA0-1B57-1CF3A88EBF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9925" y="2286000"/>
            <a:ext cx="5224150" cy="1825814"/>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89008</TotalTime>
  <Words>1456</Words>
  <Application>Microsoft Office PowerPoint</Application>
  <PresentationFormat>On-screen Show (4:3)</PresentationFormat>
  <Paragraphs>197</Paragraphs>
  <Slides>39</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889</cp:revision>
  <cp:lastPrinted>2016-01-21T20:53:15Z</cp:lastPrinted>
  <dcterms:created xsi:type="dcterms:W3CDTF">2016-01-21T15:20:31Z</dcterms:created>
  <dcterms:modified xsi:type="dcterms:W3CDTF">2023-09-19T20:24:48Z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2023-07-13T19:51:46Z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4a615b3d-c0eb-422d-be1f-3cd1f81db83b</vt:lpwstr>
  </property>
  <property fmtid="{D5CDD505-2E9C-101B-9397-08002B2CF9AE}" pid="9" name="MSIP_Label_7084cbda-52b8-46fb-a7b7-cb5bd465ed85_ContentBits">
    <vt:lpwstr>0</vt:lpwstr>
  </property>
</Properties>
</file>