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3196" autoAdjust="0"/>
  </p:normalViewPr>
  <p:slideViewPr>
    <p:cSldViewPr showGuides="1">
      <p:cViewPr varScale="1">
        <p:scale>
          <a:sx n="73" d="100"/>
          <a:sy n="73" d="100"/>
        </p:scale>
        <p:origin x="1512" y="66"/>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August 2022 and August 2023, we see fewer instances of frequency hovering at or below the lower deadband in August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August 2021 and August 2023, we see fewer instances of frequency hovering well below the lower deadband in July 2021, and significantly fewer instances of frequency crossing the higher deadband in August 2021.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50,446,166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7,888,961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15.64%</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3,883,948</a:t>
            </a:r>
            <a:r>
              <a:rPr lang="en-US" dirty="0"/>
              <a:t> </a:t>
            </a:r>
            <a:r>
              <a:rPr lang="en-US" sz="1200" b="1" dirty="0">
                <a:solidFill>
                  <a:schemeClr val="accent2"/>
                </a:solidFill>
              </a:rPr>
              <a:t>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7.70%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1" i="0" u="none" strike="noStrike" dirty="0">
                <a:solidFill>
                  <a:srgbClr val="000000"/>
                </a:solidFill>
                <a:effectLst/>
                <a:latin typeface="Calibri" panose="020F0502020204030204" pitchFamily="34" charset="0"/>
              </a:rPr>
              <a:t>310,202</a:t>
            </a:r>
            <a:r>
              <a:rPr lang="en-US" dirty="0"/>
              <a:t> </a:t>
            </a:r>
            <a:r>
              <a:rPr lang="en-US" baseline="0" dirty="0"/>
              <a:t> MW*s on 9/9/2023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333,227</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800" b="1" i="0" u="none" strike="noStrike" dirty="0">
                <a:solidFill>
                  <a:srgbClr val="000000"/>
                </a:solidFill>
                <a:effectLst/>
                <a:latin typeface="Calibri" panose="020F0502020204030204" pitchFamily="34" charset="0"/>
              </a:rPr>
              <a:t>310,202</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August 9th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600" b="1" i="0" u="none" strike="noStrike" dirty="0">
                <a:solidFill>
                  <a:srgbClr val="000000"/>
                </a:solidFill>
                <a:effectLst/>
                <a:latin typeface="Calibri" panose="020F0502020204030204" pitchFamily="34" charset="0"/>
              </a:rPr>
              <a:t>354,789</a:t>
            </a:r>
            <a:r>
              <a:rPr lang="en-US" sz="1400" b="1" dirty="0">
                <a:solidFill>
                  <a:schemeClr val="accent2"/>
                </a:solidFill>
              </a:rPr>
              <a:t> </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August 26th</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92.80 @ 8/17/2023 19:00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declined into the negative throughout this period, The largest expected generation deviation was -523.74MW @7:34 PM </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19:00 and 20:00,. Solar generation ramped down by ~5319MW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a:t>
            </a:r>
            <a:r>
              <a:rPr lang="en-US" baseline="0"/>
              <a:t>of 450.90 </a:t>
            </a:r>
            <a:r>
              <a:rPr lang="en-US" baseline="0" dirty="0"/>
              <a:t>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130 with the exception of 21:00 </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200" b="0" dirty="0">
                <a:solidFill>
                  <a:schemeClr val="accent2"/>
                </a:solidFill>
              </a:rPr>
              <a:t>175.03</a:t>
            </a:r>
            <a:r>
              <a:rPr lang="en-US" dirty="0"/>
              <a:t>, which is in line with expectations, and the CPS1 score for August is slightly lower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2022.</a:t>
            </a:r>
          </a:p>
          <a:p>
            <a:pPr lvl="1"/>
            <a:r>
              <a:rPr lang="en-US" sz="1600" dirty="0">
                <a:solidFill>
                  <a:schemeClr val="accent2"/>
                </a:solidFill>
              </a:rPr>
              <a:t>Mean: 14.95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11.76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18.7mHz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15.62 </a:t>
            </a:r>
            <a:r>
              <a:rPr lang="en-US" sz="1600" dirty="0" err="1"/>
              <a:t>mHz</a:t>
            </a:r>
            <a:r>
              <a:rPr lang="en-US" sz="1600" dirty="0"/>
              <a:t> on avg for August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August 2023</a:t>
            </a:r>
          </a:p>
          <a:p>
            <a:endParaRPr lang="en-US" dirty="0"/>
          </a:p>
          <a:p>
            <a:r>
              <a:rPr lang="en-US" dirty="0"/>
              <a:t>ERCOT</a:t>
            </a:r>
          </a:p>
          <a:p>
            <a:r>
              <a:rPr lang="en-US" dirty="0"/>
              <a:t>Operations Planning</a:t>
            </a:r>
          </a:p>
          <a:p>
            <a:endParaRPr lang="en-US" dirty="0"/>
          </a:p>
          <a:p>
            <a:r>
              <a:rPr lang="en-US" dirty="0"/>
              <a:t>PDCWG | September 20</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0E4C6CF-FA6B-E086-91FA-CECBFAF8D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6968" y="788687"/>
            <a:ext cx="7390064" cy="5370167"/>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8E444ABC-8882-6CDA-575B-3E2635264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1017" y="753291"/>
            <a:ext cx="7341965" cy="5341078"/>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4BDA1DF7-C6CE-6EDD-31BB-091E96F7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95837" y="744289"/>
            <a:ext cx="7380926" cy="5369421"/>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EE0B1E9F-1F19-B29F-E8E7-2EF92CE13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011" y="718583"/>
            <a:ext cx="7467977" cy="5420834"/>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August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172.67%</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175.03%</a:t>
            </a: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1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15.62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12.48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18.21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50,446,166 MWh</a:t>
            </a:r>
          </a:p>
          <a:p>
            <a:pPr lvl="1"/>
            <a:r>
              <a:rPr lang="en-US" sz="1600" dirty="0">
                <a:solidFill>
                  <a:schemeClr val="accent2"/>
                </a:solidFill>
              </a:rPr>
              <a:t>Wind Energy: </a:t>
            </a:r>
            <a:r>
              <a:rPr lang="en-US" sz="1600" b="1" dirty="0">
                <a:solidFill>
                  <a:schemeClr val="accent2"/>
                </a:solidFill>
              </a:rPr>
              <a:t>7,888,961 MWh</a:t>
            </a:r>
          </a:p>
          <a:p>
            <a:pPr lvl="1"/>
            <a:r>
              <a:rPr lang="en-US" sz="1600" dirty="0">
                <a:solidFill>
                  <a:schemeClr val="accent2"/>
                </a:solidFill>
              </a:rPr>
              <a:t>Percent Energy from Wind: </a:t>
            </a:r>
            <a:r>
              <a:rPr lang="en-US" sz="1600" b="1" dirty="0">
                <a:solidFill>
                  <a:schemeClr val="accent2"/>
                </a:solidFill>
              </a:rPr>
              <a:t>15.64% </a:t>
            </a:r>
          </a:p>
          <a:p>
            <a:pPr lvl="1"/>
            <a:r>
              <a:rPr lang="en-US" sz="1600" dirty="0">
                <a:solidFill>
                  <a:schemeClr val="accent2"/>
                </a:solidFill>
              </a:rPr>
              <a:t>Solar Energy: </a:t>
            </a:r>
            <a:r>
              <a:rPr lang="en-US" sz="1600" b="1" dirty="0">
                <a:solidFill>
                  <a:schemeClr val="accent2"/>
                </a:solidFill>
              </a:rPr>
              <a:t>3,883,948 MWh </a:t>
            </a:r>
          </a:p>
          <a:p>
            <a:pPr lvl="1"/>
            <a:r>
              <a:rPr lang="en-US" sz="1600" dirty="0">
                <a:solidFill>
                  <a:schemeClr val="accent2"/>
                </a:solidFill>
              </a:rPr>
              <a:t>Percent Energy from Solar: </a:t>
            </a:r>
            <a:r>
              <a:rPr lang="en-US" sz="1600" b="1" dirty="0">
                <a:solidFill>
                  <a:schemeClr val="accent2"/>
                </a:solidFill>
              </a:rPr>
              <a:t>7.70%</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333,227 MW*s</a:t>
            </a:r>
          </a:p>
          <a:p>
            <a:pPr lvl="1"/>
            <a:r>
              <a:rPr lang="en-US" sz="1600" dirty="0">
                <a:solidFill>
                  <a:schemeClr val="accent2"/>
                </a:solidFill>
              </a:rPr>
              <a:t>Max: </a:t>
            </a:r>
            <a:r>
              <a:rPr lang="en-US" sz="1600" b="1" dirty="0">
                <a:solidFill>
                  <a:schemeClr val="accent2"/>
                </a:solidFill>
              </a:rPr>
              <a:t>354,789 </a:t>
            </a:r>
            <a:r>
              <a:rPr lang="en-US" sz="1600" dirty="0">
                <a:solidFill>
                  <a:schemeClr val="accent2"/>
                </a:solidFill>
              </a:rPr>
              <a:t> </a:t>
            </a:r>
            <a:r>
              <a:rPr lang="en-US" sz="1600" b="1" dirty="0">
                <a:solidFill>
                  <a:schemeClr val="accent2"/>
                </a:solidFill>
              </a:rPr>
              <a:t>MW*s  </a:t>
            </a:r>
            <a:r>
              <a:rPr lang="en-US" sz="1600" dirty="0">
                <a:solidFill>
                  <a:schemeClr val="accent2"/>
                </a:solidFill>
              </a:rPr>
              <a:t>on August 26th</a:t>
            </a:r>
          </a:p>
          <a:p>
            <a:pPr lvl="1"/>
            <a:r>
              <a:rPr lang="en-US" sz="1600" dirty="0">
                <a:solidFill>
                  <a:schemeClr val="accent2"/>
                </a:solidFill>
              </a:rPr>
              <a:t>Min: </a:t>
            </a:r>
            <a:r>
              <a:rPr lang="en-US" sz="1600" b="1" dirty="0">
                <a:solidFill>
                  <a:schemeClr val="accent2"/>
                </a:solidFill>
              </a:rPr>
              <a:t>310,202 MW*s  </a:t>
            </a:r>
            <a:r>
              <a:rPr lang="en-US" sz="1600" dirty="0">
                <a:solidFill>
                  <a:schemeClr val="accent2"/>
                </a:solidFill>
              </a:rPr>
              <a:t>on August 9th</a:t>
            </a:r>
          </a:p>
          <a:p>
            <a:pPr lvl="1"/>
            <a:endParaRPr lang="en-US" sz="16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8C0AAF5E-EEF5-59FE-3845-48FEDDC5C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1717" y="762001"/>
            <a:ext cx="7445154" cy="5410200"/>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B5C3CA23-BCBF-8D3F-9282-2B98A5F41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2" cy="5287448"/>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EBAB35C-8163-961C-0A27-E00A6C927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53836" y="772088"/>
            <a:ext cx="7312528" cy="5313823"/>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56BBAA93-5F97-28CA-DDB1-8C585245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2" cy="5287448"/>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B27C4229-58F3-E80A-DEE6-B79F233ED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2620" y="749336"/>
            <a:ext cx="7338760" cy="5332885"/>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a:extLst>
              <a:ext uri="{FF2B5EF4-FFF2-40B4-BE49-F238E27FC236}">
                <a16:creationId xmlns:a16="http://schemas.microsoft.com/office/drawing/2014/main" id="{641AE98D-FE64-CE1A-8D26-975641D97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715744"/>
            <a:ext cx="7467600" cy="5426510"/>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6" name="Picture 5">
            <a:extLst>
              <a:ext uri="{FF2B5EF4-FFF2-40B4-BE49-F238E27FC236}">
                <a16:creationId xmlns:a16="http://schemas.microsoft.com/office/drawing/2014/main" id="{70230DF5-45CB-BCA5-0F96-83BCEEF48B3F}"/>
              </a:ext>
            </a:extLst>
          </p:cNvPr>
          <p:cNvPicPr>
            <a:picLocks noChangeAspect="1"/>
          </p:cNvPicPr>
          <p:nvPr/>
        </p:nvPicPr>
        <p:blipFill>
          <a:blip r:embed="rId4"/>
          <a:stretch>
            <a:fillRect/>
          </a:stretch>
        </p:blipFill>
        <p:spPr>
          <a:xfrm>
            <a:off x="-76200" y="652079"/>
            <a:ext cx="9144000" cy="3801241"/>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DAC07-12DA-8A22-3DE2-13BA95394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8078" y="664149"/>
            <a:ext cx="7609606" cy="5529702"/>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5E3311E7-7EDD-8821-E1C7-AA51B960C8EE}"/>
              </a:ext>
            </a:extLst>
          </p:cNvPr>
          <p:cNvSpPr txBox="1"/>
          <p:nvPr/>
        </p:nvSpPr>
        <p:spPr>
          <a:xfrm>
            <a:off x="5511799" y="5638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Aug-23 CPS1 (%): </a:t>
            </a:r>
            <a:r>
              <a:rPr lang="en-US" sz="1800" dirty="0">
                <a:effectLst/>
                <a:latin typeface="Calibri" panose="020F0502020204030204" pitchFamily="34" charset="0"/>
                <a:ea typeface="Calibri" panose="020F0502020204030204" pitchFamily="34" charset="0"/>
              </a:rPr>
              <a:t>172.67</a:t>
            </a:r>
            <a:endParaRPr lang="en-US" dirty="0"/>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August.</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4D979-BBF3-483E-3549-132D4AB1B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7524" y="712096"/>
            <a:ext cx="7488952" cy="5433806"/>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950E55C8-5439-C5C9-8EEB-8F332A67425D}"/>
              </a:ext>
            </a:extLst>
          </p:cNvPr>
          <p:cNvSpPr txBox="1"/>
          <p:nvPr/>
        </p:nvSpPr>
        <p:spPr>
          <a:xfrm>
            <a:off x="4876800" y="1043699"/>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Aug-23 CPS1 (%): </a:t>
            </a:r>
            <a:r>
              <a:rPr lang="en-US" sz="1800" dirty="0">
                <a:effectLst/>
                <a:latin typeface="Calibri" panose="020F0502020204030204" pitchFamily="34" charset="0"/>
                <a:ea typeface="Calibri" panose="020F0502020204030204" pitchFamily="34" charset="0"/>
              </a:rPr>
              <a:t>172.67</a:t>
            </a:r>
            <a:endParaRPr lang="en-US" dirty="0"/>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2A8AC-C061-FD9C-3DE4-03C3B73C1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44402"/>
            <a:ext cx="7388728" cy="5369196"/>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175.03%</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614DDC66-E449-EC6C-32BD-9163ED511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62941"/>
            <a:ext cx="7233280" cy="5254063"/>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B6E6CF9-201C-B744-43C3-F8D2E13A2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2000" y="762544"/>
            <a:ext cx="7162800" cy="5205020"/>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94706</TotalTime>
  <Words>840</Words>
  <Application>Microsoft Office PowerPoint</Application>
  <PresentationFormat>On-screen Show (4:3)</PresentationFormat>
  <Paragraphs>162</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August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1451</cp:revision>
  <cp:lastPrinted>2016-01-21T20:53:15Z</cp:lastPrinted>
  <dcterms:created xsi:type="dcterms:W3CDTF">2016-01-21T15:20:31Z</dcterms:created>
  <dcterms:modified xsi:type="dcterms:W3CDTF">2023-09-19T17:19:11Z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