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7" r:id="rId4"/>
  </p:sldMasterIdLst>
  <p:notesMasterIdLst>
    <p:notesMasterId r:id="rId12"/>
  </p:notesMasterIdLst>
  <p:handoutMasterIdLst>
    <p:handoutMasterId r:id="rId13"/>
  </p:handoutMasterIdLst>
  <p:sldIdLst>
    <p:sldId id="260" r:id="rId5"/>
    <p:sldId id="369" r:id="rId6"/>
    <p:sldId id="294" r:id="rId7"/>
    <p:sldId id="372" r:id="rId8"/>
    <p:sldId id="711" r:id="rId9"/>
    <p:sldId id="703" r:id="rId10"/>
    <p:sldId id="705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C50F68-F7D2-4F76-AFEE-10EF10F098B7}" v="6" dt="2023-06-16T15:12:51.2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595" autoAdjust="0"/>
  </p:normalViewPr>
  <p:slideViewPr>
    <p:cSldViewPr snapToGrid="0" snapToObjects="1">
      <p:cViewPr varScale="1">
        <p:scale>
          <a:sx n="78" d="100"/>
          <a:sy n="78" d="100"/>
        </p:scale>
        <p:origin x="1560" y="5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9/18/2023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9/18/2023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406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4328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8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September 2023</a:t>
            </a:r>
          </a:p>
        </p:txBody>
      </p:sp>
    </p:spTree>
    <p:extLst>
      <p:ext uri="{BB962C8B-B14F-4D97-AF65-F5344CB8AC3E}">
        <p14:creationId xmlns:p14="http://schemas.microsoft.com/office/powerpoint/2010/main" val="291031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687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52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8" r:id="rId1"/>
    <p:sldLayoutId id="2147494279" r:id="rId2"/>
    <p:sldLayoutId id="2147494280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6: 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Martha Henson</a:t>
              </a:r>
            </a:p>
            <a:p>
              <a:pPr eaLnBrk="1" hangingPunct="1"/>
              <a:r>
                <a:rPr lang="en-US" altLang="en-US" sz="2000" dirty="0"/>
                <a:t>PRS Chair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/>
                <a:t>September 26, 2023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6387" y="794479"/>
            <a:ext cx="8531226" cy="55951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dirty="0"/>
              <a:t>Revision Requests Recommended for Approval by PRS – Unopposed with Impacts (Vote):</a:t>
            </a:r>
          </a:p>
          <a:p>
            <a:pPr>
              <a:spcAft>
                <a:spcPts val="600"/>
              </a:spcAft>
            </a:pPr>
            <a:r>
              <a:rPr lang="en-US" b="0" dirty="0"/>
              <a:t>NPRR1184, Update to Procedures for Managing Interest on Cash Collateral [Tenaska]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	Phase 1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IA: Less than $10K O&amp;M				Priority N/A; Rank N/A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	Phase 2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IA: Between $100K and $150K		Priority 2024; Rank 4060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en-US" dirty="0"/>
          </a:p>
          <a:p>
            <a:pPr>
              <a:spcAft>
                <a:spcPts val="600"/>
              </a:spcAft>
            </a:pPr>
            <a:r>
              <a:rPr lang="en-US" b="0" dirty="0"/>
              <a:t>SCR824, Increase File Size and Quantity Limits for RIOO Attachments [Genesis Consolidated Industries]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IA: Less than $10K O&amp;M				Priority N/A; Rank N/A</a:t>
            </a:r>
          </a:p>
          <a:p>
            <a:pPr>
              <a:spcAft>
                <a:spcPts val="600"/>
              </a:spcAft>
            </a:pPr>
            <a:endParaRPr lang="en-US" b="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Summary of PRS Update</a:t>
            </a:r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Appendix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NPRR1184, Update to Procedures for Managing Interest on Cash Collateral 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0288" y="678426"/>
            <a:ext cx="873252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Sponsor: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Tenaska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Proposed Effective Date: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Phase 1 - Upon system implementation, Phase 2 – Upon system implementation – Priority 2024; Rank 4060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ERCOT Impact Analysis: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Phase 1 – Less than $10K (O&amp;M), Phase 2 - Between $100K and $150K; no impacts to ERCOT staffing; impacts to </a:t>
            </a:r>
            <a:r>
              <a:rPr lang="x-non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Credit Management Systems (CMM)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Data Management &amp; Analytic Systems, Channel Management Systems, and ERCOT Website and MIS Systems; no impacts to E</a:t>
            </a:r>
            <a:r>
              <a:rPr lang="x-non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RCOT business processes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 no impacts to ERCOT grid operations and practices.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Revision Description: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This NPRR clarifies ERCOT’s management of interest received by ERCOT and owed to Counter-Parties for posted Cash Collateral, and requires ERCOT to credit Counter-Party Collateral accounts for interest on a monthly basis, as opposed to the current annual process.  Additionally, this NPRR requires ERCOT to report the interest calculation.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PRS Decision: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On 6/14/23, PRS voted unanimously to recommend approval of NPRR1184 as submitted.  On 9/13/23, PRS voted unanimously to endorse and forward to TAC the 7/13/23 PRS Report as amended by the 9/11/23 ERCOT comments and 9/6/23 Impact Analysis for NPRR1184 with a recommended priority of 2024 and rank of 4060.  The Independent Retail Electric Provider (IREP) Market Segment did not participate in the vote.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099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SCR824,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Increase File Size and Quantity Limits for RIOO Attachments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0288" y="688258"/>
            <a:ext cx="873252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Sponsor: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Genesis Consolidated Industries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Proposed Effective Date: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Upon system implementation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ERCOT Impact Analysis: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Less than $10K (O&amp;M); no impacts to ERCOT staffing; impacts to </a:t>
            </a:r>
            <a:r>
              <a:rPr lang="x-non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Resource Integration and Ongoing Operations (RIOO)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 no impacts to E</a:t>
            </a:r>
            <a:r>
              <a:rPr lang="x-non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RCOT business processes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 no impacts to ERCOT grid operations and practices.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Revision Description: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This SCR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increases the attachment file size and quantities allowed within the RIOO system.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PRS Decision: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On 7/13/23, PRS voted unanimously to recommend approval of SCR824 as submitted.  On 9/13/23, PRS voted unanimously to endorse and forward to TAC the 8/10/23 PRS Report and 9/5/23 Impact Analysis for SCR824.  The IREP Market Segment did not participate in the vote.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108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APPENDIX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New additions and target release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Previous target release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(a), (b), etc.: 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/>
        </p:nvGraphicFramePr>
        <p:xfrm>
          <a:off x="160280" y="798447"/>
          <a:ext cx="8839200" cy="294436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OBDRR043/44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LPGRR070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OBDRR048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Project Status Codes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NS = Not Started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I     = Initiation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P    = Planning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    = Execution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R3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R5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4454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NPRR1020(a) – EPS Metering portion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NPRR1026(a) – SLF – RIOO portion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/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484,825(b),826,829,841,857,879,885,904,918,930,936,941,945,963,965,975,987,995,1004,1006,1007,1019,1023,1030,1032,1034,1057, 1077,1105, 1111,1128,1131,1136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42415" y="1304620"/>
            <a:ext cx="370549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46711" y="1308536"/>
            <a:ext cx="41694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3" y="2886462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031762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7/14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716025" y="1117362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15B54-2AA6-8B76-5F70-7479D7CF1C64}"/>
              </a:ext>
            </a:extLst>
          </p:cNvPr>
          <p:cNvSpPr txBox="1"/>
          <p:nvPr/>
        </p:nvSpPr>
        <p:spPr>
          <a:xfrm>
            <a:off x="1291752" y="1311415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90B21521-06B7-DAF1-A0C8-8C7BACED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880" y="2714552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10/1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6C19D-4DB6-38B4-FA0F-59241A00EA59}"/>
              </a:ext>
            </a:extLst>
          </p:cNvPr>
          <p:cNvSpPr txBox="1"/>
          <p:nvPr/>
        </p:nvSpPr>
        <p:spPr>
          <a:xfrm>
            <a:off x="5721867" y="159983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Wingdings" panose="05000000000000000000" pitchFamily="2" charset="2"/>
              <a:ea typeface="+mn-ea"/>
              <a:cs typeface="+mn-cs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9BD978A4-A0D4-978B-F9FF-8E084395C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461" y="2660617"/>
            <a:ext cx="150995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R5 Off-Cycle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883793C-D0D8-F9E2-7020-5277A75D588F}"/>
              </a:ext>
            </a:extLst>
          </p:cNvPr>
          <p:cNvCxnSpPr>
            <a:cxnSpLocks/>
          </p:cNvCxnSpPr>
          <p:nvPr/>
        </p:nvCxnSpPr>
        <p:spPr>
          <a:xfrm>
            <a:off x="7936907" y="2486799"/>
            <a:ext cx="989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184" y="3532533"/>
            <a:ext cx="43421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EMS Upgrade Freeze –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July 2023 – Jan. 2024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78871F62-5B18-09C7-5271-70F92EC0C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843" y="189177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11/1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5389A00-D918-A110-1C53-0F1B6A09A0C4}"/>
              </a:ext>
            </a:extLst>
          </p:cNvPr>
          <p:cNvCxnSpPr>
            <a:cxnSpLocks/>
          </p:cNvCxnSpPr>
          <p:nvPr/>
        </p:nvCxnSpPr>
        <p:spPr>
          <a:xfrm>
            <a:off x="7391400" y="1471648"/>
            <a:ext cx="545507" cy="101515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0E1B7C4-7B4A-E25C-8EDA-C34BAF2AC7D4}"/>
              </a:ext>
            </a:extLst>
          </p:cNvPr>
          <p:cNvCxnSpPr>
            <a:cxnSpLocks/>
          </p:cNvCxnSpPr>
          <p:nvPr/>
        </p:nvCxnSpPr>
        <p:spPr>
          <a:xfrm flipV="1">
            <a:off x="8305800" y="2269205"/>
            <a:ext cx="0" cy="391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85F1F59C-B772-EA1F-CDC8-70029C9CD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1" y="3909878"/>
            <a:ext cx="8926277" cy="118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53484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6512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58323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APPENDIX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New additions and target release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Previous target release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(a), (b), etc.: 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/>
        </p:nvGraphicFramePr>
        <p:xfrm>
          <a:off x="160280" y="818732"/>
          <a:ext cx="8839200" cy="2878417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PGRR103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RRGRR033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NPRR1026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58976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Project Status Codes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NS = Not Started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I     = Initiation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P    = Planning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    = Execution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1808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2632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1644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R3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1772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R5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063" y="5570630"/>
            <a:ext cx="250530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NPRR1026(b) – SLF – Reporting portion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NPRR1092(b) – Limit RUC Opt-Out Provision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8892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8621051" y="1329904"/>
            <a:ext cx="37054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91885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244994" y="1327935"/>
            <a:ext cx="41694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9994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A7DCBF6B-E33A-AD6A-39BE-0E7EB11DF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665391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Q1 –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RIOO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984A6-51EA-1C82-0527-C5E27E8151D8}"/>
              </a:ext>
            </a:extLst>
          </p:cNvPr>
          <p:cNvSpPr txBox="1"/>
          <p:nvPr/>
        </p:nvSpPr>
        <p:spPr>
          <a:xfrm>
            <a:off x="2763144" y="1981200"/>
            <a:ext cx="3705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/>
        </p:nvGraphicFramePr>
        <p:xfrm>
          <a:off x="159776" y="3858011"/>
          <a:ext cx="8839200" cy="1578283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85735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R7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86559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R8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855723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R10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364174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DE1E08-5E23-35BF-1B51-3DE774BEF43E}"/>
              </a:ext>
            </a:extLst>
          </p:cNvPr>
          <p:cNvCxnSpPr>
            <a:cxnSpLocks/>
          </p:cNvCxnSpPr>
          <p:nvPr/>
        </p:nvCxnSpPr>
        <p:spPr>
          <a:xfrm>
            <a:off x="107213" y="1368577"/>
            <a:ext cx="348813" cy="106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629A9EF-6D9F-A439-6154-7978433D8DC1}"/>
              </a:ext>
            </a:extLst>
          </p:cNvPr>
          <p:cNvCxnSpPr>
            <a:cxnSpLocks/>
          </p:cNvCxnSpPr>
          <p:nvPr/>
        </p:nvCxnSpPr>
        <p:spPr>
          <a:xfrm flipH="1" flipV="1">
            <a:off x="241395" y="2444757"/>
            <a:ext cx="1669024" cy="115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334652"/>
            <a:ext cx="41694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9765</TotalTime>
  <Words>1042</Words>
  <Application>Microsoft Office PowerPoint</Application>
  <PresentationFormat>On-screen Show (4:3)</PresentationFormat>
  <Paragraphs>405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Times New Roman</vt:lpstr>
      <vt:lpstr>Wingdings</vt:lpstr>
      <vt:lpstr>Custom Design</vt:lpstr>
      <vt:lpstr>Office Theme</vt:lpstr>
      <vt:lpstr>PowerPoint Presentation</vt:lpstr>
      <vt:lpstr>Summary of PRS Update</vt:lpstr>
      <vt:lpstr>Appendix</vt:lpstr>
      <vt:lpstr>NPRR1184, Update to Procedures for Managing Interest on Cash Collateral </vt:lpstr>
      <vt:lpstr>SCR824, Increase File Size and Quantity Limits for RIOO Attachments </vt:lpstr>
      <vt:lpstr>2023 Release Targets – Approved NPRRs / SCRs / xGRRs </vt:lpstr>
      <vt:lpstr>2024 Release Targets – Approved NPRRs / SCRs / xGRRs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ERCOT Market Rules</cp:lastModifiedBy>
  <cp:revision>600</cp:revision>
  <cp:lastPrinted>2013-01-30T23:16:36Z</cp:lastPrinted>
  <dcterms:created xsi:type="dcterms:W3CDTF">2010-04-12T23:12:02Z</dcterms:created>
  <dcterms:modified xsi:type="dcterms:W3CDTF">2023-09-18T20:02:24Z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