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700" r:id="rId2"/>
    <p:sldMasterId id="2147483702" r:id="rId3"/>
  </p:sldMasterIdLst>
  <p:notesMasterIdLst>
    <p:notesMasterId r:id="rId50"/>
  </p:notesMasterIdLst>
  <p:handoutMasterIdLst>
    <p:handoutMasterId r:id="rId51"/>
  </p:handoutMasterIdLst>
  <p:sldIdLst>
    <p:sldId id="270" r:id="rId4"/>
    <p:sldId id="754" r:id="rId5"/>
    <p:sldId id="2651" r:id="rId6"/>
    <p:sldId id="2672" r:id="rId7"/>
    <p:sldId id="326" r:id="rId8"/>
    <p:sldId id="2648" r:id="rId9"/>
    <p:sldId id="2649" r:id="rId10"/>
    <p:sldId id="2538" r:id="rId11"/>
    <p:sldId id="2575" r:id="rId12"/>
    <p:sldId id="2579" r:id="rId13"/>
    <p:sldId id="2578" r:id="rId14"/>
    <p:sldId id="2673" r:id="rId15"/>
    <p:sldId id="2650" r:id="rId16"/>
    <p:sldId id="2447" r:id="rId17"/>
    <p:sldId id="2675" r:id="rId18"/>
    <p:sldId id="2618" r:id="rId19"/>
    <p:sldId id="2601" r:id="rId20"/>
    <p:sldId id="2602" r:id="rId21"/>
    <p:sldId id="2604" r:id="rId22"/>
    <p:sldId id="2603" r:id="rId23"/>
    <p:sldId id="2652" r:id="rId24"/>
    <p:sldId id="2598" r:id="rId25"/>
    <p:sldId id="2674" r:id="rId26"/>
    <p:sldId id="2613" r:id="rId27"/>
    <p:sldId id="2609" r:id="rId28"/>
    <p:sldId id="2610" r:id="rId29"/>
    <p:sldId id="2611" r:id="rId30"/>
    <p:sldId id="2612" r:id="rId31"/>
    <p:sldId id="2657" r:id="rId32"/>
    <p:sldId id="618" r:id="rId33"/>
    <p:sldId id="2671" r:id="rId34"/>
    <p:sldId id="2474" r:id="rId35"/>
    <p:sldId id="2670" r:id="rId36"/>
    <p:sldId id="2666" r:id="rId37"/>
    <p:sldId id="2667" r:id="rId38"/>
    <p:sldId id="2668" r:id="rId39"/>
    <p:sldId id="2669" r:id="rId40"/>
    <p:sldId id="571" r:id="rId41"/>
    <p:sldId id="665" r:id="rId42"/>
    <p:sldId id="2572" r:id="rId43"/>
    <p:sldId id="609" r:id="rId44"/>
    <p:sldId id="2615" r:id="rId45"/>
    <p:sldId id="2469" r:id="rId46"/>
    <p:sldId id="2595" r:id="rId47"/>
    <p:sldId id="2660" r:id="rId48"/>
    <p:sldId id="2661"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2" clrIdx="0"/>
  <p:cmAuthor id="1" name="Du, Pengwei" initials="DP" lastIdx="3" clrIdx="1">
    <p:extLst>
      <p:ext uri="{19B8F6BF-5375-455C-9EA6-DF929625EA0E}">
        <p15:presenceInfo xmlns:p15="http://schemas.microsoft.com/office/powerpoint/2012/main" userId="S-1-5-21-639947351-343809578-3807592339-42176" providerId="AD"/>
      </p:ext>
    </p:extLst>
  </p:cmAuthor>
  <p:cmAuthor id="2" name="Mago, Nitika" initials="NVM" lastIdx="25" clrIdx="2">
    <p:extLst>
      <p:ext uri="{19B8F6BF-5375-455C-9EA6-DF929625EA0E}">
        <p15:presenceInfo xmlns:p15="http://schemas.microsoft.com/office/powerpoint/2012/main" userId="Mago, Nitika" providerId="None"/>
      </p:ext>
    </p:extLst>
  </p:cmAuthor>
  <p:cmAuthor id="3" name="Steffan, Nick" initials="SN" lastIdx="3" clrIdx="3">
    <p:extLst>
      <p:ext uri="{19B8F6BF-5375-455C-9EA6-DF929625EA0E}">
        <p15:presenceInfo xmlns:p15="http://schemas.microsoft.com/office/powerpoint/2012/main" userId="S-1-5-21-639947351-343809578-3807592339-42285" providerId="AD"/>
      </p:ext>
    </p:extLst>
  </p:cmAuthor>
  <p:cmAuthor id="4" name="Littlefield, Jennifer" initials="LJ" lastIdx="2" clrIdx="4">
    <p:extLst>
      <p:ext uri="{19B8F6BF-5375-455C-9EA6-DF929625EA0E}">
        <p15:presenceInfo xmlns:p15="http://schemas.microsoft.com/office/powerpoint/2012/main" userId="S-1-5-21-639947351-343809578-3807592339-51623" providerId="AD"/>
      </p:ext>
    </p:extLst>
  </p:cmAuthor>
  <p:cmAuthor id="5" name="Li, Weifeng" initials="LW" lastIdx="10" clrIdx="5">
    <p:extLst>
      <p:ext uri="{19B8F6BF-5375-455C-9EA6-DF929625EA0E}">
        <p15:presenceInfo xmlns:p15="http://schemas.microsoft.com/office/powerpoint/2012/main" userId="S-1-5-21-639947351-343809578-3807592339-552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89F"/>
    <a:srgbClr val="73C8FD"/>
    <a:srgbClr val="50BC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541DFE-FBFF-42F5-8ACD-E6BE0B4C1B82}" v="212" dt="2023-09-18T19:03:47.957"/>
    <p1510:client id="{468B23B3-BED9-424A-A664-3780E3E7E2CC}" v="16" dt="2023-09-19T17:41:48.3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16" autoAdjust="0"/>
    <p:restoredTop sz="83419" autoAdjust="0"/>
  </p:normalViewPr>
  <p:slideViewPr>
    <p:cSldViewPr snapToGrid="0">
      <p:cViewPr varScale="1">
        <p:scale>
          <a:sx n="100" d="100"/>
          <a:sy n="100" d="100"/>
        </p:scale>
        <p:origin x="4315" y="82"/>
      </p:cViewPr>
      <p:guideLst>
        <p:guide orient="horz" pos="2160"/>
        <p:guide pos="2880"/>
      </p:guideLst>
    </p:cSldViewPr>
  </p:slideViewPr>
  <p:notesTextViewPr>
    <p:cViewPr>
      <p:scale>
        <a:sx n="3" d="2"/>
        <a:sy n="3" d="2"/>
      </p:scale>
      <p:origin x="0" y="0"/>
    </p:cViewPr>
  </p:notesTextViewPr>
  <p:sorterViewPr>
    <p:cViewPr>
      <p:scale>
        <a:sx n="60" d="100"/>
        <a:sy n="60" d="100"/>
      </p:scale>
      <p:origin x="0" y="0"/>
    </p:cViewPr>
  </p:sorterViewPr>
  <p:notesViewPr>
    <p:cSldViewPr snapToGrid="0" showGuides="1">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microsoft.com/office/2016/11/relationships/changesInfo" Target="changesInfos/changesInfo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o, Nitika" userId="eb4dfd7f-5a13-4bd1-acb0-2d627733e6c8" providerId="ADAL" clId="{B89343D3-D1EE-4576-9B0B-BD27AC33F26C}"/>
    <pc:docChg chg="modSld">
      <pc:chgData name="Mago, Nitika" userId="eb4dfd7f-5a13-4bd1-acb0-2d627733e6c8" providerId="ADAL" clId="{B89343D3-D1EE-4576-9B0B-BD27AC33F26C}" dt="2023-09-19T18:19:01.948" v="11" actId="20577"/>
      <pc:docMkLst>
        <pc:docMk/>
      </pc:docMkLst>
      <pc:sldChg chg="modSp mod">
        <pc:chgData name="Mago, Nitika" userId="eb4dfd7f-5a13-4bd1-acb0-2d627733e6c8" providerId="ADAL" clId="{B89343D3-D1EE-4576-9B0B-BD27AC33F26C}" dt="2023-09-19T18:19:01.948" v="11" actId="20577"/>
        <pc:sldMkLst>
          <pc:docMk/>
          <pc:sldMk cId="588272861" sldId="618"/>
        </pc:sldMkLst>
        <pc:spChg chg="mod">
          <ac:chgData name="Mago, Nitika" userId="eb4dfd7f-5a13-4bd1-acb0-2d627733e6c8" providerId="ADAL" clId="{B89343D3-D1EE-4576-9B0B-BD27AC33F26C}" dt="2023-09-19T18:19:01.948" v="11" actId="20577"/>
          <ac:spMkLst>
            <pc:docMk/>
            <pc:sldMk cId="588272861" sldId="618"/>
            <ac:spMk id="2"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rcot-my.sharepoint.com/personal/weifeng_li_ercot_com/Documents/Desktop/Adhoc%20Studies/SCR811/2023Summer%20GTBD/Actual_Solar_Ramp.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ercot-my.sharepoint.com/personal/weifeng_li_ercot_com/Documents/Desktop/Studies/2024%20AS%20Methodology/AS%20Comparison/2024_ECRS_Charts_final.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https://ercot-my.sharepoint.com/personal/weifeng_li_ercot_com/Documents/Desktop/Studies/2024%20AS%20Methodology/AS%20Comparison/2023_Regulation_v8_NewCharts_REVISED.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https://ercot-my.sharepoint.com/personal/weifeng_li_ercot_com/Documents/Desktop/Studies/2024%20AS%20Methodology/AS%20Comparison/2023_Regulation_v8_NewCharts_REVISED.xlsx" TargetMode="Externa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Dynamic PSRR</a:t>
            </a:r>
            <a:r>
              <a:rPr lang="en-US" baseline="0" dirty="0"/>
              <a:t> Threshold</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6345-46A3-892A-B4ACC8B74DDF}"/>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[2024_ECRS_Charts_final.xlsx]Charts!PivotTable1</c:name>
    <c:fmtId val="348"/>
  </c:pivotSource>
  <c:chart>
    <c:title>
      <c:tx>
        <c:strRef>
          <c:f>Charts!$R$1</c:f>
          <c:strCache>
            <c:ptCount val="1"/>
            <c:pt idx="0">
              <c:v>ECRS Requirement Comparison for July</c:v>
            </c:pt>
          </c:strCache>
        </c:strRef>
      </c:tx>
      <c:overlay val="0"/>
      <c:spPr>
        <a:noFill/>
        <a:ln>
          <a:noFill/>
        </a:ln>
        <a:effectLst/>
      </c:spPr>
      <c:txPr>
        <a:bodyPr rot="0" spcFirstLastPara="1" vertOverflow="ellipsis" vert="horz" wrap="square" anchor="ctr" anchorCtr="1"/>
        <a:lstStyle/>
        <a:p>
          <a:pPr>
            <a:defRPr sz="1800" b="1" i="0" u="none" strike="noStrike" kern="1200" spc="0" baseline="0">
              <a:solidFill>
                <a:srgbClr val="00AEC7"/>
              </a:solidFill>
              <a:latin typeface="Arial" panose="020B0604020202020204" pitchFamily="34" charset="0"/>
              <a:ea typeface="+mn-ea"/>
              <a:cs typeface="Arial" panose="020B0604020202020204" pitchFamily="34" charset="0"/>
            </a:defRPr>
          </a:pPr>
          <a:endParaRPr lang="en-US"/>
        </a:p>
      </c:txPr>
    </c:title>
    <c:autoTitleDeleted val="0"/>
    <c:pivotFmts>
      <c:pivotFmt>
        <c:idx val="0"/>
        <c:spPr>
          <a:solidFill>
            <a:srgbClr val="00AEC7"/>
          </a:solidFill>
          <a:ln>
            <a:noFill/>
          </a:ln>
          <a:effectLst/>
        </c:spPr>
        <c:marker>
          <c:symbol val="none"/>
        </c:marker>
      </c:pivotFmt>
      <c:pivotFmt>
        <c:idx val="1"/>
        <c:spPr>
          <a:solidFill>
            <a:srgbClr val="890C58"/>
          </a:solidFill>
          <a:ln>
            <a:noFill/>
          </a:ln>
          <a:effectLst/>
        </c:spPr>
        <c:marker>
          <c:symbol val="none"/>
        </c:marker>
      </c:pivotFmt>
      <c:pivotFmt>
        <c:idx val="2"/>
        <c:spPr>
          <a:pattFill prst="dkUpDiag">
            <a:fgClr>
              <a:srgbClr val="890C58"/>
            </a:fgClr>
            <a:bgClr>
              <a:schemeClr val="bg1"/>
            </a:bgClr>
          </a:pattFill>
          <a:ln>
            <a:noFill/>
          </a:ln>
          <a:effectLst/>
        </c:spPr>
        <c:marker>
          <c:symbol val="none"/>
        </c:marker>
      </c:pivotFmt>
      <c:pivotFmt>
        <c:idx val="3"/>
        <c:spPr>
          <a:solidFill>
            <a:srgbClr val="00AEC7"/>
          </a:solidFill>
          <a:ln>
            <a:noFill/>
          </a:ln>
          <a:effectLst/>
        </c:spPr>
        <c:marker>
          <c:symbol val="none"/>
        </c:marker>
      </c:pivotFmt>
      <c:pivotFmt>
        <c:idx val="4"/>
        <c:spPr>
          <a:solidFill>
            <a:srgbClr val="00AEC7"/>
          </a:solidFill>
          <a:ln>
            <a:noFill/>
          </a:ln>
          <a:effectLst/>
        </c:spPr>
        <c:marker>
          <c:symbol val="none"/>
        </c:marker>
      </c:pivotFmt>
      <c:pivotFmt>
        <c:idx val="5"/>
        <c:spPr>
          <a:pattFill prst="dkUpDiag">
            <a:fgClr>
              <a:srgbClr val="890C58"/>
            </a:fgClr>
            <a:bgClr>
              <a:schemeClr val="bg1"/>
            </a:bgClr>
          </a:pattFill>
          <a:ln>
            <a:noFill/>
          </a:ln>
          <a:effectLst/>
        </c:spPr>
        <c:marker>
          <c:symbol val="none"/>
        </c:marker>
      </c:pivotFmt>
      <c:pivotFmt>
        <c:idx val="6"/>
        <c:spPr>
          <a:solidFill>
            <a:srgbClr val="00AEC7"/>
          </a:solidFill>
          <a:ln>
            <a:noFill/>
          </a:ln>
          <a:effectLst/>
        </c:spPr>
        <c:marker>
          <c:symbol val="none"/>
        </c:marker>
      </c:pivotFmt>
      <c:pivotFmt>
        <c:idx val="7"/>
        <c:spPr>
          <a:solidFill>
            <a:srgbClr val="890C58"/>
          </a:solidFill>
          <a:ln>
            <a:noFill/>
          </a:ln>
          <a:effectLst/>
        </c:spPr>
        <c:marker>
          <c:symbol val="none"/>
        </c:marker>
      </c:pivotFmt>
      <c:pivotFmt>
        <c:idx val="8"/>
        <c:spPr>
          <a:solidFill>
            <a:schemeClr val="accent1"/>
          </a:solidFill>
          <a:ln>
            <a:noFill/>
          </a:ln>
          <a:effectLst/>
        </c:spPr>
        <c:marker>
          <c:symbol val="none"/>
        </c:marker>
      </c:pivotFmt>
      <c:pivotFmt>
        <c:idx val="9"/>
        <c:spPr>
          <a:solidFill>
            <a:schemeClr val="accent1"/>
          </a:solidFill>
          <a:ln>
            <a:noFill/>
          </a:ln>
          <a:effectLst/>
        </c:spPr>
        <c:marker>
          <c:symbol val="none"/>
        </c:marker>
      </c:pivotFmt>
      <c:pivotFmt>
        <c:idx val="10"/>
        <c:spPr>
          <a:solidFill>
            <a:schemeClr val="accent1"/>
          </a:solidFill>
          <a:ln>
            <a:noFill/>
          </a:ln>
          <a:effectLst/>
        </c:spPr>
        <c:marker>
          <c:symbol val="none"/>
        </c:marker>
      </c:pivotFmt>
      <c:pivotFmt>
        <c:idx val="11"/>
        <c:spPr>
          <a:solidFill>
            <a:schemeClr val="accent1"/>
          </a:solidFill>
          <a:ln>
            <a:noFill/>
          </a:ln>
          <a:effectLst/>
        </c:spPr>
        <c:marker>
          <c:symbol val="none"/>
        </c:marker>
      </c:pivotFmt>
      <c:pivotFmt>
        <c:idx val="12"/>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3"/>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7"/>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8"/>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9"/>
        <c:spPr>
          <a:solidFill>
            <a:srgbClr val="5B6770"/>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5"/>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7"/>
        <c:spPr>
          <a:pattFill prst="dkUpDiag">
            <a:fgClr>
              <a:srgbClr val="890C58"/>
            </a:fgClr>
            <a:bgClr>
              <a:schemeClr val="bg1"/>
            </a:bgClr>
          </a:patt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8"/>
        <c:spPr>
          <a:solidFill>
            <a:srgbClr val="685B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9"/>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0"/>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1"/>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5"/>
        <c:spPr>
          <a:solidFill>
            <a:srgbClr val="685B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7"/>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8"/>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9"/>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0"/>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1"/>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7"/>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8"/>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9"/>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4"/>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5"/>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6"/>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7"/>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8"/>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59"/>
        <c:spPr>
          <a:solidFill>
            <a:srgbClr val="890C58"/>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60"/>
        <c:spPr>
          <a:solidFill>
            <a:srgbClr val="00AEC7"/>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Charts!$O$4</c:f>
              <c:strCache>
                <c:ptCount val="1"/>
                <c:pt idx="0">
                  <c:v>2023</c:v>
                </c:pt>
              </c:strCache>
            </c:strRef>
          </c:tx>
          <c:spPr>
            <a:solidFill>
              <a:srgbClr val="890C58"/>
            </a:solidFill>
            <a:ln>
              <a:noFill/>
            </a:ln>
            <a:effectLst/>
          </c:spPr>
          <c:invertIfNegative val="0"/>
          <c:cat>
            <c:strRef>
              <c:f>Charts!$R$1</c:f>
              <c:strCach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strCache>
            </c:strRef>
          </c:cat>
          <c:val>
            <c:numRef>
              <c:f>Charts!$R$1</c:f>
              <c:numCache>
                <c:formatCode>General</c:formatCode>
                <c:ptCount val="24"/>
                <c:pt idx="0">
                  <c:v>1571.8553935486411</c:v>
                </c:pt>
                <c:pt idx="1">
                  <c:v>1517.6647077076491</c:v>
                </c:pt>
                <c:pt idx="2">
                  <c:v>1556.4345711463529</c:v>
                </c:pt>
                <c:pt idx="3">
                  <c:v>1431.293902248972</c:v>
                </c:pt>
                <c:pt idx="4">
                  <c:v>1407.9101497206361</c:v>
                </c:pt>
                <c:pt idx="5">
                  <c:v>1417.147836408066</c:v>
                </c:pt>
                <c:pt idx="6">
                  <c:v>1612.2507187533452</c:v>
                </c:pt>
                <c:pt idx="7">
                  <c:v>1790.940947583141</c:v>
                </c:pt>
                <c:pt idx="8">
                  <c:v>2464.7207283740809</c:v>
                </c:pt>
                <c:pt idx="9">
                  <c:v>2181.4961200411121</c:v>
                </c:pt>
                <c:pt idx="10">
                  <c:v>2484.8223764847871</c:v>
                </c:pt>
                <c:pt idx="11">
                  <c:v>2525.6200826519575</c:v>
                </c:pt>
                <c:pt idx="12">
                  <c:v>2509.5187303932676</c:v>
                </c:pt>
                <c:pt idx="13">
                  <c:v>2339.0807113512901</c:v>
                </c:pt>
                <c:pt idx="14">
                  <c:v>2127.7674306375784</c:v>
                </c:pt>
                <c:pt idx="15">
                  <c:v>2451.3413052146648</c:v>
                </c:pt>
                <c:pt idx="16">
                  <c:v>2574.7462645968158</c:v>
                </c:pt>
                <c:pt idx="17">
                  <c:v>2447.7697332678044</c:v>
                </c:pt>
                <c:pt idx="18">
                  <c:v>2497.9322918834009</c:v>
                </c:pt>
                <c:pt idx="19">
                  <c:v>2393.2004457544076</c:v>
                </c:pt>
                <c:pt idx="20">
                  <c:v>2076.1671086198317</c:v>
                </c:pt>
                <c:pt idx="21">
                  <c:v>2046.2221489145938</c:v>
                </c:pt>
                <c:pt idx="22">
                  <c:v>1834.5163885535731</c:v>
                </c:pt>
                <c:pt idx="23">
                  <c:v>1717.8443706645489</c:v>
                </c:pt>
              </c:numCache>
            </c:numRef>
          </c:val>
          <c:extLst>
            <c:ext xmlns:c16="http://schemas.microsoft.com/office/drawing/2014/chart" uri="{C3380CC4-5D6E-409C-BE32-E72D297353CC}">
              <c16:uniqueId val="{00000000-D2CA-4AF3-8319-AD5643DC23D7}"/>
            </c:ext>
          </c:extLst>
        </c:ser>
        <c:ser>
          <c:idx val="1"/>
          <c:order val="1"/>
          <c:tx>
            <c:strRef>
              <c:f>Charts!$P$4</c:f>
              <c:strCache>
                <c:ptCount val="1"/>
                <c:pt idx="0">
                  <c:v>2024 ECRS</c:v>
                </c:pt>
              </c:strCache>
            </c:strRef>
          </c:tx>
          <c:spPr>
            <a:solidFill>
              <a:srgbClr val="00AEC7"/>
            </a:solidFill>
            <a:ln>
              <a:noFill/>
            </a:ln>
            <a:effectLst/>
          </c:spPr>
          <c:invertIfNegative val="0"/>
          <c:cat>
            <c:strRef>
              <c:f>Charts!$R$1</c:f>
              <c:strCache>
                <c:ptCount val="2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strCache>
            </c:strRef>
          </c:cat>
          <c:val>
            <c:numRef>
              <c:f>Charts!$R$1</c:f>
              <c:numCache>
                <c:formatCode>General</c:formatCode>
                <c:ptCount val="24"/>
                <c:pt idx="0">
                  <c:v>1522</c:v>
                </c:pt>
                <c:pt idx="1">
                  <c:v>1500</c:v>
                </c:pt>
                <c:pt idx="2">
                  <c:v>1585</c:v>
                </c:pt>
                <c:pt idx="3">
                  <c:v>1413</c:v>
                </c:pt>
                <c:pt idx="4">
                  <c:v>1361</c:v>
                </c:pt>
                <c:pt idx="5">
                  <c:v>1389</c:v>
                </c:pt>
                <c:pt idx="6">
                  <c:v>1512</c:v>
                </c:pt>
                <c:pt idx="7">
                  <c:v>1878</c:v>
                </c:pt>
                <c:pt idx="8">
                  <c:v>1862</c:v>
                </c:pt>
                <c:pt idx="9">
                  <c:v>2080</c:v>
                </c:pt>
                <c:pt idx="10">
                  <c:v>2088</c:v>
                </c:pt>
                <c:pt idx="11">
                  <c:v>2220</c:v>
                </c:pt>
                <c:pt idx="12">
                  <c:v>2267</c:v>
                </c:pt>
                <c:pt idx="13">
                  <c:v>2508</c:v>
                </c:pt>
                <c:pt idx="14">
                  <c:v>2390</c:v>
                </c:pt>
                <c:pt idx="15">
                  <c:v>2656</c:v>
                </c:pt>
                <c:pt idx="16">
                  <c:v>2664</c:v>
                </c:pt>
                <c:pt idx="17">
                  <c:v>2567</c:v>
                </c:pt>
                <c:pt idx="18">
                  <c:v>2356</c:v>
                </c:pt>
                <c:pt idx="19">
                  <c:v>2011</c:v>
                </c:pt>
                <c:pt idx="20">
                  <c:v>2260</c:v>
                </c:pt>
                <c:pt idx="21">
                  <c:v>2273</c:v>
                </c:pt>
                <c:pt idx="22">
                  <c:v>2075</c:v>
                </c:pt>
                <c:pt idx="23">
                  <c:v>1871</c:v>
                </c:pt>
              </c:numCache>
            </c:numRef>
          </c:val>
          <c:extLst>
            <c:ext xmlns:c16="http://schemas.microsoft.com/office/drawing/2014/chart" uri="{C3380CC4-5D6E-409C-BE32-E72D297353CC}">
              <c16:uniqueId val="{00000001-D2CA-4AF3-8319-AD5643DC23D7}"/>
            </c:ext>
          </c:extLst>
        </c:ser>
        <c:dLbls>
          <c:showLegendKey val="0"/>
          <c:showVal val="0"/>
          <c:showCatName val="0"/>
          <c:showSerName val="0"/>
          <c:showPercent val="0"/>
          <c:showBubbleSize val="0"/>
        </c:dLbls>
        <c:gapWidth val="150"/>
        <c:axId val="610002624"/>
        <c:axId val="610003408"/>
      </c:barChart>
      <c:catAx>
        <c:axId val="610002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5B6770"/>
                </a:solidFill>
                <a:latin typeface="Arial" panose="020B0604020202020204" pitchFamily="34" charset="0"/>
                <a:ea typeface="+mn-ea"/>
                <a:cs typeface="Arial" panose="020B0604020202020204" pitchFamily="34" charset="0"/>
              </a:defRPr>
            </a:pPr>
            <a:endParaRPr lang="en-US"/>
          </a:p>
        </c:txPr>
        <c:crossAx val="610003408"/>
        <c:crosses val="autoZero"/>
        <c:auto val="1"/>
        <c:lblAlgn val="ctr"/>
        <c:lblOffset val="100"/>
        <c:noMultiLvlLbl val="0"/>
      </c:catAx>
      <c:valAx>
        <c:axId val="61000340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5B6770"/>
                </a:solidFill>
                <a:latin typeface="Arial" panose="020B0604020202020204" pitchFamily="34" charset="0"/>
                <a:ea typeface="+mn-ea"/>
                <a:cs typeface="Arial" panose="020B0604020202020204" pitchFamily="34" charset="0"/>
              </a:defRPr>
            </a:pPr>
            <a:endParaRPr lang="en-US"/>
          </a:p>
        </c:txPr>
        <c:crossAx val="6100026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solidFill>
                  <a:srgbClr val="00AEC7"/>
                </a:solidFill>
                <a:latin typeface="Arial" panose="020B0604020202020204" pitchFamily="34" charset="0"/>
                <a:cs typeface="Arial" panose="020B0604020202020204" pitchFamily="34" charset="0"/>
              </a:defRPr>
            </a:pPr>
            <a:r>
              <a:rPr lang="en-US" sz="1600">
                <a:solidFill>
                  <a:srgbClr val="00AEC7"/>
                </a:solidFill>
                <a:latin typeface="Arial" panose="020B0604020202020204" pitchFamily="34" charset="0"/>
                <a:cs typeface="Arial" panose="020B0604020202020204" pitchFamily="34" charset="0"/>
              </a:rPr>
              <a:t>Reg-Up Adjustment per</a:t>
            </a:r>
            <a:r>
              <a:rPr lang="en-US" sz="1600" baseline="0">
                <a:solidFill>
                  <a:srgbClr val="00AEC7"/>
                </a:solidFill>
                <a:latin typeface="Arial" panose="020B0604020202020204" pitchFamily="34" charset="0"/>
                <a:cs typeface="Arial" panose="020B0604020202020204" pitchFamily="34" charset="0"/>
              </a:rPr>
              <a:t> 1000 MW increase in Wind Installed Capacity</a:t>
            </a:r>
            <a:endParaRPr lang="en-US" sz="1600">
              <a:solidFill>
                <a:srgbClr val="00AEC7"/>
              </a:solidFill>
              <a:latin typeface="Arial" panose="020B0604020202020204" pitchFamily="34" charset="0"/>
              <a:cs typeface="Arial" panose="020B0604020202020204" pitchFamily="34" charset="0"/>
            </a:endParaRPr>
          </a:p>
        </c:rich>
      </c:tx>
      <c:overlay val="0"/>
    </c:title>
    <c:autoTitleDeleted val="0"/>
    <c:plotArea>
      <c:layout/>
      <c:barChart>
        <c:barDir val="col"/>
        <c:grouping val="clustered"/>
        <c:varyColors val="0"/>
        <c:ser>
          <c:idx val="0"/>
          <c:order val="0"/>
          <c:tx>
            <c:strRef>
              <c:f>'2024 Wind Adj Table'!$B$1</c:f>
              <c:strCache>
                <c:ptCount val="1"/>
                <c:pt idx="0">
                  <c:v>2023 Reg-Up Adj.</c:v>
                </c:pt>
              </c:strCache>
            </c:strRef>
          </c:tx>
          <c:spPr>
            <a:solidFill>
              <a:srgbClr val="00AEC7"/>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Table'!$B$2:$B$13</c:f>
              <c:numCache>
                <c:formatCode>General</c:formatCode>
                <c:ptCount val="12"/>
                <c:pt idx="0">
                  <c:v>1.379847677243909</c:v>
                </c:pt>
                <c:pt idx="1">
                  <c:v>1.5038821632314952</c:v>
                </c:pt>
                <c:pt idx="2">
                  <c:v>1.8327936890386993</c:v>
                </c:pt>
                <c:pt idx="3">
                  <c:v>1.8060038465221699</c:v>
                </c:pt>
                <c:pt idx="4">
                  <c:v>1.699744928474783</c:v>
                </c:pt>
                <c:pt idx="5">
                  <c:v>1.3778814728831221</c:v>
                </c:pt>
                <c:pt idx="6">
                  <c:v>1.120598751207931</c:v>
                </c:pt>
                <c:pt idx="7">
                  <c:v>1.1201248280533731</c:v>
                </c:pt>
                <c:pt idx="8">
                  <c:v>1.3029838045275139</c:v>
                </c:pt>
                <c:pt idx="9">
                  <c:v>1.247918368433605</c:v>
                </c:pt>
                <c:pt idx="10">
                  <c:v>1.2648590901107475</c:v>
                </c:pt>
                <c:pt idx="11">
                  <c:v>1.3285662865384849</c:v>
                </c:pt>
              </c:numCache>
            </c:numRef>
          </c:val>
          <c:extLst>
            <c:ext xmlns:c16="http://schemas.microsoft.com/office/drawing/2014/chart" uri="{C3380CC4-5D6E-409C-BE32-E72D297353CC}">
              <c16:uniqueId val="{00000000-A2C9-4F30-BD00-41B2AA115138}"/>
            </c:ext>
          </c:extLst>
        </c:ser>
        <c:ser>
          <c:idx val="1"/>
          <c:order val="1"/>
          <c:tx>
            <c:strRef>
              <c:f>'2024 Wind Adj Table'!$D$1</c:f>
              <c:strCache>
                <c:ptCount val="1"/>
                <c:pt idx="0">
                  <c:v>2024 Reg-Up Adj.</c:v>
                </c:pt>
              </c:strCache>
            </c:strRef>
          </c:tx>
          <c:spPr>
            <a:solidFill>
              <a:srgbClr val="890C58"/>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Table'!$D$2:$D$13</c:f>
              <c:numCache>
                <c:formatCode>0.0</c:formatCode>
                <c:ptCount val="12"/>
                <c:pt idx="0">
                  <c:v>1.1913292230243597</c:v>
                </c:pt>
                <c:pt idx="1">
                  <c:v>1.0375985340242722</c:v>
                </c:pt>
                <c:pt idx="2">
                  <c:v>1.6648682277706266</c:v>
                </c:pt>
                <c:pt idx="3">
                  <c:v>1.3893129439152927</c:v>
                </c:pt>
                <c:pt idx="4">
                  <c:v>1.4639202202538757</c:v>
                </c:pt>
                <c:pt idx="5">
                  <c:v>1.2948777464884227</c:v>
                </c:pt>
                <c:pt idx="6">
                  <c:v>1.3090214987019053</c:v>
                </c:pt>
                <c:pt idx="7">
                  <c:v>1.0182710581489334</c:v>
                </c:pt>
                <c:pt idx="8">
                  <c:v>0.91327332960022822</c:v>
                </c:pt>
                <c:pt idx="9">
                  <c:v>0.88835895250831076</c:v>
                </c:pt>
                <c:pt idx="10">
                  <c:v>0.94379820815437576</c:v>
                </c:pt>
                <c:pt idx="11">
                  <c:v>0.83143079848010748</c:v>
                </c:pt>
              </c:numCache>
            </c:numRef>
          </c:val>
          <c:extLst>
            <c:ext xmlns:c16="http://schemas.microsoft.com/office/drawing/2014/chart" uri="{C3380CC4-5D6E-409C-BE32-E72D297353CC}">
              <c16:uniqueId val="{00000001-A2C9-4F30-BD00-41B2AA115138}"/>
            </c:ext>
          </c:extLst>
        </c:ser>
        <c:dLbls>
          <c:showLegendKey val="0"/>
          <c:showVal val="0"/>
          <c:showCatName val="0"/>
          <c:showSerName val="0"/>
          <c:showPercent val="0"/>
          <c:showBubbleSize val="0"/>
        </c:dLbls>
        <c:gapWidth val="50"/>
        <c:axId val="146661664"/>
        <c:axId val="146664408"/>
      </c:barChart>
      <c:catAx>
        <c:axId val="146661664"/>
        <c:scaling>
          <c:orientation val="minMax"/>
        </c:scaling>
        <c:delete val="0"/>
        <c:axPos val="b"/>
        <c:numFmt formatCode="General"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4408"/>
        <c:crosses val="autoZero"/>
        <c:auto val="1"/>
        <c:lblAlgn val="ctr"/>
        <c:lblOffset val="100"/>
        <c:noMultiLvlLbl val="0"/>
      </c:catAx>
      <c:valAx>
        <c:axId val="146664408"/>
        <c:scaling>
          <c:orientation val="minMax"/>
        </c:scaling>
        <c:delete val="0"/>
        <c:axPos val="l"/>
        <c:majorGridlines/>
        <c:title>
          <c:tx>
            <c:rich>
              <a:bodyPr rot="-5400000" vert="horz"/>
              <a:lstStyle/>
              <a:p>
                <a:pPr>
                  <a:defRPr sz="1200">
                    <a:solidFill>
                      <a:srgbClr val="5B6770"/>
                    </a:solidFill>
                    <a:latin typeface="Arial" panose="020B0604020202020204" pitchFamily="34" charset="0"/>
                    <a:cs typeface="Arial" panose="020B0604020202020204" pitchFamily="34" charset="0"/>
                  </a:defRPr>
                </a:pPr>
                <a:r>
                  <a:rPr lang="en-US" sz="1200">
                    <a:solidFill>
                      <a:srgbClr val="5B6770"/>
                    </a:solidFill>
                    <a:latin typeface="Arial" panose="020B0604020202020204" pitchFamily="34" charset="0"/>
                    <a:cs typeface="Arial" panose="020B0604020202020204" pitchFamily="34" charset="0"/>
                  </a:rPr>
                  <a:t>MW</a:t>
                </a:r>
              </a:p>
            </c:rich>
          </c:tx>
          <c:overlay val="0"/>
        </c:title>
        <c:numFmt formatCode="#,##0.0"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1664"/>
        <c:crosses val="autoZero"/>
        <c:crossBetween val="between"/>
      </c:valAx>
    </c:plotArea>
    <c:legend>
      <c:legendPos val="t"/>
      <c:overlay val="1"/>
      <c:spPr>
        <a:solidFill>
          <a:schemeClr val="bg1"/>
        </a:solidFill>
      </c:spPr>
      <c:txPr>
        <a:bodyPr/>
        <a:lstStyle/>
        <a:p>
          <a:pPr>
            <a:defRPr sz="1400">
              <a:solidFill>
                <a:srgbClr val="5B677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solidFill>
                  <a:srgbClr val="00AEC7"/>
                </a:solidFill>
                <a:latin typeface="Arial" panose="020B0604020202020204" pitchFamily="34" charset="0"/>
                <a:cs typeface="Arial" panose="020B0604020202020204" pitchFamily="34" charset="0"/>
              </a:defRPr>
            </a:pPr>
            <a:r>
              <a:rPr lang="en-US" sz="1400" b="1" i="0" baseline="0">
                <a:effectLst/>
              </a:rPr>
              <a:t>Reg-Down Adjustment per 1000 MW increase in Wind Installed Capacity</a:t>
            </a:r>
            <a:endParaRPr lang="en-US" sz="1400">
              <a:effectLst/>
            </a:endParaRPr>
          </a:p>
        </c:rich>
      </c:tx>
      <c:overlay val="0"/>
    </c:title>
    <c:autoTitleDeleted val="0"/>
    <c:plotArea>
      <c:layout/>
      <c:barChart>
        <c:barDir val="col"/>
        <c:grouping val="clustered"/>
        <c:varyColors val="0"/>
        <c:ser>
          <c:idx val="0"/>
          <c:order val="0"/>
          <c:tx>
            <c:strRef>
              <c:f>'2024 Wind Adj Table'!$C$1</c:f>
              <c:strCache>
                <c:ptCount val="1"/>
                <c:pt idx="0">
                  <c:v>2023 Reg Down Adj.</c:v>
                </c:pt>
              </c:strCache>
            </c:strRef>
          </c:tx>
          <c:spPr>
            <a:solidFill>
              <a:srgbClr val="00AEC7"/>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Table'!$C$2:$C$13</c:f>
              <c:numCache>
                <c:formatCode>General</c:formatCode>
                <c:ptCount val="12"/>
                <c:pt idx="0">
                  <c:v>1.105579150977803</c:v>
                </c:pt>
                <c:pt idx="1">
                  <c:v>1.3233799354642206</c:v>
                </c:pt>
                <c:pt idx="2">
                  <c:v>1.7668491203256096</c:v>
                </c:pt>
                <c:pt idx="3">
                  <c:v>1.6790406535603764</c:v>
                </c:pt>
                <c:pt idx="4">
                  <c:v>1.3873655991020162</c:v>
                </c:pt>
                <c:pt idx="5">
                  <c:v>0.99908873002625365</c:v>
                </c:pt>
                <c:pt idx="6">
                  <c:v>0.8414861407581502</c:v>
                </c:pt>
                <c:pt idx="7">
                  <c:v>0.92914338605388991</c:v>
                </c:pt>
                <c:pt idx="8">
                  <c:v>1.0591651417217296</c:v>
                </c:pt>
                <c:pt idx="9">
                  <c:v>1.0553664626018593</c:v>
                </c:pt>
                <c:pt idx="10">
                  <c:v>1.0593068957956231</c:v>
                </c:pt>
                <c:pt idx="11">
                  <c:v>1.2216617363035616</c:v>
                </c:pt>
              </c:numCache>
            </c:numRef>
          </c:val>
          <c:extLst>
            <c:ext xmlns:c16="http://schemas.microsoft.com/office/drawing/2014/chart" uri="{C3380CC4-5D6E-409C-BE32-E72D297353CC}">
              <c16:uniqueId val="{00000000-6FD4-42D9-9E3F-B19E778DAA92}"/>
            </c:ext>
          </c:extLst>
        </c:ser>
        <c:ser>
          <c:idx val="1"/>
          <c:order val="1"/>
          <c:tx>
            <c:strRef>
              <c:f>'2024 Wind Adj Table'!$E$1</c:f>
              <c:strCache>
                <c:ptCount val="1"/>
                <c:pt idx="0">
                  <c:v>2024 Reg Down Adj.</c:v>
                </c:pt>
              </c:strCache>
            </c:strRef>
          </c:tx>
          <c:spPr>
            <a:solidFill>
              <a:srgbClr val="890C58"/>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Table'!$E$2:$E$13</c:f>
              <c:numCache>
                <c:formatCode>0.0</c:formatCode>
                <c:ptCount val="12"/>
                <c:pt idx="0">
                  <c:v>1.1913292230243597</c:v>
                </c:pt>
                <c:pt idx="1">
                  <c:v>1.0375985340242722</c:v>
                </c:pt>
                <c:pt idx="2">
                  <c:v>1.6648682277706266</c:v>
                </c:pt>
                <c:pt idx="3">
                  <c:v>1.3893129439152927</c:v>
                </c:pt>
                <c:pt idx="4">
                  <c:v>1.4639202202538757</c:v>
                </c:pt>
                <c:pt idx="5">
                  <c:v>1.2948777464884227</c:v>
                </c:pt>
                <c:pt idx="6">
                  <c:v>1.3090214987019053</c:v>
                </c:pt>
                <c:pt idx="7">
                  <c:v>1.0182710581489334</c:v>
                </c:pt>
                <c:pt idx="8">
                  <c:v>0.91327332960022822</c:v>
                </c:pt>
                <c:pt idx="9">
                  <c:v>0.88835895250831076</c:v>
                </c:pt>
                <c:pt idx="10">
                  <c:v>0.94379820815437576</c:v>
                </c:pt>
                <c:pt idx="11">
                  <c:v>0.83143079848010748</c:v>
                </c:pt>
              </c:numCache>
            </c:numRef>
          </c:val>
          <c:extLst>
            <c:ext xmlns:c16="http://schemas.microsoft.com/office/drawing/2014/chart" uri="{C3380CC4-5D6E-409C-BE32-E72D297353CC}">
              <c16:uniqueId val="{00000001-6FD4-42D9-9E3F-B19E778DAA92}"/>
            </c:ext>
          </c:extLst>
        </c:ser>
        <c:dLbls>
          <c:showLegendKey val="0"/>
          <c:showVal val="0"/>
          <c:showCatName val="0"/>
          <c:showSerName val="0"/>
          <c:showPercent val="0"/>
          <c:showBubbleSize val="0"/>
        </c:dLbls>
        <c:gapWidth val="50"/>
        <c:axId val="146665192"/>
        <c:axId val="146662056"/>
      </c:barChart>
      <c:catAx>
        <c:axId val="146665192"/>
        <c:scaling>
          <c:orientation val="minMax"/>
        </c:scaling>
        <c:delete val="0"/>
        <c:axPos val="b"/>
        <c:numFmt formatCode="General"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2056"/>
        <c:crosses val="autoZero"/>
        <c:auto val="1"/>
        <c:lblAlgn val="ctr"/>
        <c:lblOffset val="100"/>
        <c:noMultiLvlLbl val="0"/>
      </c:catAx>
      <c:valAx>
        <c:axId val="146662056"/>
        <c:scaling>
          <c:orientation val="minMax"/>
          <c:max val="2.5"/>
        </c:scaling>
        <c:delete val="0"/>
        <c:axPos val="l"/>
        <c:majorGridlines/>
        <c:title>
          <c:tx>
            <c:rich>
              <a:bodyPr rot="-5400000" vert="horz"/>
              <a:lstStyle/>
              <a:p>
                <a:pPr>
                  <a:defRPr sz="1200">
                    <a:solidFill>
                      <a:srgbClr val="5B6770"/>
                    </a:solidFill>
                    <a:latin typeface="Arial" panose="020B0604020202020204" pitchFamily="34" charset="0"/>
                    <a:cs typeface="Arial" panose="020B0604020202020204" pitchFamily="34" charset="0"/>
                  </a:defRPr>
                </a:pPr>
                <a:r>
                  <a:rPr lang="en-US" sz="1200" b="1" i="0" baseline="0">
                    <a:solidFill>
                      <a:srgbClr val="5B6770"/>
                    </a:solidFill>
                    <a:effectLst/>
                    <a:latin typeface="Arial" panose="020B0604020202020204" pitchFamily="34" charset="0"/>
                    <a:cs typeface="Arial" panose="020B0604020202020204" pitchFamily="34" charset="0"/>
                  </a:rPr>
                  <a:t>MW</a:t>
                </a:r>
                <a:endParaRPr lang="en-US" sz="1200">
                  <a:solidFill>
                    <a:srgbClr val="5B6770"/>
                  </a:solidFill>
                  <a:effectLst/>
                  <a:latin typeface="Arial" panose="020B0604020202020204" pitchFamily="34" charset="0"/>
                  <a:cs typeface="Arial" panose="020B0604020202020204" pitchFamily="34" charset="0"/>
                </a:endParaRPr>
              </a:p>
            </c:rich>
          </c:tx>
          <c:overlay val="0"/>
        </c:title>
        <c:numFmt formatCode="General" sourceLinked="1"/>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5192"/>
        <c:crosses val="autoZero"/>
        <c:crossBetween val="between"/>
        <c:majorUnit val="0.5"/>
      </c:valAx>
    </c:plotArea>
    <c:legend>
      <c:legendPos val="t"/>
      <c:overlay val="1"/>
      <c:spPr>
        <a:solidFill>
          <a:schemeClr val="bg1"/>
        </a:solidFill>
      </c:spPr>
      <c:txPr>
        <a:bodyPr/>
        <a:lstStyle/>
        <a:p>
          <a:pPr>
            <a:defRPr sz="1400">
              <a:solidFill>
                <a:srgbClr val="5B677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NSRS!$S$56:$S$127</c:f>
              <c:numCache>
                <c:formatCode>0</c:formatCode>
                <c:ptCount val="72"/>
                <c:pt idx="0">
                  <c:v>2999.9011466733873</c:v>
                </c:pt>
                <c:pt idx="1">
                  <c:v>2989.3092710433466</c:v>
                </c:pt>
                <c:pt idx="2">
                  <c:v>3093.5315413936491</c:v>
                </c:pt>
                <c:pt idx="3">
                  <c:v>3091.1352854082661</c:v>
                </c:pt>
                <c:pt idx="4">
                  <c:v>3077.9192445816534</c:v>
                </c:pt>
                <c:pt idx="5">
                  <c:v>3044.5086394279233</c:v>
                </c:pt>
                <c:pt idx="6">
                  <c:v>3226.4561728200606</c:v>
                </c:pt>
                <c:pt idx="7">
                  <c:v>3143.6656769783267</c:v>
                </c:pt>
                <c:pt idx="8">
                  <c:v>3099.7598483177921</c:v>
                </c:pt>
                <c:pt idx="9">
                  <c:v>3190.2638608870966</c:v>
                </c:pt>
                <c:pt idx="10">
                  <c:v>2937.6610304309474</c:v>
                </c:pt>
                <c:pt idx="11">
                  <c:v>2959.2290590347784</c:v>
                </c:pt>
                <c:pt idx="12">
                  <c:v>2998.8792055191534</c:v>
                </c:pt>
                <c:pt idx="13">
                  <c:v>3001.9813862462197</c:v>
                </c:pt>
                <c:pt idx="14">
                  <c:v>3795.4915810861894</c:v>
                </c:pt>
                <c:pt idx="15">
                  <c:v>3810.7095829133063</c:v>
                </c:pt>
                <c:pt idx="16">
                  <c:v>3727.5511750252017</c:v>
                </c:pt>
                <c:pt idx="17">
                  <c:v>3623.074691280242</c:v>
                </c:pt>
                <c:pt idx="18">
                  <c:v>3008.6861729775705</c:v>
                </c:pt>
                <c:pt idx="19">
                  <c:v>3031.75927734375</c:v>
                </c:pt>
                <c:pt idx="20">
                  <c:v>3081.9439303490421</c:v>
                </c:pt>
                <c:pt idx="21">
                  <c:v>3169.1222435735885</c:v>
                </c:pt>
                <c:pt idx="22">
                  <c:v>3154.4003197454635</c:v>
                </c:pt>
                <c:pt idx="23">
                  <c:v>3189.9720813382055</c:v>
                </c:pt>
                <c:pt idx="24">
                  <c:v>2446.0976213727677</c:v>
                </c:pt>
                <c:pt idx="25">
                  <c:v>2474.2330322265625</c:v>
                </c:pt>
                <c:pt idx="26">
                  <c:v>3158.2813589913503</c:v>
                </c:pt>
                <c:pt idx="27">
                  <c:v>3134.6762172154017</c:v>
                </c:pt>
                <c:pt idx="28">
                  <c:v>3133.3702828543528</c:v>
                </c:pt>
                <c:pt idx="29">
                  <c:v>3076.4826965332031</c:v>
                </c:pt>
                <c:pt idx="30">
                  <c:v>3340.3849923270091</c:v>
                </c:pt>
                <c:pt idx="31">
                  <c:v>3334.0577654157364</c:v>
                </c:pt>
                <c:pt idx="32">
                  <c:v>3361.1683872767858</c:v>
                </c:pt>
                <c:pt idx="33">
                  <c:v>3351.0947963169642</c:v>
                </c:pt>
                <c:pt idx="34">
                  <c:v>3437.6860743931361</c:v>
                </c:pt>
                <c:pt idx="35">
                  <c:v>3444.3617946079798</c:v>
                </c:pt>
                <c:pt idx="36">
                  <c:v>3546.8343157087052</c:v>
                </c:pt>
                <c:pt idx="37">
                  <c:v>3552.3028913225448</c:v>
                </c:pt>
                <c:pt idx="38">
                  <c:v>4132.5995570591522</c:v>
                </c:pt>
                <c:pt idx="39">
                  <c:v>4142.3675711495534</c:v>
                </c:pt>
                <c:pt idx="40">
                  <c:v>4091.2585710797989</c:v>
                </c:pt>
                <c:pt idx="41">
                  <c:v>3997.7347324916295</c:v>
                </c:pt>
                <c:pt idx="42">
                  <c:v>3242.3075038364955</c:v>
                </c:pt>
                <c:pt idx="43">
                  <c:v>3154.6514761788503</c:v>
                </c:pt>
                <c:pt idx="44">
                  <c:v>3186.2784075055802</c:v>
                </c:pt>
                <c:pt idx="45">
                  <c:v>3216.7094421386719</c:v>
                </c:pt>
                <c:pt idx="46">
                  <c:v>2634.6337149483816</c:v>
                </c:pt>
                <c:pt idx="47">
                  <c:v>2660.1845223563059</c:v>
                </c:pt>
                <c:pt idx="48">
                  <c:v>2909.5784163936491</c:v>
                </c:pt>
                <c:pt idx="49">
                  <c:v>2885.8484910534276</c:v>
                </c:pt>
                <c:pt idx="50">
                  <c:v>3124.9429606119793</c:v>
                </c:pt>
                <c:pt idx="51">
                  <c:v>3125.0496393019152</c:v>
                </c:pt>
                <c:pt idx="52">
                  <c:v>3134.7205534904233</c:v>
                </c:pt>
                <c:pt idx="53">
                  <c:v>3111.211441532258</c:v>
                </c:pt>
                <c:pt idx="54">
                  <c:v>3272.2878008451194</c:v>
                </c:pt>
                <c:pt idx="55">
                  <c:v>3226.06161952211</c:v>
                </c:pt>
                <c:pt idx="56">
                  <c:v>3233.1544811634285</c:v>
                </c:pt>
                <c:pt idx="57">
                  <c:v>3212.8499086431921</c:v>
                </c:pt>
                <c:pt idx="58">
                  <c:v>3172.6787172375666</c:v>
                </c:pt>
                <c:pt idx="59">
                  <c:v>3236.5804466989734</c:v>
                </c:pt>
                <c:pt idx="60">
                  <c:v>3223.3615895915896</c:v>
                </c:pt>
                <c:pt idx="61">
                  <c:v>3171.3649256546651</c:v>
                </c:pt>
                <c:pt idx="62">
                  <c:v>3362.2942288306454</c:v>
                </c:pt>
                <c:pt idx="63">
                  <c:v>3357.196456020878</c:v>
                </c:pt>
                <c:pt idx="64">
                  <c:v>3363.7633395319986</c:v>
                </c:pt>
                <c:pt idx="65">
                  <c:v>3335.8565587228345</c:v>
                </c:pt>
                <c:pt idx="66">
                  <c:v>3015.4930553801596</c:v>
                </c:pt>
                <c:pt idx="67">
                  <c:v>3030.4990313130043</c:v>
                </c:pt>
                <c:pt idx="68">
                  <c:v>2962.7980846791497</c:v>
                </c:pt>
                <c:pt idx="69">
                  <c:v>3043.735027094041</c:v>
                </c:pt>
                <c:pt idx="70">
                  <c:v>2928.8644231980848</c:v>
                </c:pt>
                <c:pt idx="71">
                  <c:v>2949.2265703755043</c:v>
                </c:pt>
              </c:numCache>
            </c:numRef>
          </c:val>
          <c:extLst>
            <c:ext xmlns:c16="http://schemas.microsoft.com/office/drawing/2014/chart" uri="{C3380CC4-5D6E-409C-BE32-E72D297353CC}">
              <c16:uniqueId val="{00000000-812F-44E9-8D04-87DF2485C41A}"/>
            </c:ext>
          </c:extLst>
        </c:ser>
        <c:ser>
          <c:idx val="1"/>
          <c:order val="1"/>
          <c:tx>
            <c:strRef>
              <c:f>NSRS!$R$31</c:f>
              <c:strCache>
                <c:ptCount val="1"/>
                <c:pt idx="0">
                  <c:v>NSRS-Online</c:v>
                </c:pt>
              </c:strCache>
            </c:strRef>
          </c:tx>
          <c:spPr>
            <a:solidFill>
              <a:schemeClr val="accent2"/>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NSRS!$R$56:$R$127</c:f>
              <c:numCache>
                <c:formatCode>0</c:formatCode>
                <c:ptCount val="72"/>
                <c:pt idx="0">
                  <c:v>112.90235987017232</c:v>
                </c:pt>
                <c:pt idx="1">
                  <c:v>110.55450876297489</c:v>
                </c:pt>
                <c:pt idx="2">
                  <c:v>106.87611481451219</c:v>
                </c:pt>
                <c:pt idx="3">
                  <c:v>106.74479152310279</c:v>
                </c:pt>
                <c:pt idx="4">
                  <c:v>134.65547715463947</c:v>
                </c:pt>
                <c:pt idx="5">
                  <c:v>139.66190036650627</c:v>
                </c:pt>
                <c:pt idx="6">
                  <c:v>233.86756527808404</c:v>
                </c:pt>
                <c:pt idx="7">
                  <c:v>303.54926453867267</c:v>
                </c:pt>
                <c:pt idx="8">
                  <c:v>303.99996271441057</c:v>
                </c:pt>
                <c:pt idx="9">
                  <c:v>217.76585978846396</c:v>
                </c:pt>
                <c:pt idx="10">
                  <c:v>145.41235579213787</c:v>
                </c:pt>
                <c:pt idx="11">
                  <c:v>128.35917602046842</c:v>
                </c:pt>
                <c:pt idx="12">
                  <c:v>146.93694976068312</c:v>
                </c:pt>
                <c:pt idx="13">
                  <c:v>147.58873853375835</c:v>
                </c:pt>
                <c:pt idx="14">
                  <c:v>291.34768941325524</c:v>
                </c:pt>
                <c:pt idx="15">
                  <c:v>285.18205925726119</c:v>
                </c:pt>
                <c:pt idx="16">
                  <c:v>366.24274721453264</c:v>
                </c:pt>
                <c:pt idx="17">
                  <c:v>451.61557925132013</c:v>
                </c:pt>
                <c:pt idx="18">
                  <c:v>319.3835539048718</c:v>
                </c:pt>
                <c:pt idx="19">
                  <c:v>320.31471584689234</c:v>
                </c:pt>
                <c:pt idx="20">
                  <c:v>288.53175550891507</c:v>
                </c:pt>
                <c:pt idx="21">
                  <c:v>202.42910428200997</c:v>
                </c:pt>
                <c:pt idx="22">
                  <c:v>179.52584974227412</c:v>
                </c:pt>
                <c:pt idx="23">
                  <c:v>147.7747515247714</c:v>
                </c:pt>
                <c:pt idx="24">
                  <c:v>109.79325124195644</c:v>
                </c:pt>
                <c:pt idx="25">
                  <c:v>103.69756405694145</c:v>
                </c:pt>
                <c:pt idx="26">
                  <c:v>141.27768605096</c:v>
                </c:pt>
                <c:pt idx="27">
                  <c:v>148.13030031749182</c:v>
                </c:pt>
                <c:pt idx="28">
                  <c:v>154.29623556137085</c:v>
                </c:pt>
                <c:pt idx="29">
                  <c:v>193.65039396286011</c:v>
                </c:pt>
                <c:pt idx="30">
                  <c:v>324.17154264450073</c:v>
                </c:pt>
                <c:pt idx="31">
                  <c:v>346.13159186499462</c:v>
                </c:pt>
                <c:pt idx="32">
                  <c:v>322.98423991884505</c:v>
                </c:pt>
                <c:pt idx="33">
                  <c:v>293.13504457473755</c:v>
                </c:pt>
                <c:pt idx="34">
                  <c:v>284.72552980695451</c:v>
                </c:pt>
                <c:pt idx="35">
                  <c:v>287.14071483271465</c:v>
                </c:pt>
                <c:pt idx="36">
                  <c:v>289.79527623312816</c:v>
                </c:pt>
                <c:pt idx="37">
                  <c:v>291.89246409279957</c:v>
                </c:pt>
                <c:pt idx="38">
                  <c:v>405.21469320569719</c:v>
                </c:pt>
                <c:pt idx="39">
                  <c:v>420.37998283760891</c:v>
                </c:pt>
                <c:pt idx="40">
                  <c:v>461.9771787779672</c:v>
                </c:pt>
                <c:pt idx="41">
                  <c:v>549.09251398699621</c:v>
                </c:pt>
                <c:pt idx="42">
                  <c:v>301.0484773516655</c:v>
                </c:pt>
                <c:pt idx="43">
                  <c:v>311.57033879416332</c:v>
                </c:pt>
                <c:pt idx="44">
                  <c:v>267.5971315928868</c:v>
                </c:pt>
                <c:pt idx="45">
                  <c:v>234.63173866271973</c:v>
                </c:pt>
                <c:pt idx="46">
                  <c:v>155.08568164280481</c:v>
                </c:pt>
                <c:pt idx="47">
                  <c:v>144.00306245258875</c:v>
                </c:pt>
                <c:pt idx="48">
                  <c:v>128.4230450045678</c:v>
                </c:pt>
                <c:pt idx="49">
                  <c:v>139.29258518834268</c:v>
                </c:pt>
                <c:pt idx="50">
                  <c:v>157.59587211608886</c:v>
                </c:pt>
                <c:pt idx="51">
                  <c:v>156.19396154342158</c:v>
                </c:pt>
                <c:pt idx="52">
                  <c:v>153.15376807028247</c:v>
                </c:pt>
                <c:pt idx="53">
                  <c:v>165.78757495264853</c:v>
                </c:pt>
                <c:pt idx="54">
                  <c:v>229.36028529751687</c:v>
                </c:pt>
                <c:pt idx="55">
                  <c:v>257.52672047768868</c:v>
                </c:pt>
                <c:pt idx="56">
                  <c:v>260.98639663573232</c:v>
                </c:pt>
                <c:pt idx="57">
                  <c:v>264.52849683453962</c:v>
                </c:pt>
                <c:pt idx="58">
                  <c:v>271.50780104052637</c:v>
                </c:pt>
                <c:pt idx="59">
                  <c:v>226.98500276380969</c:v>
                </c:pt>
                <c:pt idx="60">
                  <c:v>263.02201964778283</c:v>
                </c:pt>
                <c:pt idx="61">
                  <c:v>314.05545723822809</c:v>
                </c:pt>
                <c:pt idx="62">
                  <c:v>417.88824856665826</c:v>
                </c:pt>
                <c:pt idx="63">
                  <c:v>429.81772641981803</c:v>
                </c:pt>
                <c:pt idx="64">
                  <c:v>435.56009452573716</c:v>
                </c:pt>
                <c:pt idx="65">
                  <c:v>433.23291790869928</c:v>
                </c:pt>
                <c:pt idx="66">
                  <c:v>384.55129312315296</c:v>
                </c:pt>
                <c:pt idx="67">
                  <c:v>379.72131148461375</c:v>
                </c:pt>
                <c:pt idx="68">
                  <c:v>425.51078022367534</c:v>
                </c:pt>
                <c:pt idx="69">
                  <c:v>346.49207417883218</c:v>
                </c:pt>
                <c:pt idx="70">
                  <c:v>226.60432790940808</c:v>
                </c:pt>
                <c:pt idx="71">
                  <c:v>204.81556283274006</c:v>
                </c:pt>
              </c:numCache>
            </c:numRef>
          </c:val>
          <c:extLst>
            <c:ext xmlns:c16="http://schemas.microsoft.com/office/drawing/2014/chart" uri="{C3380CC4-5D6E-409C-BE32-E72D297353CC}">
              <c16:uniqueId val="{00000001-812F-44E9-8D04-87DF2485C41A}"/>
            </c:ext>
          </c:extLst>
        </c:ser>
        <c:ser>
          <c:idx val="0"/>
          <c:order val="2"/>
          <c:tx>
            <c:strRef>
              <c:f>NSRS!$Q$31</c:f>
              <c:strCache>
                <c:ptCount val="1"/>
                <c:pt idx="0">
                  <c:v>NSRS-QSGR</c:v>
                </c:pt>
              </c:strCache>
            </c:strRef>
          </c:tx>
          <c:spPr>
            <a:solidFill>
              <a:schemeClr val="accent1"/>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NSRS!$Q$56:$Q$127</c:f>
              <c:numCache>
                <c:formatCode>0</c:formatCode>
                <c:ptCount val="72"/>
                <c:pt idx="0">
                  <c:v>429.89032142393052</c:v>
                </c:pt>
                <c:pt idx="1">
                  <c:v>441.80097229250015</c:v>
                </c:pt>
                <c:pt idx="2">
                  <c:v>483.96676691116824</c:v>
                </c:pt>
                <c:pt idx="3">
                  <c:v>482.51032853895617</c:v>
                </c:pt>
                <c:pt idx="4">
                  <c:v>479.21904145517658</c:v>
                </c:pt>
                <c:pt idx="5">
                  <c:v>496.9167739499</c:v>
                </c:pt>
                <c:pt idx="6">
                  <c:v>627.67001465828184</c:v>
                </c:pt>
                <c:pt idx="7">
                  <c:v>641.24000075555614</c:v>
                </c:pt>
                <c:pt idx="8">
                  <c:v>676.88838626492407</c:v>
                </c:pt>
                <c:pt idx="9">
                  <c:v>684.36386748283144</c:v>
                </c:pt>
                <c:pt idx="10">
                  <c:v>578.60773166533443</c:v>
                </c:pt>
                <c:pt idx="11">
                  <c:v>572.65289023614696</c:v>
                </c:pt>
                <c:pt idx="12">
                  <c:v>610.65193120894889</c:v>
                </c:pt>
                <c:pt idx="13">
                  <c:v>607.25257695105768</c:v>
                </c:pt>
                <c:pt idx="14">
                  <c:v>785.82226593263692</c:v>
                </c:pt>
                <c:pt idx="15">
                  <c:v>783.12159852058653</c:v>
                </c:pt>
                <c:pt idx="16">
                  <c:v>785.39675749501873</c:v>
                </c:pt>
                <c:pt idx="17">
                  <c:v>807.9032274523089</c:v>
                </c:pt>
                <c:pt idx="18">
                  <c:v>617.57870667980558</c:v>
                </c:pt>
                <c:pt idx="19">
                  <c:v>594.04902710453155</c:v>
                </c:pt>
                <c:pt idx="20">
                  <c:v>576.49872170725178</c:v>
                </c:pt>
                <c:pt idx="21">
                  <c:v>572.60677159217096</c:v>
                </c:pt>
                <c:pt idx="22">
                  <c:v>571.84161438480498</c:v>
                </c:pt>
                <c:pt idx="23">
                  <c:v>569.84676651800828</c:v>
                </c:pt>
                <c:pt idx="24">
                  <c:v>458.60928651264737</c:v>
                </c:pt>
                <c:pt idx="25">
                  <c:v>434.95892899377003</c:v>
                </c:pt>
                <c:pt idx="26">
                  <c:v>570.4832087244306</c:v>
                </c:pt>
                <c:pt idx="27">
                  <c:v>585.07464156832009</c:v>
                </c:pt>
                <c:pt idx="28">
                  <c:v>584.24071032660345</c:v>
                </c:pt>
                <c:pt idx="29">
                  <c:v>599.73856237956454</c:v>
                </c:pt>
                <c:pt idx="30">
                  <c:v>661.67822585787087</c:v>
                </c:pt>
                <c:pt idx="31">
                  <c:v>644.4500099590847</c:v>
                </c:pt>
                <c:pt idx="32">
                  <c:v>639.35999400275091</c:v>
                </c:pt>
                <c:pt idx="33">
                  <c:v>689.5596401350839</c:v>
                </c:pt>
                <c:pt idx="34">
                  <c:v>699.3242879595075</c:v>
                </c:pt>
                <c:pt idx="35">
                  <c:v>687.84355989524295</c:v>
                </c:pt>
                <c:pt idx="36">
                  <c:v>711.25963578905373</c:v>
                </c:pt>
                <c:pt idx="37">
                  <c:v>703.43000425611228</c:v>
                </c:pt>
                <c:pt idx="38">
                  <c:v>809.97464438847135</c:v>
                </c:pt>
                <c:pt idx="39">
                  <c:v>803.82749091727396</c:v>
                </c:pt>
                <c:pt idx="40">
                  <c:v>806.88927194050382</c:v>
                </c:pt>
                <c:pt idx="41">
                  <c:v>820.38356895106176</c:v>
                </c:pt>
                <c:pt idx="42">
                  <c:v>563.36213230235239</c:v>
                </c:pt>
                <c:pt idx="43">
                  <c:v>635.08749811989924</c:v>
                </c:pt>
                <c:pt idx="44">
                  <c:v>645.53535502297541</c:v>
                </c:pt>
                <c:pt idx="45">
                  <c:v>647.03249386378695</c:v>
                </c:pt>
                <c:pt idx="46">
                  <c:v>450.47000203813826</c:v>
                </c:pt>
                <c:pt idx="47">
                  <c:v>437.64821209226335</c:v>
                </c:pt>
                <c:pt idx="48">
                  <c:v>462.05644816737021</c:v>
                </c:pt>
                <c:pt idx="49">
                  <c:v>478.50096782561269</c:v>
                </c:pt>
                <c:pt idx="50">
                  <c:v>570.63433519999182</c:v>
                </c:pt>
                <c:pt idx="51">
                  <c:v>572.18516718956732</c:v>
                </c:pt>
                <c:pt idx="52">
                  <c:v>564.09644653720238</c:v>
                </c:pt>
                <c:pt idx="53">
                  <c:v>577.34611566605111</c:v>
                </c:pt>
                <c:pt idx="54">
                  <c:v>594.39839153905064</c:v>
                </c:pt>
                <c:pt idx="55">
                  <c:v>604.9328998442619</c:v>
                </c:pt>
                <c:pt idx="56">
                  <c:v>600.29160668773034</c:v>
                </c:pt>
                <c:pt idx="57">
                  <c:v>614.93483383424825</c:v>
                </c:pt>
                <c:pt idx="58">
                  <c:v>628.87483819838496</c:v>
                </c:pt>
                <c:pt idx="59">
                  <c:v>616.69709168711017</c:v>
                </c:pt>
                <c:pt idx="60">
                  <c:v>629.39709400361585</c:v>
                </c:pt>
                <c:pt idx="61">
                  <c:v>626.40904294290851</c:v>
                </c:pt>
                <c:pt idx="62">
                  <c:v>647.35967820690519</c:v>
                </c:pt>
                <c:pt idx="63">
                  <c:v>636.25064673731401</c:v>
                </c:pt>
                <c:pt idx="64">
                  <c:v>628.88322547174266</c:v>
                </c:pt>
                <c:pt idx="65">
                  <c:v>653.72676738615962</c:v>
                </c:pt>
                <c:pt idx="66">
                  <c:v>563.47192976936219</c:v>
                </c:pt>
                <c:pt idx="67">
                  <c:v>562.78940904525018</c:v>
                </c:pt>
                <c:pt idx="68">
                  <c:v>575.44547725805353</c:v>
                </c:pt>
                <c:pt idx="69">
                  <c:v>585.32129212661141</c:v>
                </c:pt>
                <c:pt idx="70">
                  <c:v>531.9622555394327</c:v>
                </c:pt>
                <c:pt idx="71">
                  <c:v>533.24483932987334</c:v>
                </c:pt>
              </c:numCache>
            </c:numRef>
          </c:val>
          <c:extLst>
            <c:ext xmlns:c16="http://schemas.microsoft.com/office/drawing/2014/chart" uri="{C3380CC4-5D6E-409C-BE32-E72D297353CC}">
              <c16:uniqueId val="{00000002-812F-44E9-8D04-87DF2485C41A}"/>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NSRS!$O$56:$P$223</c:f>
              <c:multiLvlStrCache>
                <c:ptCount val="16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pt idx="72">
                    <c:v>1</c:v>
                  </c:pt>
                  <c:pt idx="73">
                    <c:v>2</c:v>
                  </c:pt>
                  <c:pt idx="74">
                    <c:v>3</c:v>
                  </c:pt>
                  <c:pt idx="75">
                    <c:v>4</c:v>
                  </c:pt>
                  <c:pt idx="76">
                    <c:v>5</c:v>
                  </c:pt>
                  <c:pt idx="77">
                    <c:v>6</c:v>
                  </c:pt>
                  <c:pt idx="78">
                    <c:v>7</c:v>
                  </c:pt>
                  <c:pt idx="79">
                    <c:v>8</c:v>
                  </c:pt>
                  <c:pt idx="80">
                    <c:v>9</c:v>
                  </c:pt>
                  <c:pt idx="81">
                    <c:v>10</c:v>
                  </c:pt>
                  <c:pt idx="82">
                    <c:v>11</c:v>
                  </c:pt>
                  <c:pt idx="83">
                    <c:v>12</c:v>
                  </c:pt>
                  <c:pt idx="84">
                    <c:v>13</c:v>
                  </c:pt>
                  <c:pt idx="85">
                    <c:v>14</c:v>
                  </c:pt>
                  <c:pt idx="86">
                    <c:v>15</c:v>
                  </c:pt>
                  <c:pt idx="87">
                    <c:v>16</c:v>
                  </c:pt>
                  <c:pt idx="88">
                    <c:v>17</c:v>
                  </c:pt>
                  <c:pt idx="89">
                    <c:v>18</c:v>
                  </c:pt>
                  <c:pt idx="90">
                    <c:v>19</c:v>
                  </c:pt>
                  <c:pt idx="91">
                    <c:v>20</c:v>
                  </c:pt>
                  <c:pt idx="92">
                    <c:v>21</c:v>
                  </c:pt>
                  <c:pt idx="93">
                    <c:v>22</c:v>
                  </c:pt>
                  <c:pt idx="94">
                    <c:v>23</c:v>
                  </c:pt>
                  <c:pt idx="95">
                    <c:v>24</c:v>
                  </c:pt>
                  <c:pt idx="96">
                    <c:v>1</c:v>
                  </c:pt>
                  <c:pt idx="97">
                    <c:v>2</c:v>
                  </c:pt>
                  <c:pt idx="98">
                    <c:v>3</c:v>
                  </c:pt>
                  <c:pt idx="99">
                    <c:v>4</c:v>
                  </c:pt>
                  <c:pt idx="100">
                    <c:v>5</c:v>
                  </c:pt>
                  <c:pt idx="101">
                    <c:v>6</c:v>
                  </c:pt>
                  <c:pt idx="102">
                    <c:v>7</c:v>
                  </c:pt>
                  <c:pt idx="103">
                    <c:v>8</c:v>
                  </c:pt>
                  <c:pt idx="104">
                    <c:v>9</c:v>
                  </c:pt>
                  <c:pt idx="105">
                    <c:v>10</c:v>
                  </c:pt>
                  <c:pt idx="106">
                    <c:v>11</c:v>
                  </c:pt>
                  <c:pt idx="107">
                    <c:v>12</c:v>
                  </c:pt>
                  <c:pt idx="108">
                    <c:v>13</c:v>
                  </c:pt>
                  <c:pt idx="109">
                    <c:v>14</c:v>
                  </c:pt>
                  <c:pt idx="110">
                    <c:v>15</c:v>
                  </c:pt>
                  <c:pt idx="111">
                    <c:v>16</c:v>
                  </c:pt>
                  <c:pt idx="112">
                    <c:v>17</c:v>
                  </c:pt>
                  <c:pt idx="113">
                    <c:v>18</c:v>
                  </c:pt>
                  <c:pt idx="114">
                    <c:v>19</c:v>
                  </c:pt>
                  <c:pt idx="115">
                    <c:v>20</c:v>
                  </c:pt>
                  <c:pt idx="116">
                    <c:v>21</c:v>
                  </c:pt>
                  <c:pt idx="117">
                    <c:v>22</c:v>
                  </c:pt>
                  <c:pt idx="118">
                    <c:v>23</c:v>
                  </c:pt>
                  <c:pt idx="119">
                    <c:v>24</c:v>
                  </c:pt>
                  <c:pt idx="120">
                    <c:v>1</c:v>
                  </c:pt>
                  <c:pt idx="121">
                    <c:v>2</c:v>
                  </c:pt>
                  <c:pt idx="122">
                    <c:v>3</c:v>
                  </c:pt>
                  <c:pt idx="123">
                    <c:v>4</c:v>
                  </c:pt>
                  <c:pt idx="124">
                    <c:v>5</c:v>
                  </c:pt>
                  <c:pt idx="125">
                    <c:v>6</c:v>
                  </c:pt>
                  <c:pt idx="126">
                    <c:v>7</c:v>
                  </c:pt>
                  <c:pt idx="127">
                    <c:v>8</c:v>
                  </c:pt>
                  <c:pt idx="128">
                    <c:v>9</c:v>
                  </c:pt>
                  <c:pt idx="129">
                    <c:v>10</c:v>
                  </c:pt>
                  <c:pt idx="130">
                    <c:v>11</c:v>
                  </c:pt>
                  <c:pt idx="131">
                    <c:v>12</c:v>
                  </c:pt>
                  <c:pt idx="132">
                    <c:v>13</c:v>
                  </c:pt>
                  <c:pt idx="133">
                    <c:v>14</c:v>
                  </c:pt>
                  <c:pt idx="134">
                    <c:v>15</c:v>
                  </c:pt>
                  <c:pt idx="135">
                    <c:v>16</c:v>
                  </c:pt>
                  <c:pt idx="136">
                    <c:v>17</c:v>
                  </c:pt>
                  <c:pt idx="137">
                    <c:v>18</c:v>
                  </c:pt>
                  <c:pt idx="138">
                    <c:v>19</c:v>
                  </c:pt>
                  <c:pt idx="139">
                    <c:v>20</c:v>
                  </c:pt>
                  <c:pt idx="140">
                    <c:v>21</c:v>
                  </c:pt>
                  <c:pt idx="141">
                    <c:v>22</c:v>
                  </c:pt>
                  <c:pt idx="142">
                    <c:v>23</c:v>
                  </c:pt>
                  <c:pt idx="143">
                    <c:v>24</c:v>
                  </c:pt>
                  <c:pt idx="144">
                    <c:v>1</c:v>
                  </c:pt>
                  <c:pt idx="145">
                    <c:v>2</c:v>
                  </c:pt>
                  <c:pt idx="146">
                    <c:v>3</c:v>
                  </c:pt>
                  <c:pt idx="147">
                    <c:v>4</c:v>
                  </c:pt>
                  <c:pt idx="148">
                    <c:v>5</c:v>
                  </c:pt>
                  <c:pt idx="149">
                    <c:v>6</c:v>
                  </c:pt>
                  <c:pt idx="150">
                    <c:v>7</c:v>
                  </c:pt>
                  <c:pt idx="151">
                    <c:v>8</c:v>
                  </c:pt>
                  <c:pt idx="152">
                    <c:v>9</c:v>
                  </c:pt>
                  <c:pt idx="153">
                    <c:v>10</c:v>
                  </c:pt>
                  <c:pt idx="154">
                    <c:v>11</c:v>
                  </c:pt>
                  <c:pt idx="155">
                    <c:v>12</c:v>
                  </c:pt>
                  <c:pt idx="156">
                    <c:v>13</c:v>
                  </c:pt>
                  <c:pt idx="157">
                    <c:v>14</c:v>
                  </c:pt>
                  <c:pt idx="158">
                    <c:v>15</c:v>
                  </c:pt>
                  <c:pt idx="159">
                    <c:v>16</c:v>
                  </c:pt>
                  <c:pt idx="160">
                    <c:v>17</c:v>
                  </c:pt>
                  <c:pt idx="161">
                    <c:v>18</c:v>
                  </c:pt>
                  <c:pt idx="162">
                    <c:v>19</c:v>
                  </c:pt>
                  <c:pt idx="163">
                    <c:v>20</c:v>
                  </c:pt>
                  <c:pt idx="164">
                    <c:v>21</c:v>
                  </c:pt>
                  <c:pt idx="165">
                    <c:v>22</c:v>
                  </c:pt>
                  <c:pt idx="166">
                    <c:v>23</c:v>
                  </c:pt>
                  <c:pt idx="167">
                    <c:v>24</c:v>
                  </c:pt>
                </c:lvl>
                <c:lvl>
                  <c:pt idx="0">
                    <c:v>Jan-23</c:v>
                  </c:pt>
                  <c:pt idx="24">
                    <c:v>Feb-23</c:v>
                  </c:pt>
                  <c:pt idx="48">
                    <c:v>Mar-23</c:v>
                  </c:pt>
                  <c:pt idx="72">
                    <c:v>Apr-23</c:v>
                  </c:pt>
                  <c:pt idx="96">
                    <c:v>May-23</c:v>
                  </c:pt>
                  <c:pt idx="120">
                    <c:v>Jun-23</c:v>
                  </c:pt>
                  <c:pt idx="144">
                    <c:v>Jul-23</c:v>
                  </c:pt>
                </c:lvl>
              </c:multiLvlStrCache>
            </c:multiLvlStrRef>
          </c:cat>
          <c:val>
            <c:numRef>
              <c:f>NSRS!$T$56:$T$127</c:f>
              <c:numCache>
                <c:formatCode>0</c:formatCode>
                <c:ptCount val="72"/>
                <c:pt idx="0">
                  <c:v>3584.7547489289313</c:v>
                </c:pt>
                <c:pt idx="1">
                  <c:v>3583.0064027847784</c:v>
                </c:pt>
                <c:pt idx="2">
                  <c:v>3727.7612777217741</c:v>
                </c:pt>
                <c:pt idx="3">
                  <c:v>3723.6161243069555</c:v>
                </c:pt>
                <c:pt idx="4">
                  <c:v>3727.7225302419356</c:v>
                </c:pt>
                <c:pt idx="5">
                  <c:v>3724.3129016507055</c:v>
                </c:pt>
                <c:pt idx="6">
                  <c:v>4128.5645476310483</c:v>
                </c:pt>
                <c:pt idx="7">
                  <c:v>4126.5483870967746</c:v>
                </c:pt>
                <c:pt idx="8">
                  <c:v>4123.3900343371979</c:v>
                </c:pt>
                <c:pt idx="9">
                  <c:v>4130.6452085433466</c:v>
                </c:pt>
                <c:pt idx="10">
                  <c:v>3704.9712544102822</c:v>
                </c:pt>
                <c:pt idx="11">
                  <c:v>3703.5312815020161</c:v>
                </c:pt>
                <c:pt idx="12">
                  <c:v>3799.9193154611894</c:v>
                </c:pt>
                <c:pt idx="13">
                  <c:v>3800.1129111013106</c:v>
                </c:pt>
                <c:pt idx="14">
                  <c:v>4916.4355783770161</c:v>
                </c:pt>
                <c:pt idx="15">
                  <c:v>4923.9935578377017</c:v>
                </c:pt>
                <c:pt idx="16">
                  <c:v>4923.9967237903229</c:v>
                </c:pt>
                <c:pt idx="17">
                  <c:v>4908.7516223538305</c:v>
                </c:pt>
                <c:pt idx="18">
                  <c:v>3988.8741651965724</c:v>
                </c:pt>
                <c:pt idx="19">
                  <c:v>3983.8487509450606</c:v>
                </c:pt>
                <c:pt idx="20">
                  <c:v>3986.1838772681454</c:v>
                </c:pt>
                <c:pt idx="21">
                  <c:v>3987.5451975176411</c:v>
                </c:pt>
                <c:pt idx="22">
                  <c:v>3948.9935814642135</c:v>
                </c:pt>
                <c:pt idx="23">
                  <c:v>3948.9774366809474</c:v>
                </c:pt>
                <c:pt idx="24">
                  <c:v>3047.2857578822545</c:v>
                </c:pt>
                <c:pt idx="25">
                  <c:v>3045.6750052315847</c:v>
                </c:pt>
                <c:pt idx="26">
                  <c:v>3901.9636404854909</c:v>
                </c:pt>
                <c:pt idx="27">
                  <c:v>3900.6669049944198</c:v>
                </c:pt>
                <c:pt idx="28">
                  <c:v>3902.2143816266739</c:v>
                </c:pt>
                <c:pt idx="29">
                  <c:v>3902.2322038922989</c:v>
                </c:pt>
                <c:pt idx="30">
                  <c:v>4356.0093122209819</c:v>
                </c:pt>
                <c:pt idx="31">
                  <c:v>4357.0714285714284</c:v>
                </c:pt>
                <c:pt idx="32">
                  <c:v>4346.7839529854909</c:v>
                </c:pt>
                <c:pt idx="33">
                  <c:v>4357.3499755859375</c:v>
                </c:pt>
                <c:pt idx="34">
                  <c:v>4449.3285784040181</c:v>
                </c:pt>
                <c:pt idx="35">
                  <c:v>4449.9639892578125</c:v>
                </c:pt>
                <c:pt idx="36">
                  <c:v>4579.9607107979909</c:v>
                </c:pt>
                <c:pt idx="37">
                  <c:v>4579.6964111328125</c:v>
                </c:pt>
                <c:pt idx="38">
                  <c:v>5373.2778843470978</c:v>
                </c:pt>
                <c:pt idx="39">
                  <c:v>5396.5535888671875</c:v>
                </c:pt>
                <c:pt idx="40">
                  <c:v>5391.9107317243306</c:v>
                </c:pt>
                <c:pt idx="41">
                  <c:v>5394.2714494977681</c:v>
                </c:pt>
                <c:pt idx="42">
                  <c:v>4134.6285749162944</c:v>
                </c:pt>
                <c:pt idx="43">
                  <c:v>4130.5522112165181</c:v>
                </c:pt>
                <c:pt idx="44">
                  <c:v>4131.1964983258931</c:v>
                </c:pt>
                <c:pt idx="45">
                  <c:v>4125.7199881417409</c:v>
                </c:pt>
                <c:pt idx="46">
                  <c:v>3271.9750453404017</c:v>
                </c:pt>
                <c:pt idx="47">
                  <c:v>3273.6214425223216</c:v>
                </c:pt>
                <c:pt idx="48">
                  <c:v>3543.6387270035284</c:v>
                </c:pt>
                <c:pt idx="49">
                  <c:v>3547.2225223664313</c:v>
                </c:pt>
                <c:pt idx="50">
                  <c:v>3896.6067952473959</c:v>
                </c:pt>
                <c:pt idx="51">
                  <c:v>3895.1226924773187</c:v>
                </c:pt>
                <c:pt idx="52">
                  <c:v>3895.0290763608873</c:v>
                </c:pt>
                <c:pt idx="53">
                  <c:v>3897.9258915070563</c:v>
                </c:pt>
                <c:pt idx="54">
                  <c:v>4136.6109579763106</c:v>
                </c:pt>
                <c:pt idx="55">
                  <c:v>4129.1277406754034</c:v>
                </c:pt>
                <c:pt idx="56">
                  <c:v>4136.1322612147178</c:v>
                </c:pt>
                <c:pt idx="57">
                  <c:v>4134.1842237903229</c:v>
                </c:pt>
                <c:pt idx="58">
                  <c:v>4116.6419323336695</c:v>
                </c:pt>
                <c:pt idx="59">
                  <c:v>4120.4557869203627</c:v>
                </c:pt>
                <c:pt idx="60">
                  <c:v>4155.9742313508068</c:v>
                </c:pt>
                <c:pt idx="61">
                  <c:v>4152.0226499495966</c:v>
                </c:pt>
                <c:pt idx="62">
                  <c:v>4460.8581779233873</c:v>
                </c:pt>
                <c:pt idx="63">
                  <c:v>4463.4064705141127</c:v>
                </c:pt>
                <c:pt idx="64">
                  <c:v>4463.0354555191534</c:v>
                </c:pt>
                <c:pt idx="65">
                  <c:v>4463.0097813760085</c:v>
                </c:pt>
                <c:pt idx="66">
                  <c:v>4001.9935499621974</c:v>
                </c:pt>
                <c:pt idx="67">
                  <c:v>3990.3806939894152</c:v>
                </c:pt>
                <c:pt idx="68">
                  <c:v>4002.4251827116937</c:v>
                </c:pt>
                <c:pt idx="69">
                  <c:v>4010.8323462701615</c:v>
                </c:pt>
                <c:pt idx="70">
                  <c:v>3728.7535833543348</c:v>
                </c:pt>
                <c:pt idx="71">
                  <c:v>3728.0194052419356</c:v>
                </c:pt>
              </c:numCache>
            </c:numRef>
          </c:val>
          <c:smooth val="0"/>
          <c:extLst>
            <c:ext xmlns:c16="http://schemas.microsoft.com/office/drawing/2014/chart" uri="{C3380CC4-5D6E-409C-BE32-E72D297353CC}">
              <c16:uniqueId val="{00000003-812F-44E9-8D04-87DF2485C41A}"/>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NSRS!$S$128:$S$199</c:f>
              <c:numCache>
                <c:formatCode>0</c:formatCode>
                <c:ptCount val="72"/>
                <c:pt idx="0">
                  <c:v>3231.9108512401581</c:v>
                </c:pt>
                <c:pt idx="1">
                  <c:v>3221.6290315786996</c:v>
                </c:pt>
                <c:pt idx="2">
                  <c:v>3287.4958284536997</c:v>
                </c:pt>
                <c:pt idx="3">
                  <c:v>3287.3070507844291</c:v>
                </c:pt>
                <c:pt idx="4">
                  <c:v>3279.8196403026582</c:v>
                </c:pt>
                <c:pt idx="5">
                  <c:v>3265.8616731802622</c:v>
                </c:pt>
                <c:pt idx="6">
                  <c:v>3814.806297204892</c:v>
                </c:pt>
                <c:pt idx="7">
                  <c:v>3760.8544384839633</c:v>
                </c:pt>
                <c:pt idx="8">
                  <c:v>3725.2711246751251</c:v>
                </c:pt>
                <c:pt idx="9">
                  <c:v>3701.6232503327233</c:v>
                </c:pt>
                <c:pt idx="10">
                  <c:v>4082.4924886117378</c:v>
                </c:pt>
                <c:pt idx="11">
                  <c:v>4085.3219108104704</c:v>
                </c:pt>
                <c:pt idx="12">
                  <c:v>3931.8580306013423</c:v>
                </c:pt>
                <c:pt idx="13">
                  <c:v>3885.1147819099328</c:v>
                </c:pt>
                <c:pt idx="14">
                  <c:v>3416.1050000031787</c:v>
                </c:pt>
                <c:pt idx="15">
                  <c:v>3385.1971077524126</c:v>
                </c:pt>
                <c:pt idx="16">
                  <c:v>3362.2986556092897</c:v>
                </c:pt>
                <c:pt idx="17">
                  <c:v>3322.7572786509991</c:v>
                </c:pt>
                <c:pt idx="18">
                  <c:v>2675.5801481167478</c:v>
                </c:pt>
                <c:pt idx="19">
                  <c:v>2735.8690144881607</c:v>
                </c:pt>
                <c:pt idx="20">
                  <c:v>2723.1062320987385</c:v>
                </c:pt>
                <c:pt idx="21">
                  <c:v>2688.4779435276987</c:v>
                </c:pt>
                <c:pt idx="22">
                  <c:v>3185.7628059943518</c:v>
                </c:pt>
                <c:pt idx="23">
                  <c:v>3256.7344873080651</c:v>
                </c:pt>
                <c:pt idx="24">
                  <c:v>3675.9891444329292</c:v>
                </c:pt>
                <c:pt idx="25">
                  <c:v>3678.267417492405</c:v>
                </c:pt>
                <c:pt idx="26">
                  <c:v>4308.5645602595423</c:v>
                </c:pt>
                <c:pt idx="27">
                  <c:v>4302.173982512566</c:v>
                </c:pt>
                <c:pt idx="28">
                  <c:v>4288.180503429905</c:v>
                </c:pt>
                <c:pt idx="29">
                  <c:v>4290.042146575066</c:v>
                </c:pt>
                <c:pt idx="30">
                  <c:v>4446.3935830670016</c:v>
                </c:pt>
                <c:pt idx="31">
                  <c:v>4429.6425576969505</c:v>
                </c:pt>
                <c:pt idx="32">
                  <c:v>4438.0101153427559</c:v>
                </c:pt>
                <c:pt idx="33">
                  <c:v>4417.85388581599</c:v>
                </c:pt>
                <c:pt idx="34">
                  <c:v>4156.3193139318491</c:v>
                </c:pt>
                <c:pt idx="35">
                  <c:v>4069.3100302873113</c:v>
                </c:pt>
                <c:pt idx="36">
                  <c:v>4007.5395193215336</c:v>
                </c:pt>
                <c:pt idx="37">
                  <c:v>3857.5667638442205</c:v>
                </c:pt>
                <c:pt idx="38">
                  <c:v>3411.8452731678562</c:v>
                </c:pt>
                <c:pt idx="39">
                  <c:v>3344.5327479647053</c:v>
                </c:pt>
                <c:pt idx="40">
                  <c:v>3325.431289422896</c:v>
                </c:pt>
                <c:pt idx="41">
                  <c:v>3290.8470593354391</c:v>
                </c:pt>
                <c:pt idx="42">
                  <c:v>3273.0901745692372</c:v>
                </c:pt>
                <c:pt idx="43">
                  <c:v>3354.6843435264404</c:v>
                </c:pt>
                <c:pt idx="44">
                  <c:v>3368.7427955173675</c:v>
                </c:pt>
                <c:pt idx="45">
                  <c:v>3466.1344128308756</c:v>
                </c:pt>
                <c:pt idx="46">
                  <c:v>3711.5712386869614</c:v>
                </c:pt>
                <c:pt idx="47">
                  <c:v>3754.4702605739717</c:v>
                </c:pt>
                <c:pt idx="48">
                  <c:v>2051.3980534672737</c:v>
                </c:pt>
                <c:pt idx="49">
                  <c:v>2057.7632186690967</c:v>
                </c:pt>
                <c:pt idx="50">
                  <c:v>2070.9484318852424</c:v>
                </c:pt>
                <c:pt idx="51">
                  <c:v>2068.3894068201384</c:v>
                </c:pt>
                <c:pt idx="52">
                  <c:v>2061.3764470219612</c:v>
                </c:pt>
                <c:pt idx="53">
                  <c:v>2078.1296940922739</c:v>
                </c:pt>
                <c:pt idx="54">
                  <c:v>2218.7157707552115</c:v>
                </c:pt>
                <c:pt idx="55">
                  <c:v>2244.8838314513364</c:v>
                </c:pt>
                <c:pt idx="56">
                  <c:v>2261.1710791766645</c:v>
                </c:pt>
                <c:pt idx="57">
                  <c:v>2265.2344067874055</c:v>
                </c:pt>
                <c:pt idx="58">
                  <c:v>2720.7455599387486</c:v>
                </c:pt>
                <c:pt idx="59">
                  <c:v>2586.8439673418802</c:v>
                </c:pt>
                <c:pt idx="60">
                  <c:v>2457.7476164986688</c:v>
                </c:pt>
                <c:pt idx="61">
                  <c:v>2295.6780486273269</c:v>
                </c:pt>
                <c:pt idx="62">
                  <c:v>1987.2903130191069</c:v>
                </c:pt>
                <c:pt idx="63">
                  <c:v>2017.3849479978282</c:v>
                </c:pt>
                <c:pt idx="64">
                  <c:v>1966.3934461310505</c:v>
                </c:pt>
                <c:pt idx="65">
                  <c:v>1968.4206535619994</c:v>
                </c:pt>
                <c:pt idx="66">
                  <c:v>1835.4354826651513</c:v>
                </c:pt>
                <c:pt idx="67">
                  <c:v>1890.9864971001944</c:v>
                </c:pt>
                <c:pt idx="68">
                  <c:v>1909.550101429224</c:v>
                </c:pt>
                <c:pt idx="69">
                  <c:v>1950.1418827881416</c:v>
                </c:pt>
                <c:pt idx="70">
                  <c:v>2212.854045468569</c:v>
                </c:pt>
                <c:pt idx="71">
                  <c:v>2226.8568164626759</c:v>
                </c:pt>
              </c:numCache>
            </c:numRef>
          </c:val>
          <c:extLst>
            <c:ext xmlns:c16="http://schemas.microsoft.com/office/drawing/2014/chart" uri="{C3380CC4-5D6E-409C-BE32-E72D297353CC}">
              <c16:uniqueId val="{00000000-F708-4B1E-B956-434648EC4BC1}"/>
            </c:ext>
          </c:extLst>
        </c:ser>
        <c:ser>
          <c:idx val="1"/>
          <c:order val="1"/>
          <c:tx>
            <c:strRef>
              <c:f>NSRS!$R$31</c:f>
              <c:strCache>
                <c:ptCount val="1"/>
                <c:pt idx="0">
                  <c:v>NSRS-Online</c:v>
                </c:pt>
              </c:strCache>
            </c:strRef>
          </c:tx>
          <c:spPr>
            <a:solidFill>
              <a:schemeClr val="accent2"/>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NSRS!$R$128:$R$199</c:f>
              <c:numCache>
                <c:formatCode>0</c:formatCode>
                <c:ptCount val="72"/>
                <c:pt idx="0">
                  <c:v>123.35638542175293</c:v>
                </c:pt>
                <c:pt idx="1">
                  <c:v>125.53392804463705</c:v>
                </c:pt>
                <c:pt idx="2">
                  <c:v>130.3457197825114</c:v>
                </c:pt>
                <c:pt idx="3">
                  <c:v>136.92904675801594</c:v>
                </c:pt>
                <c:pt idx="4">
                  <c:v>145.14349810282388</c:v>
                </c:pt>
                <c:pt idx="5">
                  <c:v>143.99271252950032</c:v>
                </c:pt>
                <c:pt idx="6">
                  <c:v>209.0203904469808</c:v>
                </c:pt>
                <c:pt idx="7">
                  <c:v>246.19367720286053</c:v>
                </c:pt>
                <c:pt idx="8">
                  <c:v>253.72399202982584</c:v>
                </c:pt>
                <c:pt idx="9">
                  <c:v>243.52065376440683</c:v>
                </c:pt>
                <c:pt idx="10">
                  <c:v>365.51490720113117</c:v>
                </c:pt>
                <c:pt idx="11">
                  <c:v>375.92965532938638</c:v>
                </c:pt>
                <c:pt idx="12">
                  <c:v>387.76355069478353</c:v>
                </c:pt>
                <c:pt idx="13">
                  <c:v>434.56428413391114</c:v>
                </c:pt>
                <c:pt idx="14">
                  <c:v>315.6213909784953</c:v>
                </c:pt>
                <c:pt idx="15">
                  <c:v>343.28918914794923</c:v>
                </c:pt>
                <c:pt idx="16">
                  <c:v>372.98711350758873</c:v>
                </c:pt>
                <c:pt idx="17">
                  <c:v>402.90017477671307</c:v>
                </c:pt>
                <c:pt idx="18">
                  <c:v>253.48065700531006</c:v>
                </c:pt>
                <c:pt idx="19">
                  <c:v>302.57095278104146</c:v>
                </c:pt>
                <c:pt idx="20">
                  <c:v>297.41384116808575</c:v>
                </c:pt>
                <c:pt idx="21">
                  <c:v>278.24216518402102</c:v>
                </c:pt>
                <c:pt idx="22">
                  <c:v>248.48168242772419</c:v>
                </c:pt>
                <c:pt idx="23">
                  <c:v>164.84615453084311</c:v>
                </c:pt>
                <c:pt idx="24">
                  <c:v>231.63401148396153</c:v>
                </c:pt>
                <c:pt idx="25">
                  <c:v>230.8177888316493</c:v>
                </c:pt>
                <c:pt idx="26">
                  <c:v>321.33691775414252</c:v>
                </c:pt>
                <c:pt idx="27">
                  <c:v>331.32260279501639</c:v>
                </c:pt>
                <c:pt idx="28">
                  <c:v>332.23264146620227</c:v>
                </c:pt>
                <c:pt idx="29">
                  <c:v>328.45048972099056</c:v>
                </c:pt>
                <c:pt idx="30">
                  <c:v>434.45034020946872</c:v>
                </c:pt>
                <c:pt idx="31">
                  <c:v>453.72637139597248</c:v>
                </c:pt>
                <c:pt idx="32">
                  <c:v>434.16649221604871</c:v>
                </c:pt>
                <c:pt idx="33">
                  <c:v>454.75328076270318</c:v>
                </c:pt>
                <c:pt idx="34">
                  <c:v>423.68101384562829</c:v>
                </c:pt>
                <c:pt idx="35">
                  <c:v>499.83163599814139</c:v>
                </c:pt>
                <c:pt idx="36">
                  <c:v>591.01063492990306</c:v>
                </c:pt>
                <c:pt idx="37">
                  <c:v>752.53107667738391</c:v>
                </c:pt>
                <c:pt idx="38">
                  <c:v>658.2103501096849</c:v>
                </c:pt>
                <c:pt idx="39">
                  <c:v>708.65094387915826</c:v>
                </c:pt>
                <c:pt idx="40">
                  <c:v>725.47065550281161</c:v>
                </c:pt>
                <c:pt idx="41">
                  <c:v>743.01896258323427</c:v>
                </c:pt>
                <c:pt idx="42">
                  <c:v>744.69761502358222</c:v>
                </c:pt>
                <c:pt idx="43">
                  <c:v>710.67865943908691</c:v>
                </c:pt>
                <c:pt idx="44">
                  <c:v>687.59715155632261</c:v>
                </c:pt>
                <c:pt idx="45">
                  <c:v>611.45004567792341</c:v>
                </c:pt>
                <c:pt idx="46">
                  <c:v>392.57978850026285</c:v>
                </c:pt>
                <c:pt idx="47">
                  <c:v>337.43856989952826</c:v>
                </c:pt>
                <c:pt idx="48">
                  <c:v>292.86008938948311</c:v>
                </c:pt>
                <c:pt idx="49">
                  <c:v>294.13249140580496</c:v>
                </c:pt>
                <c:pt idx="50">
                  <c:v>284.4845048268636</c:v>
                </c:pt>
                <c:pt idx="51">
                  <c:v>280.0084615389506</c:v>
                </c:pt>
                <c:pt idx="52">
                  <c:v>295.65955340067546</c:v>
                </c:pt>
                <c:pt idx="53">
                  <c:v>284.52486082712807</c:v>
                </c:pt>
                <c:pt idx="54">
                  <c:v>311.81665552457173</c:v>
                </c:pt>
                <c:pt idx="55">
                  <c:v>307.40781102180483</c:v>
                </c:pt>
                <c:pt idx="56">
                  <c:v>299.00107163190842</c:v>
                </c:pt>
                <c:pt idx="57">
                  <c:v>312.93555136422316</c:v>
                </c:pt>
                <c:pt idx="58">
                  <c:v>402.12953262329103</c:v>
                </c:pt>
                <c:pt idx="59">
                  <c:v>551.85916481018069</c:v>
                </c:pt>
                <c:pt idx="60">
                  <c:v>839.80877672831218</c:v>
                </c:pt>
                <c:pt idx="61">
                  <c:v>980.68462347661455</c:v>
                </c:pt>
                <c:pt idx="62">
                  <c:v>942.63017591337359</c:v>
                </c:pt>
                <c:pt idx="63">
                  <c:v>961.8725150465965</c:v>
                </c:pt>
                <c:pt idx="64">
                  <c:v>962.53822018976018</c:v>
                </c:pt>
                <c:pt idx="65">
                  <c:v>978.98067944174011</c:v>
                </c:pt>
                <c:pt idx="66">
                  <c:v>854.2551794846853</c:v>
                </c:pt>
                <c:pt idx="67">
                  <c:v>824.94752542177832</c:v>
                </c:pt>
                <c:pt idx="68">
                  <c:v>800.28091987967491</c:v>
                </c:pt>
                <c:pt idx="69">
                  <c:v>747.87484043141205</c:v>
                </c:pt>
                <c:pt idx="70">
                  <c:v>438.58633193174995</c:v>
                </c:pt>
                <c:pt idx="71">
                  <c:v>398.50026059945424</c:v>
                </c:pt>
              </c:numCache>
            </c:numRef>
          </c:val>
          <c:extLst>
            <c:ext xmlns:c16="http://schemas.microsoft.com/office/drawing/2014/chart" uri="{C3380CC4-5D6E-409C-BE32-E72D297353CC}">
              <c16:uniqueId val="{00000001-F708-4B1E-B956-434648EC4BC1}"/>
            </c:ext>
          </c:extLst>
        </c:ser>
        <c:ser>
          <c:idx val="0"/>
          <c:order val="2"/>
          <c:tx>
            <c:strRef>
              <c:f>NSRS!$Q$31</c:f>
              <c:strCache>
                <c:ptCount val="1"/>
                <c:pt idx="0">
                  <c:v>NSRS-QSGR</c:v>
                </c:pt>
              </c:strCache>
            </c:strRef>
          </c:tx>
          <c:spPr>
            <a:solidFill>
              <a:schemeClr val="accent1"/>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NSRS!$Q$128:$Q$199</c:f>
              <c:numCache>
                <c:formatCode>0</c:formatCode>
                <c:ptCount val="72"/>
                <c:pt idx="0">
                  <c:v>508.56932868957517</c:v>
                </c:pt>
                <c:pt idx="1">
                  <c:v>519.54033342997229</c:v>
                </c:pt>
                <c:pt idx="2">
                  <c:v>540.14499677022297</c:v>
                </c:pt>
                <c:pt idx="3">
                  <c:v>534.56366157531738</c:v>
                </c:pt>
                <c:pt idx="4">
                  <c:v>533.34333051045735</c:v>
                </c:pt>
                <c:pt idx="5">
                  <c:v>548.23200263977049</c:v>
                </c:pt>
                <c:pt idx="6">
                  <c:v>587.93632952372229</c:v>
                </c:pt>
                <c:pt idx="7">
                  <c:v>603.80166581471758</c:v>
                </c:pt>
                <c:pt idx="8">
                  <c:v>631.27799364725752</c:v>
                </c:pt>
                <c:pt idx="9">
                  <c:v>662.74933524926507</c:v>
                </c:pt>
                <c:pt idx="10">
                  <c:v>716.76265424092605</c:v>
                </c:pt>
                <c:pt idx="11">
                  <c:v>708.98866945902512</c:v>
                </c:pt>
                <c:pt idx="12">
                  <c:v>703.22533480326331</c:v>
                </c:pt>
                <c:pt idx="13">
                  <c:v>703.37432874043782</c:v>
                </c:pt>
                <c:pt idx="14">
                  <c:v>615.68366883595786</c:v>
                </c:pt>
                <c:pt idx="15">
                  <c:v>618.66400299072268</c:v>
                </c:pt>
                <c:pt idx="16">
                  <c:v>609.56133619944251</c:v>
                </c:pt>
                <c:pt idx="17">
                  <c:v>616.87934792836506</c:v>
                </c:pt>
                <c:pt idx="18">
                  <c:v>458.84933261871339</c:v>
                </c:pt>
                <c:pt idx="19">
                  <c:v>351.72466896375022</c:v>
                </c:pt>
                <c:pt idx="20">
                  <c:v>367.34666959444684</c:v>
                </c:pt>
                <c:pt idx="21">
                  <c:v>417.33399651845298</c:v>
                </c:pt>
                <c:pt idx="22">
                  <c:v>542.32200409571328</c:v>
                </c:pt>
                <c:pt idx="23">
                  <c:v>546.83333155314131</c:v>
                </c:pt>
                <c:pt idx="24">
                  <c:v>588.21935056870984</c:v>
                </c:pt>
                <c:pt idx="25">
                  <c:v>586.7600014594293</c:v>
                </c:pt>
                <c:pt idx="26">
                  <c:v>670.91160952660346</c:v>
                </c:pt>
                <c:pt idx="27">
                  <c:v>668.93290808893016</c:v>
                </c:pt>
                <c:pt idx="28">
                  <c:v>681.68387031555176</c:v>
                </c:pt>
                <c:pt idx="29">
                  <c:v>680.66224221260313</c:v>
                </c:pt>
                <c:pt idx="30">
                  <c:v>710.96869370245167</c:v>
                </c:pt>
                <c:pt idx="31">
                  <c:v>709.47934858260612</c:v>
                </c:pt>
                <c:pt idx="32">
                  <c:v>707.81192299627492</c:v>
                </c:pt>
                <c:pt idx="33">
                  <c:v>712.19321306290169</c:v>
                </c:pt>
                <c:pt idx="34">
                  <c:v>690.94515566672044</c:v>
                </c:pt>
                <c:pt idx="35">
                  <c:v>698.02647301458546</c:v>
                </c:pt>
                <c:pt idx="36">
                  <c:v>677.44904642720371</c:v>
                </c:pt>
                <c:pt idx="37">
                  <c:v>669.59872738007573</c:v>
                </c:pt>
                <c:pt idx="38">
                  <c:v>569.39807195432729</c:v>
                </c:pt>
                <c:pt idx="39">
                  <c:v>581.02788322202616</c:v>
                </c:pt>
                <c:pt idx="40">
                  <c:v>584.73865767448183</c:v>
                </c:pt>
                <c:pt idx="41">
                  <c:v>594.79646710426573</c:v>
                </c:pt>
                <c:pt idx="42">
                  <c:v>639.84580263014766</c:v>
                </c:pt>
                <c:pt idx="43">
                  <c:v>587.94871502537876</c:v>
                </c:pt>
                <c:pt idx="44">
                  <c:v>584.36857228125291</c:v>
                </c:pt>
                <c:pt idx="45">
                  <c:v>569.19742904170869</c:v>
                </c:pt>
                <c:pt idx="46">
                  <c:v>605.55097243093678</c:v>
                </c:pt>
                <c:pt idx="47">
                  <c:v>611.1964418349728</c:v>
                </c:pt>
                <c:pt idx="48">
                  <c:v>466.42866488297778</c:v>
                </c:pt>
                <c:pt idx="49">
                  <c:v>463.87366805871329</c:v>
                </c:pt>
                <c:pt idx="50">
                  <c:v>475.79366289774578</c:v>
                </c:pt>
                <c:pt idx="51">
                  <c:v>477.33533525466919</c:v>
                </c:pt>
                <c:pt idx="52">
                  <c:v>470.72066713968911</c:v>
                </c:pt>
                <c:pt idx="53">
                  <c:v>465.231995455424</c:v>
                </c:pt>
                <c:pt idx="54">
                  <c:v>546.90099177360537</c:v>
                </c:pt>
                <c:pt idx="55">
                  <c:v>527.33166244824724</c:v>
                </c:pt>
                <c:pt idx="56">
                  <c:v>520.30432489315672</c:v>
                </c:pt>
                <c:pt idx="57">
                  <c:v>506.59333454072475</c:v>
                </c:pt>
                <c:pt idx="58">
                  <c:v>624.66501286824541</c:v>
                </c:pt>
                <c:pt idx="59">
                  <c:v>603.94700991312664</c:v>
                </c:pt>
                <c:pt idx="60">
                  <c:v>579.71031710306806</c:v>
                </c:pt>
                <c:pt idx="61">
                  <c:v>609.27064996088541</c:v>
                </c:pt>
                <c:pt idx="62">
                  <c:v>548.59486477673056</c:v>
                </c:pt>
                <c:pt idx="63">
                  <c:v>513.6379972418149</c:v>
                </c:pt>
                <c:pt idx="64">
                  <c:v>558.23833620672428</c:v>
                </c:pt>
                <c:pt idx="65">
                  <c:v>546.43999926919741</c:v>
                </c:pt>
                <c:pt idx="66">
                  <c:v>499.72933996518452</c:v>
                </c:pt>
                <c:pt idx="67">
                  <c:v>464.68267070452373</c:v>
                </c:pt>
                <c:pt idx="68">
                  <c:v>464.21700492501259</c:v>
                </c:pt>
                <c:pt idx="69">
                  <c:v>461.00134161611396</c:v>
                </c:pt>
                <c:pt idx="70">
                  <c:v>541.11634445985158</c:v>
                </c:pt>
                <c:pt idx="71">
                  <c:v>571.35632916291559</c:v>
                </c:pt>
              </c:numCache>
            </c:numRef>
          </c:val>
          <c:extLst>
            <c:ext xmlns:c16="http://schemas.microsoft.com/office/drawing/2014/chart" uri="{C3380CC4-5D6E-409C-BE32-E72D297353CC}">
              <c16:uniqueId val="{00000002-F708-4B1E-B956-434648EC4BC1}"/>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NSRS!$T$128:$T$199</c:f>
              <c:numCache>
                <c:formatCode>0</c:formatCode>
                <c:ptCount val="72"/>
                <c:pt idx="0">
                  <c:v>3907.8300618489584</c:v>
                </c:pt>
                <c:pt idx="1">
                  <c:v>3910.8300211588544</c:v>
                </c:pt>
                <c:pt idx="2">
                  <c:v>4002.3233642578125</c:v>
                </c:pt>
                <c:pt idx="3">
                  <c:v>4002.3468261718749</c:v>
                </c:pt>
                <c:pt idx="4">
                  <c:v>4002.3267333984377</c:v>
                </c:pt>
                <c:pt idx="5">
                  <c:v>4002.3167317708335</c:v>
                </c:pt>
                <c:pt idx="6">
                  <c:v>4655.326741536458</c:v>
                </c:pt>
                <c:pt idx="7">
                  <c:v>4655.2167805989584</c:v>
                </c:pt>
                <c:pt idx="8">
                  <c:v>4654.3667154947916</c:v>
                </c:pt>
                <c:pt idx="9">
                  <c:v>4654.3600423177086</c:v>
                </c:pt>
                <c:pt idx="10">
                  <c:v>5203.8867024739584</c:v>
                </c:pt>
                <c:pt idx="11">
                  <c:v>5214.2900878906248</c:v>
                </c:pt>
                <c:pt idx="12">
                  <c:v>5069.4833496093752</c:v>
                </c:pt>
                <c:pt idx="13">
                  <c:v>5069.8100423177084</c:v>
                </c:pt>
                <c:pt idx="14">
                  <c:v>4394.376708984375</c:v>
                </c:pt>
                <c:pt idx="15">
                  <c:v>4394.3500651041668</c:v>
                </c:pt>
                <c:pt idx="16">
                  <c:v>4392.6567220052084</c:v>
                </c:pt>
                <c:pt idx="17">
                  <c:v>4390.6033854166662</c:v>
                </c:pt>
                <c:pt idx="18">
                  <c:v>3434.6433837890627</c:v>
                </c:pt>
                <c:pt idx="19">
                  <c:v>3418.6846923828125</c:v>
                </c:pt>
                <c:pt idx="20">
                  <c:v>3430.0000488281248</c:v>
                </c:pt>
                <c:pt idx="21">
                  <c:v>3431.7873616536458</c:v>
                </c:pt>
                <c:pt idx="22">
                  <c:v>4021.2000732421875</c:v>
                </c:pt>
                <c:pt idx="23">
                  <c:v>4013.0806884765625</c:v>
                </c:pt>
                <c:pt idx="24">
                  <c:v>4540.4225837953627</c:v>
                </c:pt>
                <c:pt idx="25">
                  <c:v>4540.3935704385085</c:v>
                </c:pt>
                <c:pt idx="26">
                  <c:v>5345.3935389364915</c:v>
                </c:pt>
                <c:pt idx="27">
                  <c:v>5345.37744140625</c:v>
                </c:pt>
                <c:pt idx="28">
                  <c:v>5345.3775044102822</c:v>
                </c:pt>
                <c:pt idx="29">
                  <c:v>5345.3549174647178</c:v>
                </c:pt>
                <c:pt idx="30">
                  <c:v>5635.3058215725805</c:v>
                </c:pt>
                <c:pt idx="31">
                  <c:v>5637.4289629536288</c:v>
                </c:pt>
                <c:pt idx="32">
                  <c:v>5630.3979807207661</c:v>
                </c:pt>
                <c:pt idx="33">
                  <c:v>5633.9291362147178</c:v>
                </c:pt>
                <c:pt idx="34">
                  <c:v>5319.8355909778229</c:v>
                </c:pt>
                <c:pt idx="35">
                  <c:v>5316.8550277217746</c:v>
                </c:pt>
                <c:pt idx="36">
                  <c:v>5324.6668031754034</c:v>
                </c:pt>
                <c:pt idx="37">
                  <c:v>5325.5872920866932</c:v>
                </c:pt>
                <c:pt idx="38">
                  <c:v>4688.5826612903229</c:v>
                </c:pt>
                <c:pt idx="39">
                  <c:v>4682.0472372731856</c:v>
                </c:pt>
                <c:pt idx="40">
                  <c:v>4681.8504284274195</c:v>
                </c:pt>
                <c:pt idx="41">
                  <c:v>4678.8144058719754</c:v>
                </c:pt>
                <c:pt idx="42">
                  <c:v>4701.5242880544356</c:v>
                </c:pt>
                <c:pt idx="43">
                  <c:v>4700.5341639364915</c:v>
                </c:pt>
                <c:pt idx="44">
                  <c:v>4691.5794008316534</c:v>
                </c:pt>
                <c:pt idx="45">
                  <c:v>4697.652517011089</c:v>
                </c:pt>
                <c:pt idx="46">
                  <c:v>4758.691579511089</c:v>
                </c:pt>
                <c:pt idx="47">
                  <c:v>4752.266428301411</c:v>
                </c:pt>
                <c:pt idx="48">
                  <c:v>2856.5866373697918</c:v>
                </c:pt>
                <c:pt idx="49">
                  <c:v>2863.3693522135418</c:v>
                </c:pt>
                <c:pt idx="50">
                  <c:v>2879.0000244140624</c:v>
                </c:pt>
                <c:pt idx="51">
                  <c:v>2877.0167317708333</c:v>
                </c:pt>
                <c:pt idx="52">
                  <c:v>2879.0400634765624</c:v>
                </c:pt>
                <c:pt idx="53">
                  <c:v>2879.1800048828127</c:v>
                </c:pt>
                <c:pt idx="54">
                  <c:v>3128.7266845703125</c:v>
                </c:pt>
                <c:pt idx="55">
                  <c:v>3130.8667561848956</c:v>
                </c:pt>
                <c:pt idx="56">
                  <c:v>3130.8034423828126</c:v>
                </c:pt>
                <c:pt idx="57">
                  <c:v>3131.2801025390627</c:v>
                </c:pt>
                <c:pt idx="58">
                  <c:v>3795.5901123046874</c:v>
                </c:pt>
                <c:pt idx="59">
                  <c:v>3791.5501139322919</c:v>
                </c:pt>
                <c:pt idx="60">
                  <c:v>3926.8335123697916</c:v>
                </c:pt>
                <c:pt idx="61">
                  <c:v>3928.3301676432293</c:v>
                </c:pt>
                <c:pt idx="62">
                  <c:v>3519.5487630208331</c:v>
                </c:pt>
                <c:pt idx="63">
                  <c:v>3524.2255045572915</c:v>
                </c:pt>
                <c:pt idx="64">
                  <c:v>3518.3366780598958</c:v>
                </c:pt>
                <c:pt idx="65">
                  <c:v>3519.7313720703123</c:v>
                </c:pt>
                <c:pt idx="66">
                  <c:v>3219.2434000651042</c:v>
                </c:pt>
                <c:pt idx="67">
                  <c:v>3218.0033203124999</c:v>
                </c:pt>
                <c:pt idx="68">
                  <c:v>3213.6846354166669</c:v>
                </c:pt>
                <c:pt idx="69">
                  <c:v>3208.2147460937499</c:v>
                </c:pt>
                <c:pt idx="70">
                  <c:v>3243.1900553385417</c:v>
                </c:pt>
                <c:pt idx="71">
                  <c:v>3248.4466959635415</c:v>
                </c:pt>
              </c:numCache>
            </c:numRef>
          </c:val>
          <c:smooth val="0"/>
          <c:extLst>
            <c:ext xmlns:c16="http://schemas.microsoft.com/office/drawing/2014/chart" uri="{C3380CC4-5D6E-409C-BE32-E72D297353CC}">
              <c16:uniqueId val="{00000003-F708-4B1E-B956-434648EC4BC1}"/>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NSRS!$O$200:$P$223</c:f>
              <c:multiLvlStrCache>
                <c:ptCount val="24"/>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lvl>
                <c:lvl>
                  <c:pt idx="0">
                    <c:v>Jul-23</c:v>
                  </c:pt>
                </c:lvl>
              </c:multiLvlStrCache>
            </c:multiLvlStrRef>
          </c:cat>
          <c:val>
            <c:numRef>
              <c:f>NSRS!$S$200:$S$223</c:f>
              <c:numCache>
                <c:formatCode>0</c:formatCode>
                <c:ptCount val="24"/>
                <c:pt idx="0">
                  <c:v>1553.8846467473816</c:v>
                </c:pt>
                <c:pt idx="1">
                  <c:v>1621.9249149839725</c:v>
                </c:pt>
                <c:pt idx="2">
                  <c:v>1762.7944895492926</c:v>
                </c:pt>
                <c:pt idx="3">
                  <c:v>1782.4102350444564</c:v>
                </c:pt>
                <c:pt idx="4">
                  <c:v>1823.1138089635681</c:v>
                </c:pt>
                <c:pt idx="5">
                  <c:v>1855.9452188024597</c:v>
                </c:pt>
                <c:pt idx="6">
                  <c:v>2405.2675640092743</c:v>
                </c:pt>
                <c:pt idx="7">
                  <c:v>2385.801957082364</c:v>
                </c:pt>
                <c:pt idx="8">
                  <c:v>2355.0130151005524</c:v>
                </c:pt>
                <c:pt idx="9">
                  <c:v>2351.9233390333193</c:v>
                </c:pt>
                <c:pt idx="10">
                  <c:v>1932.9860666713885</c:v>
                </c:pt>
                <c:pt idx="11">
                  <c:v>1959.5390065975728</c:v>
                </c:pt>
                <c:pt idx="12">
                  <c:v>1668.6809067572317</c:v>
                </c:pt>
                <c:pt idx="13">
                  <c:v>1536.5130183345848</c:v>
                </c:pt>
                <c:pt idx="14">
                  <c:v>1432.1026648177256</c:v>
                </c:pt>
                <c:pt idx="15">
                  <c:v>1354.7870984615818</c:v>
                </c:pt>
                <c:pt idx="16">
                  <c:v>1288.6912759917398</c:v>
                </c:pt>
                <c:pt idx="17">
                  <c:v>1243.3173206785034</c:v>
                </c:pt>
                <c:pt idx="18">
                  <c:v>1121.0134916084428</c:v>
                </c:pt>
                <c:pt idx="19">
                  <c:v>1101.4804712043654</c:v>
                </c:pt>
                <c:pt idx="20">
                  <c:v>1158.0516626056165</c:v>
                </c:pt>
                <c:pt idx="21">
                  <c:v>1216.3496755532199</c:v>
                </c:pt>
                <c:pt idx="22">
                  <c:v>1595.546788754963</c:v>
                </c:pt>
                <c:pt idx="23">
                  <c:v>1693.4530375455656</c:v>
                </c:pt>
              </c:numCache>
            </c:numRef>
          </c:val>
          <c:extLst>
            <c:ext xmlns:c16="http://schemas.microsoft.com/office/drawing/2014/chart" uri="{C3380CC4-5D6E-409C-BE32-E72D297353CC}">
              <c16:uniqueId val="{00000000-56CD-48F8-8B51-DE19D0304E67}"/>
            </c:ext>
          </c:extLst>
        </c:ser>
        <c:ser>
          <c:idx val="1"/>
          <c:order val="1"/>
          <c:tx>
            <c:strRef>
              <c:f>NSRS!$R$31</c:f>
              <c:strCache>
                <c:ptCount val="1"/>
                <c:pt idx="0">
                  <c:v>NSRS-Online</c:v>
                </c:pt>
              </c:strCache>
            </c:strRef>
          </c:tx>
          <c:spPr>
            <a:solidFill>
              <a:schemeClr val="accent2"/>
            </a:solidFill>
            <a:ln>
              <a:noFill/>
            </a:ln>
            <a:effectLst/>
          </c:spPr>
          <c:invertIfNegative val="0"/>
          <c:cat>
            <c:multiLvlStrRef>
              <c:f>NSRS!$O$200:$P$223</c:f>
              <c:multiLvlStrCache>
                <c:ptCount val="24"/>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lvl>
                <c:lvl>
                  <c:pt idx="0">
                    <c:v>Jul-23</c:v>
                  </c:pt>
                </c:lvl>
              </c:multiLvlStrCache>
            </c:multiLvlStrRef>
          </c:cat>
          <c:val>
            <c:numRef>
              <c:f>NSRS!$R$200:$R$223</c:f>
              <c:numCache>
                <c:formatCode>0</c:formatCode>
                <c:ptCount val="24"/>
                <c:pt idx="0">
                  <c:v>271.62890612694525</c:v>
                </c:pt>
                <c:pt idx="1">
                  <c:v>255.87242181839483</c:v>
                </c:pt>
                <c:pt idx="2">
                  <c:v>312.4973278660928</c:v>
                </c:pt>
                <c:pt idx="3">
                  <c:v>298.46936108989098</c:v>
                </c:pt>
                <c:pt idx="4">
                  <c:v>297.96074676513672</c:v>
                </c:pt>
                <c:pt idx="5">
                  <c:v>284.80802954396893</c:v>
                </c:pt>
                <c:pt idx="6">
                  <c:v>395.80292670957505</c:v>
                </c:pt>
                <c:pt idx="7">
                  <c:v>423.43344368473174</c:v>
                </c:pt>
                <c:pt idx="8">
                  <c:v>448.83538707610097</c:v>
                </c:pt>
                <c:pt idx="9">
                  <c:v>443.59945143422772</c:v>
                </c:pt>
                <c:pt idx="10">
                  <c:v>354.63556191229048</c:v>
                </c:pt>
                <c:pt idx="11">
                  <c:v>390.14979067156389</c:v>
                </c:pt>
                <c:pt idx="12">
                  <c:v>642.1352380321872</c:v>
                </c:pt>
                <c:pt idx="13">
                  <c:v>756.8418169329243</c:v>
                </c:pt>
                <c:pt idx="14">
                  <c:v>869.20765684496973</c:v>
                </c:pt>
                <c:pt idx="15">
                  <c:v>885.84932710278417</c:v>
                </c:pt>
                <c:pt idx="16">
                  <c:v>936.69003916075155</c:v>
                </c:pt>
                <c:pt idx="17">
                  <c:v>973.46976134373301</c:v>
                </c:pt>
                <c:pt idx="18">
                  <c:v>866.19683404699447</c:v>
                </c:pt>
                <c:pt idx="19">
                  <c:v>879.2046878260951</c:v>
                </c:pt>
                <c:pt idx="20">
                  <c:v>816.36285981199433</c:v>
                </c:pt>
                <c:pt idx="21">
                  <c:v>868.98353825846027</c:v>
                </c:pt>
                <c:pt idx="22">
                  <c:v>457.08449326792072</c:v>
                </c:pt>
                <c:pt idx="23">
                  <c:v>320.26014361073896</c:v>
                </c:pt>
              </c:numCache>
            </c:numRef>
          </c:val>
          <c:extLst>
            <c:ext xmlns:c16="http://schemas.microsoft.com/office/drawing/2014/chart" uri="{C3380CC4-5D6E-409C-BE32-E72D297353CC}">
              <c16:uniqueId val="{00000001-56CD-48F8-8B51-DE19D0304E67}"/>
            </c:ext>
          </c:extLst>
        </c:ser>
        <c:ser>
          <c:idx val="0"/>
          <c:order val="2"/>
          <c:tx>
            <c:strRef>
              <c:f>NSRS!$Q$31</c:f>
              <c:strCache>
                <c:ptCount val="1"/>
                <c:pt idx="0">
                  <c:v>NSRS-QSGR</c:v>
                </c:pt>
              </c:strCache>
            </c:strRef>
          </c:tx>
          <c:spPr>
            <a:solidFill>
              <a:schemeClr val="accent1"/>
            </a:solidFill>
            <a:ln>
              <a:noFill/>
            </a:ln>
            <a:effectLst/>
          </c:spPr>
          <c:invertIfNegative val="0"/>
          <c:cat>
            <c:multiLvlStrRef>
              <c:f>NSRS!$O$200:$P$223</c:f>
              <c:multiLvlStrCache>
                <c:ptCount val="24"/>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lvl>
                <c:lvl>
                  <c:pt idx="0">
                    <c:v>Jul-23</c:v>
                  </c:pt>
                </c:lvl>
              </c:multiLvlStrCache>
            </c:multiLvlStrRef>
          </c:cat>
          <c:val>
            <c:numRef>
              <c:f>NSRS!$Q$200:$Q$223</c:f>
              <c:numCache>
                <c:formatCode>0</c:formatCode>
                <c:ptCount val="24"/>
                <c:pt idx="0">
                  <c:v>475.13806361536825</c:v>
                </c:pt>
                <c:pt idx="1">
                  <c:v>421.21548160429921</c:v>
                </c:pt>
                <c:pt idx="2">
                  <c:v>575.70484026016732</c:v>
                </c:pt>
                <c:pt idx="3">
                  <c:v>570.13644827565838</c:v>
                </c:pt>
                <c:pt idx="4">
                  <c:v>530.00289793937441</c:v>
                </c:pt>
                <c:pt idx="5">
                  <c:v>511.77903415310766</c:v>
                </c:pt>
                <c:pt idx="6">
                  <c:v>665.44258228425053</c:v>
                </c:pt>
                <c:pt idx="7">
                  <c:v>657.7228949146886</c:v>
                </c:pt>
                <c:pt idx="8">
                  <c:v>671.4032229761923</c:v>
                </c:pt>
                <c:pt idx="9">
                  <c:v>668.46097533933573</c:v>
                </c:pt>
                <c:pt idx="10">
                  <c:v>599.65581598589495</c:v>
                </c:pt>
                <c:pt idx="11">
                  <c:v>537.53388970898038</c:v>
                </c:pt>
                <c:pt idx="12">
                  <c:v>460.32581760037328</c:v>
                </c:pt>
                <c:pt idx="13">
                  <c:v>481.91936431392548</c:v>
                </c:pt>
                <c:pt idx="14">
                  <c:v>525.95742356392645</c:v>
                </c:pt>
                <c:pt idx="15">
                  <c:v>590.80872048101116</c:v>
                </c:pt>
                <c:pt idx="16">
                  <c:v>604.76388520290777</c:v>
                </c:pt>
                <c:pt idx="17">
                  <c:v>609.45291892655439</c:v>
                </c:pt>
                <c:pt idx="18">
                  <c:v>601.10548686404377</c:v>
                </c:pt>
                <c:pt idx="19">
                  <c:v>609.10194295452482</c:v>
                </c:pt>
                <c:pt idx="20">
                  <c:v>618.44355439226479</c:v>
                </c:pt>
                <c:pt idx="21">
                  <c:v>479.22613522314253</c:v>
                </c:pt>
                <c:pt idx="22">
                  <c:v>574.43839097792102</c:v>
                </c:pt>
                <c:pt idx="23">
                  <c:v>615.32871570125701</c:v>
                </c:pt>
              </c:numCache>
            </c:numRef>
          </c:val>
          <c:extLst>
            <c:ext xmlns:c16="http://schemas.microsoft.com/office/drawing/2014/chart" uri="{C3380CC4-5D6E-409C-BE32-E72D297353CC}">
              <c16:uniqueId val="{00000002-56CD-48F8-8B51-DE19D0304E67}"/>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NSRS!$O$200:$P$223</c:f>
              <c:multiLvlStrCache>
                <c:ptCount val="24"/>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lvl>
                <c:lvl>
                  <c:pt idx="0">
                    <c:v>Jul-23</c:v>
                  </c:pt>
                </c:lvl>
              </c:multiLvlStrCache>
            </c:multiLvlStrRef>
          </c:cat>
          <c:val>
            <c:numRef>
              <c:f>NSRS!$T$200:$T$223</c:f>
              <c:numCache>
                <c:formatCode>0</c:formatCode>
                <c:ptCount val="24"/>
                <c:pt idx="0">
                  <c:v>2300.396744266633</c:v>
                </c:pt>
                <c:pt idx="1">
                  <c:v>2299.0128606980848</c:v>
                </c:pt>
                <c:pt idx="2">
                  <c:v>2650.9967946698589</c:v>
                </c:pt>
                <c:pt idx="3">
                  <c:v>2651.0162077872983</c:v>
                </c:pt>
                <c:pt idx="4">
                  <c:v>2651.077408329133</c:v>
                </c:pt>
                <c:pt idx="5">
                  <c:v>2652.5322580645161</c:v>
                </c:pt>
                <c:pt idx="6">
                  <c:v>3466.5128922001009</c:v>
                </c:pt>
                <c:pt idx="7">
                  <c:v>3466.5064736643144</c:v>
                </c:pt>
                <c:pt idx="8">
                  <c:v>3467.0323446950606</c:v>
                </c:pt>
                <c:pt idx="9">
                  <c:v>3463.8678962953627</c:v>
                </c:pt>
                <c:pt idx="10">
                  <c:v>2885.7937090473793</c:v>
                </c:pt>
                <c:pt idx="11">
                  <c:v>2886.0871188256046</c:v>
                </c:pt>
                <c:pt idx="12">
                  <c:v>2771.1419480846776</c:v>
                </c:pt>
                <c:pt idx="13">
                  <c:v>2768.4129441784276</c:v>
                </c:pt>
                <c:pt idx="14">
                  <c:v>2827.267806514617</c:v>
                </c:pt>
                <c:pt idx="15">
                  <c:v>2831.4452022429437</c:v>
                </c:pt>
                <c:pt idx="16">
                  <c:v>2829.6806561869957</c:v>
                </c:pt>
                <c:pt idx="17">
                  <c:v>2822.6722687752017</c:v>
                </c:pt>
                <c:pt idx="18">
                  <c:v>2588.3158077116937</c:v>
                </c:pt>
                <c:pt idx="19">
                  <c:v>2581.2923072076615</c:v>
                </c:pt>
                <c:pt idx="20">
                  <c:v>2587.0967978200606</c:v>
                </c:pt>
                <c:pt idx="21">
                  <c:v>2563.2787455897178</c:v>
                </c:pt>
                <c:pt idx="22">
                  <c:v>2626.9987477948589</c:v>
                </c:pt>
                <c:pt idx="23">
                  <c:v>2629.0420315650204</c:v>
                </c:pt>
              </c:numCache>
            </c:numRef>
          </c:val>
          <c:smooth val="0"/>
          <c:extLst>
            <c:ext xmlns:c16="http://schemas.microsoft.com/office/drawing/2014/chart" uri="{C3380CC4-5D6E-409C-BE32-E72D297353CC}">
              <c16:uniqueId val="{00000003-56CD-48F8-8B51-DE19D0304E67}"/>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drawings/drawing2.xml><?xml version="1.0" encoding="utf-8"?>
<c:userShapes xmlns:c="http://schemas.openxmlformats.org/drawingml/2006/chart">
  <cdr:relSizeAnchor xmlns:cdr="http://schemas.openxmlformats.org/drawingml/2006/chartDrawing">
    <cdr:from>
      <cdr:x>0.64542</cdr:x>
      <cdr:y>0.18622</cdr:y>
    </cdr:from>
    <cdr:to>
      <cdr:x>0.98571</cdr:x>
      <cdr:y>0.21021</cdr:y>
    </cdr:to>
    <cdr:sp macro="" textlink="">
      <cdr:nvSpPr>
        <cdr:cNvPr id="2" name="TextBox 3">
          <a:extLst xmlns:a="http://schemas.openxmlformats.org/drawingml/2006/main">
            <a:ext uri="{FF2B5EF4-FFF2-40B4-BE49-F238E27FC236}">
              <a16:creationId xmlns:a16="http://schemas.microsoft.com/office/drawing/2014/main" id="{92110B35-453C-4E2E-9DB4-3623522B9774}"/>
            </a:ext>
          </a:extLst>
        </cdr:cNvPr>
        <cdr:cNvSpPr txBox="1"/>
      </cdr:nvSpPr>
      <cdr:spPr>
        <a:xfrm xmlns:a="http://schemas.openxmlformats.org/drawingml/2006/main">
          <a:off x="5494328" y="915486"/>
          <a:ext cx="2896819" cy="117917"/>
        </a:xfrm>
        <a:prstGeom xmlns:a="http://schemas.openxmlformats.org/drawingml/2006/main" prst="rect">
          <a:avLst/>
        </a:prstGeom>
        <a:solidFill xmlns:a="http://schemas.openxmlformats.org/drawingml/2006/main">
          <a:schemeClr val="lt1"/>
        </a:solidFill>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lIns="0" tIns="0" rIns="0" bIns="0" rtlCol="0" anchor="t">
          <a:spAutoFit/>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fld id="{62AC306C-210A-42D0-A10D-AE5E96AF59D1}" type="TxLink">
            <a:rPr lang="en-US" sz="800" b="0" i="1" u="none" strike="noStrike">
              <a:solidFill>
                <a:srgbClr val="890C58"/>
              </a:solidFill>
              <a:latin typeface="Arial" panose="020B0604020202020204" pitchFamily="34" charset="0"/>
              <a:cs typeface="Arial" panose="020B0604020202020204" pitchFamily="34" charset="0"/>
            </a:rPr>
            <a:pPr/>
            <a:t> </a:t>
          </a:fld>
          <a:endParaRPr lang="en-US" sz="800" i="1">
            <a:solidFill>
              <a:srgbClr val="890C58"/>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0.09071</cdr:x>
      <cdr:y>0.18605</cdr:y>
    </cdr:from>
    <cdr:to>
      <cdr:x>0.46309</cdr:x>
      <cdr:y>0.30993</cdr:y>
    </cdr:to>
    <cdr:sp macro="" textlink="">
      <cdr:nvSpPr>
        <cdr:cNvPr id="3" name="TextBox 2">
          <a:extLst xmlns:a="http://schemas.openxmlformats.org/drawingml/2006/main">
            <a:ext uri="{FF2B5EF4-FFF2-40B4-BE49-F238E27FC236}">
              <a16:creationId xmlns:a16="http://schemas.microsoft.com/office/drawing/2014/main" id="{CFF4AB73-4685-468E-BDA0-DF37A26395F1}"/>
            </a:ext>
          </a:extLst>
        </cdr:cNvPr>
        <cdr:cNvSpPr txBox="1"/>
      </cdr:nvSpPr>
      <cdr:spPr>
        <a:xfrm xmlns:a="http://schemas.openxmlformats.org/drawingml/2006/main">
          <a:off x="738861" y="914673"/>
          <a:ext cx="3033073" cy="609013"/>
        </a:xfrm>
        <a:prstGeom xmlns:a="http://schemas.openxmlformats.org/drawingml/2006/main" prst="rect">
          <a:avLst/>
        </a:prstGeom>
      </cdr:spPr>
      <cdr:txBody>
        <a:bodyPr xmlns:a="http://schemas.openxmlformats.org/drawingml/2006/main" vertOverflow="overflow" horzOverflow="overflow" wrap="none" rtlCol="0">
          <a:spAutoFit/>
        </a:bodyPr>
        <a:lstStyle xmlns:a="http://schemas.openxmlformats.org/drawingml/2006/main"/>
        <a:p xmlns:a="http://schemas.openxmlformats.org/drawingml/2006/main">
          <a:fld id="{3A7AF36D-D95A-484F-AC44-1A801362D418}" type="TxLink">
            <a:rPr lang="en-US" sz="1100" b="0" i="1" u="none" strike="noStrike">
              <a:solidFill>
                <a:srgbClr val="890C58"/>
              </a:solidFill>
              <a:latin typeface="Calibri"/>
              <a:cs typeface="Calibri"/>
            </a:rPr>
            <a:pPr/>
            <a:t>2024 ECRS:	
Range: 1361 MW - 2664 MW;	
Avg: 2013 MW (28 MW decrease from prev year)</a:t>
          </a:fld>
          <a:endParaRPr lang="en-US" sz="1100" i="1" dirty="0">
            <a:solidFill>
              <a:srgbClr val="890C58"/>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0.7604</cdr:x>
      <cdr:y>0.20027</cdr:y>
    </cdr:from>
    <cdr:to>
      <cdr:x>0.99459</cdr:x>
      <cdr:y>0.31787</cdr:y>
    </cdr:to>
    <cdr:sp macro="" textlink="">
      <cdr:nvSpPr>
        <cdr:cNvPr id="2" name="TextBox 1">
          <a:extLst xmlns:a="http://schemas.openxmlformats.org/drawingml/2006/main">
            <a:ext uri="{FF2B5EF4-FFF2-40B4-BE49-F238E27FC236}">
              <a16:creationId xmlns:a16="http://schemas.microsoft.com/office/drawing/2014/main" id="{273D90FF-7D21-412E-A822-7A18BB86F83C}"/>
            </a:ext>
          </a:extLst>
        </cdr:cNvPr>
        <cdr:cNvSpPr txBox="1"/>
      </cdr:nvSpPr>
      <cdr:spPr>
        <a:xfrm xmlns:a="http://schemas.openxmlformats.org/drawingml/2006/main">
          <a:off x="6595592" y="558842"/>
          <a:ext cx="2031325" cy="328167"/>
        </a:xfrm>
        <a:prstGeom xmlns:a="http://schemas.openxmlformats.org/drawingml/2006/main" prst="rect">
          <a:avLst/>
        </a:prstGeom>
      </cdr:spPr>
      <cdr:txBody>
        <a:bodyPr xmlns:a="http://schemas.openxmlformats.org/drawingml/2006/main" vertOverflow="overflow" horzOverflow="overflow" wrap="none" rtlCol="0">
          <a:spAutoFit/>
        </a:bodyPr>
        <a:lstStyle xmlns:a="http://schemas.openxmlformats.org/drawingml/2006/main"/>
        <a:p xmlns:a="http://schemas.openxmlformats.org/drawingml/2006/main">
          <a:fld id="{885CEF76-6DFB-4650-A93D-6FC71CBBA49E}" type="TxLink">
            <a:rPr lang="en-US" sz="800" b="0" i="1" u="none" strike="noStrike">
              <a:solidFill>
                <a:srgbClr val="000000"/>
              </a:solidFill>
              <a:latin typeface="Arial" panose="020B0604020202020204" pitchFamily="34" charset="0"/>
              <a:cs typeface="Arial" panose="020B0604020202020204" pitchFamily="34" charset="0"/>
            </a:rPr>
            <a:pPr/>
            <a:t>2023 Reg Up Avg: 1.4 MW	
2024 Reg Up Avg: 1.2 MW</a:t>
          </a:fld>
          <a:endParaRPr lang="en-US" sz="800" i="1">
            <a:latin typeface="Arial" panose="020B0604020202020204" pitchFamily="34" charset="0"/>
            <a:cs typeface="Arial" panose="020B0604020202020204" pitchFamily="34"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0.76581</cdr:x>
      <cdr:y>0.19096</cdr:y>
    </cdr:from>
    <cdr:to>
      <cdr:x>1</cdr:x>
      <cdr:y>0.30816</cdr:y>
    </cdr:to>
    <cdr:sp macro="" textlink="">
      <cdr:nvSpPr>
        <cdr:cNvPr id="2" name="TextBox 1">
          <a:extLst xmlns:a="http://schemas.openxmlformats.org/drawingml/2006/main">
            <a:ext uri="{FF2B5EF4-FFF2-40B4-BE49-F238E27FC236}">
              <a16:creationId xmlns:a16="http://schemas.microsoft.com/office/drawing/2014/main" id="{DE7756BB-FCB0-4D7B-94A9-7BFCBA78E490}"/>
            </a:ext>
          </a:extLst>
        </cdr:cNvPr>
        <cdr:cNvSpPr txBox="1"/>
      </cdr:nvSpPr>
      <cdr:spPr>
        <a:xfrm xmlns:a="http://schemas.openxmlformats.org/drawingml/2006/main">
          <a:off x="6703842" y="534682"/>
          <a:ext cx="2031325" cy="328167"/>
        </a:xfrm>
        <a:prstGeom xmlns:a="http://schemas.openxmlformats.org/drawingml/2006/main" prst="rect">
          <a:avLst/>
        </a:prstGeom>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6C7A7654-7560-4152-BD6A-E2F71FB345E3}" type="TxLink">
            <a:rPr lang="en-US" sz="800" b="0" i="1" u="none" strike="noStrike">
              <a:solidFill>
                <a:srgbClr val="000000"/>
              </a:solidFill>
              <a:latin typeface="Arial" panose="020B0604020202020204" pitchFamily="34" charset="0"/>
              <a:cs typeface="Arial" panose="020B0604020202020204" pitchFamily="34" charset="0"/>
            </a:rPr>
            <a:pPr/>
            <a:t>2023 Reg Down Avg: 1.2 MW	
2024 Reg Down Avg: 1.2 MW</a:t>
          </a:fld>
          <a:endParaRPr lang="en-US" sz="800" i="1">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ADBA4A-CF1B-46AC-9045-2B6612C0624C}" type="datetimeFigureOut">
              <a:rPr lang="en-US" smtClean="0"/>
              <a:t>9/19/2023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46EE2B4-D30B-4D65-BC1C-DE57E4765049}" type="slidenum">
              <a:rPr lang="en-US" smtClean="0"/>
              <a:t>‹#›</a:t>
            </a:fld>
            <a:endParaRPr lang="en-US"/>
          </a:p>
        </p:txBody>
      </p:sp>
    </p:spTree>
    <p:extLst>
      <p:ext uri="{BB962C8B-B14F-4D97-AF65-F5344CB8AC3E}">
        <p14:creationId xmlns:p14="http://schemas.microsoft.com/office/powerpoint/2010/main" val="2079121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C6F44-CB68-48CB-8188-A47D4423899A}" type="datetimeFigureOut">
              <a:rPr lang="en-US" smtClean="0"/>
              <a:t>9/19/2023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2613F-3576-4EE9-945C-25503B987A39}" type="slidenum">
              <a:rPr lang="en-US" smtClean="0"/>
              <a:t>‹#›</a:t>
            </a:fld>
            <a:endParaRPr lang="en-US"/>
          </a:p>
        </p:txBody>
      </p:sp>
    </p:spTree>
    <p:extLst>
      <p:ext uri="{BB962C8B-B14F-4D97-AF65-F5344CB8AC3E}">
        <p14:creationId xmlns:p14="http://schemas.microsoft.com/office/powerpoint/2010/main" val="1739948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1</a:t>
            </a:fld>
            <a:endParaRPr lang="en-US"/>
          </a:p>
        </p:txBody>
      </p:sp>
    </p:spTree>
    <p:extLst>
      <p:ext uri="{BB962C8B-B14F-4D97-AF65-F5344CB8AC3E}">
        <p14:creationId xmlns:p14="http://schemas.microsoft.com/office/powerpoint/2010/main" val="3087105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31</a:t>
            </a:fld>
            <a:endParaRPr lang="en-US"/>
          </a:p>
        </p:txBody>
      </p:sp>
    </p:spTree>
    <p:extLst>
      <p:ext uri="{BB962C8B-B14F-4D97-AF65-F5344CB8AC3E}">
        <p14:creationId xmlns:p14="http://schemas.microsoft.com/office/powerpoint/2010/main" val="940691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32</a:t>
            </a:fld>
            <a:endParaRPr lang="en-US"/>
          </a:p>
        </p:txBody>
      </p:sp>
    </p:spTree>
    <p:extLst>
      <p:ext uri="{BB962C8B-B14F-4D97-AF65-F5344CB8AC3E}">
        <p14:creationId xmlns:p14="http://schemas.microsoft.com/office/powerpoint/2010/main" val="200286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38</a:t>
            </a:fld>
            <a:endParaRPr lang="en-US"/>
          </a:p>
        </p:txBody>
      </p:sp>
    </p:spTree>
    <p:extLst>
      <p:ext uri="{BB962C8B-B14F-4D97-AF65-F5344CB8AC3E}">
        <p14:creationId xmlns:p14="http://schemas.microsoft.com/office/powerpoint/2010/main" val="2326758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Avg</a:t>
            </a:r>
            <a:r>
              <a:rPr lang="en-US" baseline="0" dirty="0"/>
              <a:t> Reg Up adjustment for wind is 1.2MW</a:t>
            </a:r>
          </a:p>
          <a:p>
            <a:pPr defTabSz="966612">
              <a:defRPr/>
            </a:pPr>
            <a:r>
              <a:rPr lang="en-US" dirty="0"/>
              <a:t>Avg</a:t>
            </a:r>
            <a:r>
              <a:rPr lang="en-US" baseline="0" dirty="0"/>
              <a:t> Reg Down adjustment for wind is 1.2 MW</a:t>
            </a:r>
            <a:endParaRPr lang="en-US" dirty="0"/>
          </a:p>
          <a:p>
            <a:endParaRPr lang="en-US" dirty="0"/>
          </a:p>
        </p:txBody>
      </p:sp>
      <p:sp>
        <p:nvSpPr>
          <p:cNvPr id="4" name="Slide Number Placeholder 3"/>
          <p:cNvSpPr>
            <a:spLocks noGrp="1"/>
          </p:cNvSpPr>
          <p:nvPr>
            <p:ph type="sldNum" sz="quarter" idx="10"/>
          </p:nvPr>
        </p:nvSpPr>
        <p:spPr/>
        <p:txBody>
          <a:bodyPr/>
          <a:lstStyle/>
          <a:p>
            <a:fld id="{A772613F-3576-4EE9-945C-25503B987A39}" type="slidenum">
              <a:rPr lang="en-US" smtClean="0"/>
              <a:t>41</a:t>
            </a:fld>
            <a:endParaRPr lang="en-US"/>
          </a:p>
        </p:txBody>
      </p:sp>
    </p:spTree>
    <p:extLst>
      <p:ext uri="{BB962C8B-B14F-4D97-AF65-F5344CB8AC3E}">
        <p14:creationId xmlns:p14="http://schemas.microsoft.com/office/powerpoint/2010/main" val="224154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7</a:t>
            </a:fld>
            <a:endParaRPr lang="en-US"/>
          </a:p>
        </p:txBody>
      </p:sp>
    </p:spTree>
    <p:extLst>
      <p:ext uri="{BB962C8B-B14F-4D97-AF65-F5344CB8AC3E}">
        <p14:creationId xmlns:p14="http://schemas.microsoft.com/office/powerpoint/2010/main" val="145017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9</a:t>
            </a:fld>
            <a:endParaRPr lang="en-US"/>
          </a:p>
        </p:txBody>
      </p:sp>
    </p:spTree>
    <p:extLst>
      <p:ext uri="{BB962C8B-B14F-4D97-AF65-F5344CB8AC3E}">
        <p14:creationId xmlns:p14="http://schemas.microsoft.com/office/powerpoint/2010/main" val="137238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OY2022 IFRO – 412 MW/0.1 Hz | Limit 1,240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OY2023 IFRO – 463 MW/0.1 Hz | Limit 1,390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OY2024 IFRO – 395 MW/0.1 Hz | Limit 1,185 MW</a:t>
            </a:r>
          </a:p>
          <a:p>
            <a:endParaRPr lang="en-US" b="1" dirty="0"/>
          </a:p>
        </p:txBody>
      </p:sp>
      <p:sp>
        <p:nvSpPr>
          <p:cNvPr id="4" name="Slide Number Placeholder 3"/>
          <p:cNvSpPr>
            <a:spLocks noGrp="1"/>
          </p:cNvSpPr>
          <p:nvPr>
            <p:ph type="sldNum" sz="quarter" idx="10"/>
          </p:nvPr>
        </p:nvSpPr>
        <p:spPr/>
        <p:txBody>
          <a:bodyPr/>
          <a:lstStyle/>
          <a:p>
            <a:fld id="{A772613F-3576-4EE9-945C-25503B987A39}" type="slidenum">
              <a:rPr lang="en-US" smtClean="0"/>
              <a:t>14</a:t>
            </a:fld>
            <a:endParaRPr lang="en-US"/>
          </a:p>
        </p:txBody>
      </p:sp>
    </p:spTree>
    <p:extLst>
      <p:ext uri="{BB962C8B-B14F-4D97-AF65-F5344CB8AC3E}">
        <p14:creationId xmlns:p14="http://schemas.microsoft.com/office/powerpoint/2010/main" val="3273019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RRS quantity for 2024 decrease between 2 MW (320 GW.s case) and 61 MW (150 GW.s case)</a:t>
            </a:r>
          </a:p>
        </p:txBody>
      </p:sp>
      <p:sp>
        <p:nvSpPr>
          <p:cNvPr id="4" name="Slide Number Placeholder 3"/>
          <p:cNvSpPr>
            <a:spLocks noGrp="1"/>
          </p:cNvSpPr>
          <p:nvPr>
            <p:ph type="sldNum" sz="quarter" idx="10"/>
          </p:nvPr>
        </p:nvSpPr>
        <p:spPr/>
        <p:txBody>
          <a:bodyPr/>
          <a:lstStyle/>
          <a:p>
            <a:fld id="{A772613F-3576-4EE9-945C-25503B987A39}" type="slidenum">
              <a:rPr lang="en-US" smtClean="0"/>
              <a:t>16</a:t>
            </a:fld>
            <a:endParaRPr lang="en-US"/>
          </a:p>
        </p:txBody>
      </p:sp>
    </p:spTree>
    <p:extLst>
      <p:ext uri="{BB962C8B-B14F-4D97-AF65-F5344CB8AC3E}">
        <p14:creationId xmlns:p14="http://schemas.microsoft.com/office/powerpoint/2010/main" val="4122269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22</a:t>
            </a:fld>
            <a:endParaRPr lang="en-US"/>
          </a:p>
        </p:txBody>
      </p:sp>
    </p:spTree>
    <p:extLst>
      <p:ext uri="{BB962C8B-B14F-4D97-AF65-F5344CB8AC3E}">
        <p14:creationId xmlns:p14="http://schemas.microsoft.com/office/powerpoint/2010/main" val="3841239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Decker Removed</a:t>
            </a:r>
          </a:p>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23</a:t>
            </a:fld>
            <a:endParaRPr lang="en-US"/>
          </a:p>
        </p:txBody>
      </p:sp>
    </p:spTree>
    <p:extLst>
      <p:ext uri="{BB962C8B-B14F-4D97-AF65-F5344CB8AC3E}">
        <p14:creationId xmlns:p14="http://schemas.microsoft.com/office/powerpoint/2010/main" val="3527595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28</a:t>
            </a:fld>
            <a:endParaRPr lang="en-US"/>
          </a:p>
        </p:txBody>
      </p:sp>
    </p:spTree>
    <p:extLst>
      <p:ext uri="{BB962C8B-B14F-4D97-AF65-F5344CB8AC3E}">
        <p14:creationId xmlns:p14="http://schemas.microsoft.com/office/powerpoint/2010/main" val="1830822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613F-3576-4EE9-945C-25503B987A39}" type="slidenum">
              <a:rPr lang="en-US" smtClean="0"/>
              <a:t>30</a:t>
            </a:fld>
            <a:endParaRPr lang="en-US"/>
          </a:p>
        </p:txBody>
      </p:sp>
    </p:spTree>
    <p:extLst>
      <p:ext uri="{BB962C8B-B14F-4D97-AF65-F5344CB8AC3E}">
        <p14:creationId xmlns:p14="http://schemas.microsoft.com/office/powerpoint/2010/main" val="374316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dirty="0">
                <a:solidFill>
                  <a:prstClr val="black">
                    <a:tint val="75000"/>
                  </a:prstClr>
                </a:solidFill>
              </a:rPr>
              <a:t>Footer text goes here.</a:t>
            </a:r>
          </a:p>
        </p:txBody>
      </p:sp>
      <p:sp>
        <p:nvSpPr>
          <p:cNvPr id="7" name="Slide Number Placeholder 5"/>
          <p:cNvSpPr>
            <a:spLocks noGrp="1"/>
          </p:cNvSpPr>
          <p:nvPr>
            <p:ph type="sldNum" sz="quarter" idx="4"/>
          </p:nvPr>
        </p:nvSpPr>
        <p:spPr>
          <a:xfrm>
            <a:off x="8229600" y="6569075"/>
            <a:ext cx="457200" cy="212725"/>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cxnSp>
        <p:nvCxnSpPr>
          <p:cNvPr id="8" name="Straight Connector 7"/>
          <p:cNvCxnSpPr/>
          <p:nvPr userDrawn="1"/>
        </p:nvCxnSpPr>
        <p:spPr>
          <a:xfrm>
            <a:off x="1428750" y="2625326"/>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428750" y="4232673"/>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ph idx="16"/>
          </p:nvPr>
        </p:nvSpPr>
        <p:spPr>
          <a:xfrm>
            <a:off x="1428750" y="2895600"/>
            <a:ext cx="6286500" cy="990600"/>
          </a:xfrm>
          <a:prstGeom prst="rect">
            <a:avLst/>
          </a:prstGeom>
        </p:spPr>
        <p:txBody>
          <a:bodyPr/>
          <a:lstStyle>
            <a:lvl1pPr marL="0" indent="0" algn="ctr">
              <a:buNone/>
              <a:defRPr sz="3200" b="1" cap="small"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p:txBody>
      </p:sp>
    </p:spTree>
    <p:extLst>
      <p:ext uri="{BB962C8B-B14F-4D97-AF65-F5344CB8AC3E}">
        <p14:creationId xmlns:p14="http://schemas.microsoft.com/office/powerpoint/2010/main" val="2564814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855406"/>
            <a:ext cx="853440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dirty="0">
                <a:solidFill>
                  <a:prstClr val="black">
                    <a:tint val="75000"/>
                  </a:prstClr>
                </a:solidFill>
              </a:rPr>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0"/>
            <a:ext cx="457200" cy="212725"/>
          </a:xfrm>
          <a:prstGeom prst="rect">
            <a:avLst/>
          </a:prstGeom>
        </p:spPr>
        <p:txBody>
          <a:bodyPr vert="horz" lIns="91440" tIns="45720" rIns="91440" bIns="45720" rtlCol="0" anchor="ctr"/>
          <a:lstStyle>
            <a:lvl1pPr algn="ctr">
              <a:defRPr sz="900">
                <a:solidFill>
                  <a:schemeClr val="bg1"/>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342695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dirty="0"/>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dirty="0">
                <a:solidFill>
                  <a:prstClr val="black">
                    <a:tint val="75000"/>
                  </a:prstClr>
                </a:solidFill>
              </a:rPr>
              <a:t>Footer text goes here.</a:t>
            </a:r>
          </a:p>
        </p:txBody>
      </p:sp>
    </p:spTree>
    <p:extLst>
      <p:ext uri="{BB962C8B-B14F-4D97-AF65-F5344CB8AC3E}">
        <p14:creationId xmlns:p14="http://schemas.microsoft.com/office/powerpoint/2010/main" val="237483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lvl1pPr>
              <a:defRPr>
                <a:solidFill>
                  <a:schemeClr val="bg1"/>
                </a:solidFill>
              </a:defRPr>
            </a:lvl1pPr>
          </a:lstStyle>
          <a:p>
            <a:fld id="{0E7085C4-D6A8-46D9-A1BA-F87C2DEFFCDB}" type="slidenum">
              <a:rPr lang="en-US" smtClean="0"/>
              <a:pPr/>
              <a:t>‹#›</a:t>
            </a:fld>
            <a:endParaRPr lang="en-US" dirty="0"/>
          </a:p>
        </p:txBody>
      </p:sp>
      <p:sp>
        <p:nvSpPr>
          <p:cNvPr id="10" name="Rectangle 9"/>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11" name="Straight Connector 10"/>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Content Placeholder 2"/>
          <p:cNvSpPr>
            <a:spLocks noGrp="1"/>
          </p:cNvSpPr>
          <p:nvPr>
            <p:ph idx="13"/>
          </p:nvPr>
        </p:nvSpPr>
        <p:spPr>
          <a:xfrm>
            <a:off x="4636008" y="1695200"/>
            <a:ext cx="4206240" cy="423277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14"/>
          </p:nvPr>
        </p:nvSpPr>
        <p:spPr>
          <a:xfrm>
            <a:off x="304800" y="1695200"/>
            <a:ext cx="4206240" cy="422483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15"/>
          </p:nvPr>
        </p:nvSpPr>
        <p:spPr>
          <a:xfrm>
            <a:off x="4636008" y="863347"/>
            <a:ext cx="4206240" cy="730506"/>
          </a:xfrm>
          <a:prstGeom prst="rect">
            <a:avLst/>
          </a:prstGeom>
        </p:spPr>
        <p:txBody>
          <a:bodyPr/>
          <a:lstStyle>
            <a:lvl1pPr marL="0" marR="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marL="0" marR="0" lvl="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dirty="0"/>
              <a:t>Click to edit Master text styles</a:t>
            </a:r>
          </a:p>
        </p:txBody>
      </p:sp>
      <p:sp>
        <p:nvSpPr>
          <p:cNvPr id="16" name="Content Placeholder 2"/>
          <p:cNvSpPr>
            <a:spLocks noGrp="1"/>
          </p:cNvSpPr>
          <p:nvPr>
            <p:ph idx="16"/>
          </p:nvPr>
        </p:nvSpPr>
        <p:spPr>
          <a:xfrm>
            <a:off x="304800" y="855407"/>
            <a:ext cx="4206240" cy="730506"/>
          </a:xfrm>
          <a:prstGeom prst="rect">
            <a:avLst/>
          </a:prstGeom>
        </p:spPr>
        <p:txBody>
          <a:bodyPr/>
          <a:lstStyle>
            <a:lvl1pPr marL="0" indent="0">
              <a:buNone/>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p:txBody>
      </p:sp>
      <p:sp>
        <p:nvSpPr>
          <p:cNvPr id="17" name="Footer Placeholder 4"/>
          <p:cNvSpPr>
            <a:spLocks noGrp="1"/>
          </p:cNvSpPr>
          <p:nvPr>
            <p:ph type="ftr" sz="quarter" idx="11"/>
          </p:nvPr>
        </p:nvSpPr>
        <p:spPr>
          <a:xfrm>
            <a:off x="2743200" y="6553200"/>
            <a:ext cx="4038600" cy="228600"/>
          </a:xfrm>
        </p:spPr>
        <p:txBody>
          <a:bodyPr/>
          <a:lstStyle/>
          <a:p>
            <a:r>
              <a:rPr lang="en-US" dirty="0">
                <a:solidFill>
                  <a:prstClr val="black">
                    <a:tint val="75000"/>
                  </a:prstClr>
                </a:solidFill>
              </a:rPr>
              <a:t>Footer text goes here.</a:t>
            </a:r>
          </a:p>
        </p:txBody>
      </p:sp>
      <p:sp>
        <p:nvSpPr>
          <p:cNvPr id="18"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316189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5" name="Rectangle 4"/>
          <p:cNvSpPr/>
          <p:nvPr userDrawn="1"/>
        </p:nvSpPr>
        <p:spPr>
          <a:xfrm>
            <a:off x="2814561" y="266304"/>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6" name="Straight Connector 5"/>
          <p:cNvCxnSpPr/>
          <p:nvPr userDrawn="1"/>
        </p:nvCxnSpPr>
        <p:spPr>
          <a:xfrm>
            <a:off x="2814561" y="266304"/>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userDrawn="1"/>
        </p:nvSpPr>
        <p:spPr>
          <a:xfrm>
            <a:off x="2898648" y="243682"/>
            <a:ext cx="6016752" cy="518318"/>
          </a:xfrm>
          <a:prstGeom prst="rect">
            <a:avLst/>
          </a:prstGeom>
        </p:spPr>
        <p:txBody>
          <a:bodyPr/>
          <a:lstStyle>
            <a:lvl1pPr algn="l" defTabSz="685800" rtl="0" eaLnBrk="1" latinLnBrk="0" hangingPunct="1">
              <a:spcBef>
                <a:spcPct val="0"/>
              </a:spcBef>
              <a:buNone/>
              <a:defRPr sz="3200" b="1" kern="1200">
                <a:solidFill>
                  <a:schemeClr val="accent1"/>
                </a:solidFill>
                <a:latin typeface="+mj-lt"/>
                <a:ea typeface="+mj-ea"/>
                <a:cs typeface="+mj-cs"/>
              </a:defRPr>
            </a:lvl1pPr>
          </a:lstStyle>
          <a:p>
            <a:r>
              <a:rPr lang="en-US" dirty="0"/>
              <a:t>Click to edit Master title style</a:t>
            </a:r>
          </a:p>
        </p:txBody>
      </p:sp>
      <p:sp>
        <p:nvSpPr>
          <p:cNvPr id="8" name="Content Placeholder 2"/>
          <p:cNvSpPr>
            <a:spLocks noGrp="1"/>
          </p:cNvSpPr>
          <p:nvPr>
            <p:ph idx="13"/>
          </p:nvPr>
        </p:nvSpPr>
        <p:spPr>
          <a:xfrm>
            <a:off x="301752" y="859536"/>
            <a:ext cx="8531352" cy="5065776"/>
          </a:xfrm>
          <a:prstGeom prst="rect">
            <a:avLst/>
          </a:prstGeom>
        </p:spPr>
        <p:txBody>
          <a:bodyPr/>
          <a:lstStyle>
            <a:lvl1pPr>
              <a:defRPr sz="1800" baseline="0">
                <a:solidFill>
                  <a:schemeClr val="tx2"/>
                </a:solidFill>
              </a:defRPr>
            </a:lvl1pPr>
            <a:lvl2pPr marL="557213" indent="-214313">
              <a:buClr>
                <a:schemeClr val="accent1"/>
              </a:buClr>
              <a:buFont typeface="Wingdings" panose="05000000000000000000" pitchFamily="2" charset="2"/>
              <a:buChar char="§"/>
              <a:defRPr sz="1800" baseline="0">
                <a:solidFill>
                  <a:schemeClr val="tx2"/>
                </a:solidFill>
              </a:defRPr>
            </a:lvl2pPr>
            <a:lvl3pPr marL="857250" indent="-171450">
              <a:buClr>
                <a:schemeClr val="tx2"/>
              </a:buClr>
              <a:buFont typeface="Courier New" panose="02070309020205020404" pitchFamily="49" charset="0"/>
              <a:buChar char="o"/>
              <a:defRPr sz="1600" baseline="0">
                <a:solidFill>
                  <a:schemeClr val="tx2"/>
                </a:solidFill>
              </a:defRPr>
            </a:lvl3pPr>
            <a:lvl4pPr>
              <a:buClr>
                <a:schemeClr val="accent1"/>
              </a:buCl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8977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550883" y="4837176"/>
            <a:ext cx="4465283" cy="649224"/>
          </a:xfrm>
          <a:prstGeom prst="rect">
            <a:avLst/>
          </a:prstGeom>
        </p:spPr>
        <p:txBody>
          <a:bodyPr anchor="t" anchorCtr="0">
            <a:noAutofit/>
          </a:bodyPr>
          <a:lstStyle>
            <a:lvl1pPr marL="0" indent="0">
              <a:lnSpc>
                <a:spcPct val="100000"/>
              </a:lnSpc>
              <a:spcBef>
                <a:spcPts val="0"/>
              </a:spcBef>
              <a:buNone/>
              <a:defRPr sz="18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Text Placeholder 4"/>
          <p:cNvSpPr>
            <a:spLocks noGrp="1"/>
          </p:cNvSpPr>
          <p:nvPr>
            <p:ph type="body" sz="quarter" idx="10"/>
          </p:nvPr>
        </p:nvSpPr>
        <p:spPr>
          <a:xfrm>
            <a:off x="3547872" y="3429000"/>
            <a:ext cx="4465283" cy="923544"/>
          </a:xfrm>
          <a:prstGeom prst="rect">
            <a:avLst/>
          </a:prstGeom>
        </p:spPr>
        <p:txBody>
          <a:bodyPr anchor="t" anchorCtr="0">
            <a:noAutofit/>
          </a:bodyPr>
          <a:lstStyle>
            <a:lvl1pPr marL="0" indent="0">
              <a:lnSpc>
                <a:spcPct val="100000"/>
              </a:lnSpc>
              <a:spcBef>
                <a:spcPts val="0"/>
              </a:spcBef>
              <a:buNone/>
              <a:defRPr sz="18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4"/>
          <p:cNvSpPr>
            <a:spLocks noGrp="1"/>
          </p:cNvSpPr>
          <p:nvPr>
            <p:ph type="body" sz="quarter" idx="11"/>
          </p:nvPr>
        </p:nvSpPr>
        <p:spPr>
          <a:xfrm>
            <a:off x="3547872" y="1325880"/>
            <a:ext cx="5519928" cy="2304288"/>
          </a:xfrm>
          <a:prstGeom prst="rect">
            <a:avLst/>
          </a:prstGeom>
        </p:spPr>
        <p:txBody>
          <a:bodyPr anchor="t" anchorCtr="0">
            <a:noAutofit/>
          </a:bodyPr>
          <a:lstStyle>
            <a:lvl1pPr marL="0" indent="0">
              <a:lnSpc>
                <a:spcPct val="100000"/>
              </a:lnSpc>
              <a:spcBef>
                <a:spcPts val="0"/>
              </a:spcBef>
              <a:buNone/>
              <a:defRPr sz="36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193213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dirty="0"/>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dirty="0"/>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dirty="0">
                <a:solidFill>
                  <a:prstClr val="black">
                    <a:tint val="75000"/>
                  </a:prstClr>
                </a:solidFill>
              </a:rPr>
              <a:t>Footer text goes here.</a:t>
            </a:r>
          </a:p>
        </p:txBody>
      </p:sp>
    </p:spTree>
    <p:extLst>
      <p:ext uri="{BB962C8B-B14F-4D97-AF65-F5344CB8AC3E}">
        <p14:creationId xmlns:p14="http://schemas.microsoft.com/office/powerpoint/2010/main" val="3493624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lvl1pPr>
              <a:defRPr sz="1800">
                <a:solidFill>
                  <a:schemeClr val="tx2"/>
                </a:solidFill>
              </a:defRPr>
            </a:lvl1pPr>
            <a:lvl2pPr>
              <a:defRPr sz="1800">
                <a:solidFill>
                  <a:schemeClr val="tx2"/>
                </a:solidFill>
              </a:defRPr>
            </a:lvl2pPr>
            <a:lvl3pPr>
              <a:defRPr sz="1600">
                <a:solidFill>
                  <a:schemeClr val="tx2"/>
                </a:solidFill>
              </a:defRPr>
            </a:lvl3pPr>
            <a:lvl4pPr>
              <a:defRPr sz="1600">
                <a:solidFill>
                  <a:schemeClr val="tx2"/>
                </a:solidFill>
              </a:defRPr>
            </a:lvl4pPr>
            <a:lvl5pPr>
              <a:defRPr sz="14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040238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solidFill>
                  <a:prstClr val="black">
                    <a:tint val="75000"/>
                  </a:prstClr>
                </a:solidFill>
              </a:rPr>
              <a:t>Footer text goes here.</a:t>
            </a:r>
          </a:p>
        </p:txBody>
      </p:sp>
      <p:sp>
        <p:nvSpPr>
          <p:cNvPr id="6" name="Slide Number Placeholder 5"/>
          <p:cNvSpPr>
            <a:spLocks noGrp="1"/>
          </p:cNvSpPr>
          <p:nvPr>
            <p:ph type="sldNum" sz="quarter" idx="4"/>
          </p:nvPr>
        </p:nvSpPr>
        <p:spPr>
          <a:xfrm>
            <a:off x="8207477" y="6561137"/>
            <a:ext cx="457200" cy="220663"/>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dirty="0">
              <a:solidFill>
                <a:prstClr val="black">
                  <a:tint val="75000"/>
                </a:prstClr>
              </a:solidFill>
            </a:endParaRP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2"/>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6" y="6553201"/>
            <a:ext cx="707325" cy="207749"/>
          </a:xfrm>
          <a:prstGeom prst="rect">
            <a:avLst/>
          </a:prstGeom>
          <a:noFill/>
        </p:spPr>
        <p:txBody>
          <a:bodyPr wrap="square" rtlCol="0">
            <a:spAutoFit/>
          </a:bodyPr>
          <a:lstStyle/>
          <a:p>
            <a:r>
              <a:rPr lang="en-US" sz="750" b="1" dirty="0">
                <a:solidFill>
                  <a:srgbClr val="5B6770"/>
                </a:solidFill>
              </a:rPr>
              <a:t>PUBLIC</a:t>
            </a:r>
          </a:p>
        </p:txBody>
      </p:sp>
      <p:sp>
        <p:nvSpPr>
          <p:cNvPr id="11" name="Slide Number Placeholder 8"/>
          <p:cNvSpPr txBox="1">
            <a:spLocks/>
          </p:cNvSpPr>
          <p:nvPr userDrawn="1"/>
        </p:nvSpPr>
        <p:spPr>
          <a:xfrm>
            <a:off x="8664677" y="6561137"/>
            <a:ext cx="387883" cy="2127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E7085C4-D6A8-46D9-A1BA-F87C2DEFFCDB}" type="slidenum">
              <a:rPr lang="en-US" sz="900" smtClean="0">
                <a:solidFill>
                  <a:schemeClr val="bg1">
                    <a:lumMod val="75000"/>
                  </a:schemeClr>
                </a:solidFill>
              </a:rPr>
              <a:pPr/>
              <a:t>‹#›</a:t>
            </a:fld>
            <a:endParaRPr lang="en-US" sz="900" dirty="0">
              <a:solidFill>
                <a:schemeClr val="bg1">
                  <a:lumMod val="75000"/>
                </a:schemeClr>
              </a:solidFill>
            </a:endParaRPr>
          </a:p>
        </p:txBody>
      </p:sp>
    </p:spTree>
    <p:extLst>
      <p:ext uri="{BB962C8B-B14F-4D97-AF65-F5344CB8AC3E}">
        <p14:creationId xmlns:p14="http://schemas.microsoft.com/office/powerpoint/2010/main" val="1500750949"/>
      </p:ext>
    </p:extLst>
  </p:cSld>
  <p:clrMap bg1="lt1" tx1="dk1" bg2="lt2" tx2="dk2" accent1="accent1" accent2="accent2" accent3="accent3" accent4="accent4" accent5="accent5" accent6="accent6" hlink="hlink" folHlink="folHlink"/>
  <p:sldLayoutIdLst>
    <p:sldLayoutId id="2147483698" r:id="rId1"/>
    <p:sldLayoutId id="2147483664" r:id="rId2"/>
    <p:sldLayoutId id="2147483690" r:id="rId3"/>
    <p:sldLayoutId id="2147483691" r:id="rId4"/>
    <p:sldLayoutId id="2147483682" r:id="rId5"/>
  </p:sldLayoutIdLst>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3638841176"/>
      </p:ext>
    </p:extLst>
  </p:cSld>
  <p:clrMap bg1="lt1" tx1="dk1" bg2="lt2" tx2="dk2" accent1="accent1" accent2="accent2" accent3="accent3" accent4="accent4" accent5="accent5" accent6="accent6" hlink="hlink" folHlink="folHlink"/>
  <p:sldLayoutIdLst>
    <p:sldLayoutId id="2147483701" r:id="rId1"/>
    <p:sldLayoutId id="214748370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7503856"/>
      </p:ext>
    </p:extLst>
  </p:cSld>
  <p:clrMap bg1="lt1" tx1="dk1" bg2="lt2" tx2="dk2" accent1="accent1" accent2="accent2" accent3="accent3" accent4="accent4" accent5="accent5" accent6="accent6" hlink="hlink" folHlink="folHlink"/>
  <p:sldLayoutIdLst>
    <p:sldLayoutId id="21474837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r>
              <a:rPr lang="en-US" dirty="0"/>
              <a:t>2024 Ancillary Service Methodology Discussion</a:t>
            </a:r>
          </a:p>
        </p:txBody>
      </p:sp>
      <p:sp>
        <p:nvSpPr>
          <p:cNvPr id="3" name="Text Placeholder 2"/>
          <p:cNvSpPr>
            <a:spLocks noGrp="1"/>
          </p:cNvSpPr>
          <p:nvPr>
            <p:ph type="body" sz="quarter" idx="3"/>
          </p:nvPr>
        </p:nvSpPr>
        <p:spPr>
          <a:xfrm>
            <a:off x="3597878" y="4027932"/>
            <a:ext cx="4465283" cy="649224"/>
          </a:xfrm>
        </p:spPr>
        <p:txBody>
          <a:bodyPr/>
          <a:lstStyle/>
          <a:p>
            <a:r>
              <a:rPr lang="en-US" dirty="0"/>
              <a:t>Balancing Operations Planning</a:t>
            </a:r>
          </a:p>
          <a:p>
            <a:r>
              <a:rPr lang="en-US" dirty="0"/>
              <a:t>ERCOT</a:t>
            </a:r>
          </a:p>
        </p:txBody>
      </p:sp>
    </p:spTree>
    <p:extLst>
      <p:ext uri="{BB962C8B-B14F-4D97-AF65-F5344CB8AC3E}">
        <p14:creationId xmlns:p14="http://schemas.microsoft.com/office/powerpoint/2010/main" val="2188054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dirty="0"/>
              <a:t>Regulation Comparison March</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10</a:t>
            </a:fld>
            <a:endParaRPr lang="en-US" dirty="0"/>
          </a:p>
        </p:txBody>
      </p:sp>
      <p:pic>
        <p:nvPicPr>
          <p:cNvPr id="5" name="Picture 4">
            <a:extLst>
              <a:ext uri="{FF2B5EF4-FFF2-40B4-BE49-F238E27FC236}">
                <a16:creationId xmlns:a16="http://schemas.microsoft.com/office/drawing/2014/main" id="{6361F26C-CEAC-8063-63D9-4A2B22E7C5A8}"/>
              </a:ext>
            </a:extLst>
          </p:cNvPr>
          <p:cNvPicPr>
            <a:picLocks noChangeAspect="1"/>
          </p:cNvPicPr>
          <p:nvPr/>
        </p:nvPicPr>
        <p:blipFill>
          <a:blip r:embed="rId2"/>
          <a:stretch>
            <a:fillRect/>
          </a:stretch>
        </p:blipFill>
        <p:spPr>
          <a:xfrm>
            <a:off x="622918" y="752509"/>
            <a:ext cx="7540424" cy="2796195"/>
          </a:xfrm>
          <a:prstGeom prst="rect">
            <a:avLst/>
          </a:prstGeom>
        </p:spPr>
      </p:pic>
      <p:pic>
        <p:nvPicPr>
          <p:cNvPr id="8" name="Picture 7">
            <a:extLst>
              <a:ext uri="{FF2B5EF4-FFF2-40B4-BE49-F238E27FC236}">
                <a16:creationId xmlns:a16="http://schemas.microsoft.com/office/drawing/2014/main" id="{7226C8C8-7E93-D223-7D93-0A872826C191}"/>
              </a:ext>
            </a:extLst>
          </p:cNvPr>
          <p:cNvPicPr>
            <a:picLocks noChangeAspect="1"/>
          </p:cNvPicPr>
          <p:nvPr/>
        </p:nvPicPr>
        <p:blipFill>
          <a:blip r:embed="rId3"/>
          <a:stretch>
            <a:fillRect/>
          </a:stretch>
        </p:blipFill>
        <p:spPr>
          <a:xfrm>
            <a:off x="622918" y="3556765"/>
            <a:ext cx="7540424" cy="2796195"/>
          </a:xfrm>
          <a:prstGeom prst="rect">
            <a:avLst/>
          </a:prstGeom>
        </p:spPr>
      </p:pic>
    </p:spTree>
    <p:extLst>
      <p:ext uri="{BB962C8B-B14F-4D97-AF65-F5344CB8AC3E}">
        <p14:creationId xmlns:p14="http://schemas.microsoft.com/office/powerpoint/2010/main" val="1403163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June</a:t>
            </a:r>
            <a:endParaRPr lang="en-US" dirty="0"/>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11</a:t>
            </a:fld>
            <a:endParaRPr lang="en-US" dirty="0"/>
          </a:p>
        </p:txBody>
      </p:sp>
      <p:pic>
        <p:nvPicPr>
          <p:cNvPr id="5" name="Picture 4">
            <a:extLst>
              <a:ext uri="{FF2B5EF4-FFF2-40B4-BE49-F238E27FC236}">
                <a16:creationId xmlns:a16="http://schemas.microsoft.com/office/drawing/2014/main" id="{90FDD19F-C40B-1EFE-E259-0E097AA24EB0}"/>
              </a:ext>
            </a:extLst>
          </p:cNvPr>
          <p:cNvPicPr>
            <a:picLocks noChangeAspect="1"/>
          </p:cNvPicPr>
          <p:nvPr/>
        </p:nvPicPr>
        <p:blipFill>
          <a:blip r:embed="rId2"/>
          <a:stretch>
            <a:fillRect/>
          </a:stretch>
        </p:blipFill>
        <p:spPr>
          <a:xfrm>
            <a:off x="967716" y="3584890"/>
            <a:ext cx="7364175" cy="2730837"/>
          </a:xfrm>
          <a:prstGeom prst="rect">
            <a:avLst/>
          </a:prstGeom>
        </p:spPr>
      </p:pic>
      <p:pic>
        <p:nvPicPr>
          <p:cNvPr id="8" name="Picture 7">
            <a:extLst>
              <a:ext uri="{FF2B5EF4-FFF2-40B4-BE49-F238E27FC236}">
                <a16:creationId xmlns:a16="http://schemas.microsoft.com/office/drawing/2014/main" id="{BA2A6DF1-7BCE-F6CF-378C-59DD86267CA6}"/>
              </a:ext>
            </a:extLst>
          </p:cNvPr>
          <p:cNvPicPr>
            <a:picLocks noChangeAspect="1"/>
          </p:cNvPicPr>
          <p:nvPr/>
        </p:nvPicPr>
        <p:blipFill>
          <a:blip r:embed="rId3"/>
          <a:stretch>
            <a:fillRect/>
          </a:stretch>
        </p:blipFill>
        <p:spPr>
          <a:xfrm>
            <a:off x="967719" y="808027"/>
            <a:ext cx="7364172" cy="2730836"/>
          </a:xfrm>
          <a:prstGeom prst="rect">
            <a:avLst/>
          </a:prstGeom>
        </p:spPr>
      </p:pic>
    </p:spTree>
    <p:extLst>
      <p:ext uri="{BB962C8B-B14F-4D97-AF65-F5344CB8AC3E}">
        <p14:creationId xmlns:p14="http://schemas.microsoft.com/office/powerpoint/2010/main" val="3630345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6BD5A-1A2F-4636-9AF4-7C53C71DC721}"/>
              </a:ext>
            </a:extLst>
          </p:cNvPr>
          <p:cNvSpPr>
            <a:spLocks noGrp="1"/>
          </p:cNvSpPr>
          <p:nvPr>
            <p:ph type="title"/>
          </p:nvPr>
        </p:nvSpPr>
        <p:spPr/>
        <p:txBody>
          <a:bodyPr/>
          <a:lstStyle/>
          <a:p>
            <a:r>
              <a:rPr lang="en-US" dirty="0"/>
              <a:t>Other Ideas on Regulation Methodology</a:t>
            </a:r>
          </a:p>
        </p:txBody>
      </p:sp>
      <p:sp>
        <p:nvSpPr>
          <p:cNvPr id="3" name="Content Placeholder 2">
            <a:extLst>
              <a:ext uri="{FF2B5EF4-FFF2-40B4-BE49-F238E27FC236}">
                <a16:creationId xmlns:a16="http://schemas.microsoft.com/office/drawing/2014/main" id="{EA59C49E-02E9-AF52-AF08-BD64C51C1283}"/>
              </a:ext>
            </a:extLst>
          </p:cNvPr>
          <p:cNvSpPr>
            <a:spLocks noGrp="1"/>
          </p:cNvSpPr>
          <p:nvPr>
            <p:ph idx="1"/>
          </p:nvPr>
        </p:nvSpPr>
        <p:spPr/>
        <p:txBody>
          <a:bodyPr/>
          <a:lstStyle/>
          <a:p>
            <a:r>
              <a:rPr lang="en-US" sz="1600" dirty="0"/>
              <a:t>ERCOT has been exploring the idea of switching to an intra-hour netload forecast error based quantity computation methodology. </a:t>
            </a:r>
          </a:p>
          <a:p>
            <a:pPr lvl="1"/>
            <a:r>
              <a:rPr lang="en-US" sz="1600" dirty="0"/>
              <a:t>This approach would essentially set regulation quantities based on the error in the net load forecast that GTBD/SCED uses.</a:t>
            </a:r>
          </a:p>
          <a:p>
            <a:pPr lvl="1"/>
            <a:r>
              <a:rPr lang="en-US" sz="1600" dirty="0"/>
              <a:t>The changes in GTBD to use dynamic PSRR thresholds impact the net load forecast error value (in theory these should help lower the net load forecast error in GTBD when ramps can be correctly forecasted). </a:t>
            </a:r>
          </a:p>
          <a:p>
            <a:pPr lvl="1"/>
            <a:r>
              <a:rPr lang="en-US" sz="1600" dirty="0"/>
              <a:t>Since these changes were implemented in June 2023, an approach that sets Regulation quantities based on intra-hour net load forecast error will be better considered after this change stabilizes.</a:t>
            </a:r>
          </a:p>
        </p:txBody>
      </p:sp>
      <p:sp>
        <p:nvSpPr>
          <p:cNvPr id="4" name="Slide Number Placeholder 3">
            <a:extLst>
              <a:ext uri="{FF2B5EF4-FFF2-40B4-BE49-F238E27FC236}">
                <a16:creationId xmlns:a16="http://schemas.microsoft.com/office/drawing/2014/main" id="{CA1ED4E1-3A6B-FF74-EA45-6D3F3C1941E4}"/>
              </a:ext>
            </a:extLst>
          </p:cNvPr>
          <p:cNvSpPr>
            <a:spLocks noGrp="1"/>
          </p:cNvSpPr>
          <p:nvPr>
            <p:ph type="sldNum" sz="quarter" idx="4"/>
          </p:nvPr>
        </p:nvSpPr>
        <p:spPr/>
        <p:txBody>
          <a:bodyPr/>
          <a:lstStyle/>
          <a:p>
            <a:fld id="{1D93BD3E-1E9A-4970-A6F7-E7AC52762E0C}" type="slidenum">
              <a:rPr lang="en-US" smtClean="0"/>
              <a:pPr/>
              <a:t>12</a:t>
            </a:fld>
            <a:endParaRPr lang="en-US" dirty="0"/>
          </a:p>
        </p:txBody>
      </p:sp>
    </p:spTree>
    <p:extLst>
      <p:ext uri="{BB962C8B-B14F-4D97-AF65-F5344CB8AC3E}">
        <p14:creationId xmlns:p14="http://schemas.microsoft.com/office/powerpoint/2010/main" val="1762492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97D97E5-2C76-91BF-353A-348114ADCF42}"/>
              </a:ext>
            </a:extLst>
          </p:cNvPr>
          <p:cNvSpPr>
            <a:spLocks noGrp="1"/>
          </p:cNvSpPr>
          <p:nvPr>
            <p:ph type="sldNum" sz="quarter" idx="4"/>
          </p:nvPr>
        </p:nvSpPr>
        <p:spPr/>
        <p:txBody>
          <a:bodyPr/>
          <a:lstStyle/>
          <a:p>
            <a:fld id="{1D93BD3E-1E9A-4970-A6F7-E7AC52762E0C}" type="slidenum">
              <a:rPr lang="en-US" smtClean="0"/>
              <a:pPr/>
              <a:t>13</a:t>
            </a:fld>
            <a:endParaRPr lang="en-US" dirty="0"/>
          </a:p>
        </p:txBody>
      </p:sp>
      <p:sp>
        <p:nvSpPr>
          <p:cNvPr id="5" name="Content Placeholder 4">
            <a:extLst>
              <a:ext uri="{FF2B5EF4-FFF2-40B4-BE49-F238E27FC236}">
                <a16:creationId xmlns:a16="http://schemas.microsoft.com/office/drawing/2014/main" id="{F94F42E9-D114-3E84-C716-97BFDE369C2B}"/>
              </a:ext>
            </a:extLst>
          </p:cNvPr>
          <p:cNvSpPr>
            <a:spLocks noGrp="1"/>
          </p:cNvSpPr>
          <p:nvPr>
            <p:ph idx="16"/>
          </p:nvPr>
        </p:nvSpPr>
        <p:spPr/>
        <p:txBody>
          <a:bodyPr/>
          <a:lstStyle/>
          <a:p>
            <a:r>
              <a:rPr lang="en-US" dirty="0"/>
              <a:t>Responsive Reserve Service</a:t>
            </a:r>
          </a:p>
        </p:txBody>
      </p:sp>
    </p:spTree>
    <p:extLst>
      <p:ext uri="{BB962C8B-B14F-4D97-AF65-F5344CB8AC3E}">
        <p14:creationId xmlns:p14="http://schemas.microsoft.com/office/powerpoint/2010/main" val="1545872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400" dirty="0"/>
              <a:t>Responsive Reserve Service (RRS) Methodology</a:t>
            </a:r>
          </a:p>
        </p:txBody>
      </p:sp>
      <p:sp>
        <p:nvSpPr>
          <p:cNvPr id="2" name="Content Placeholder 1"/>
          <p:cNvSpPr>
            <a:spLocks noGrp="1"/>
          </p:cNvSpPr>
          <p:nvPr>
            <p:ph idx="1"/>
          </p:nvPr>
        </p:nvSpPr>
        <p:spPr/>
        <p:txBody>
          <a:bodyPr/>
          <a:lstStyle/>
          <a:p>
            <a:r>
              <a:rPr lang="en-US" sz="1600" dirty="0"/>
              <a:t>ERCOT is not considering one change in the methodology used to compute RRS requirements in 2024.</a:t>
            </a:r>
          </a:p>
          <a:p>
            <a:pPr lvl="1"/>
            <a:r>
              <a:rPr lang="en-US" sz="1600" dirty="0"/>
              <a:t>ERCOT is considering to remove the 2,800 MW floor that is applied during summer peak hours. </a:t>
            </a:r>
            <a:r>
              <a:rPr lang="en-US" sz="1600"/>
              <a:t>A minimum </a:t>
            </a:r>
            <a:r>
              <a:rPr lang="en-US" sz="1600" dirty="0"/>
              <a:t>of 2,300 MW of RRS will continue to be procured in all hours. The additional 500 MW RRS during Summer peak helped in maintaining sufficient amount of Physical Responsive Capability (PRC) during these hours. The implementation of NPRR 989 that improved accounting of PRC from Energy Storage Resources (ESRs) and the recent implementation of ERCOT Contingency Reserve Service (ECRS) are helping in maintaining PRC.</a:t>
            </a:r>
          </a:p>
          <a:p>
            <a:endParaRPr lang="en-US" sz="1600" dirty="0"/>
          </a:p>
          <a:p>
            <a:r>
              <a:rPr lang="en-US" sz="1600"/>
              <a:t>NERC’s preliminary </a:t>
            </a:r>
            <a:r>
              <a:rPr lang="en-US" sz="1600" dirty="0"/>
              <a:t>BAL-003 Interconnection Frequency Response Obligation (IFRO) for Operating Year (OY) 2024 assessment for ERCOT shows a decrease in ERCOT’s IFRO. In order to align with ERCOT’s new IFRO, </a:t>
            </a:r>
            <a:r>
              <a:rPr lang="en-US" sz="1600"/>
              <a:t>the minimum </a:t>
            </a:r>
            <a:r>
              <a:rPr lang="en-US" sz="1600" dirty="0"/>
              <a:t>RRS-PFR limit for 2024 will change to 1,185 MW.</a:t>
            </a:r>
          </a:p>
          <a:p>
            <a:endParaRPr lang="en-US" sz="1600" dirty="0"/>
          </a:p>
          <a:p>
            <a:pPr algn="just"/>
            <a:r>
              <a:rPr lang="en-US" sz="1600"/>
              <a:t>The preliminary </a:t>
            </a:r>
            <a:r>
              <a:rPr lang="en-US" sz="1600" dirty="0"/>
              <a:t>RRS quantities for January 2024 through July 2024 in subsequent slides have been computed using </a:t>
            </a:r>
            <a:r>
              <a:rPr lang="en-US" sz="1600" u="sng" dirty="0"/>
              <a:t>2022 and 2023 system inertia conditions</a:t>
            </a:r>
            <a:r>
              <a:rPr lang="en-US" sz="1600" dirty="0"/>
              <a:t> and </a:t>
            </a:r>
            <a:r>
              <a:rPr lang="en-US" sz="1600" u="sng" dirty="0"/>
              <a:t>updated RRS table</a:t>
            </a:r>
            <a:r>
              <a:rPr lang="en-US" sz="1600" dirty="0"/>
              <a:t>.</a:t>
            </a:r>
          </a:p>
          <a:p>
            <a:pPr lvl="1"/>
            <a:r>
              <a:rPr lang="en-US" sz="1600" dirty="0"/>
              <a:t>The RRS table tracks RRS requirements for different inertia conditions. This table was updated in 2024 to use </a:t>
            </a:r>
            <a:r>
              <a:rPr lang="en-US" sz="1600"/>
              <a:t>a minimum </a:t>
            </a:r>
            <a:r>
              <a:rPr lang="en-US" sz="1600" dirty="0"/>
              <a:t>RRS-PFR limit of 1,185 MW. </a:t>
            </a:r>
          </a:p>
          <a:p>
            <a:pPr algn="just"/>
            <a:endParaRPr lang="en-US" dirty="0"/>
          </a:p>
          <a:p>
            <a:pPr lvl="1"/>
            <a:endParaRPr lang="en-US" dirty="0"/>
          </a:p>
          <a:p>
            <a:endParaRPr lang="en-US" dirty="0"/>
          </a:p>
          <a:p>
            <a:endParaRPr lang="en-US" dirty="0"/>
          </a:p>
          <a:p>
            <a:pPr lvl="1"/>
            <a:endParaRPr lang="en-US" dirty="0"/>
          </a:p>
          <a:p>
            <a:pPr algn="just"/>
            <a:endParaRPr lang="en-US" dirty="0"/>
          </a:p>
          <a:p>
            <a:pPr algn="just"/>
            <a:endParaRPr lang="en-US" dirty="0"/>
          </a:p>
          <a:p>
            <a:pPr algn="just"/>
            <a:endParaRPr lang="en-US" dirty="0"/>
          </a:p>
          <a:p>
            <a:pPr algn="just"/>
            <a:endParaRPr lang="en-US" dirty="0"/>
          </a:p>
          <a:p>
            <a:pPr algn="just"/>
            <a:endParaRPr lang="en-US" dirty="0"/>
          </a:p>
          <a:p>
            <a:pPr marL="0" indent="0" algn="just">
              <a:buNone/>
            </a:pPr>
            <a:r>
              <a:rPr lang="en-US" sz="2400" dirty="0"/>
              <a:t> </a:t>
            </a:r>
          </a:p>
          <a:p>
            <a:pPr algn="just"/>
            <a:endParaRPr lang="en-US" sz="2400" dirty="0"/>
          </a:p>
          <a:p>
            <a:pPr marL="0" indent="0" algn="just">
              <a:buNone/>
            </a:pPr>
            <a:endParaRPr lang="en-US" sz="2400" dirty="0"/>
          </a:p>
          <a:p>
            <a:pPr marL="0" indent="0" algn="just">
              <a:buNone/>
            </a:pPr>
            <a:endParaRPr lang="en-US" dirty="0"/>
          </a:p>
        </p:txBody>
      </p:sp>
    </p:spTree>
    <p:extLst>
      <p:ext uri="{BB962C8B-B14F-4D97-AF65-F5344CB8AC3E}">
        <p14:creationId xmlns:p14="http://schemas.microsoft.com/office/powerpoint/2010/main" val="3978994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626F-BDBF-4860-EF72-BFDE878CBCF0}"/>
              </a:ext>
            </a:extLst>
          </p:cNvPr>
          <p:cNvSpPr>
            <a:spLocks noGrp="1"/>
          </p:cNvSpPr>
          <p:nvPr>
            <p:ph type="title"/>
          </p:nvPr>
        </p:nvSpPr>
        <p:spPr/>
        <p:txBody>
          <a:bodyPr/>
          <a:lstStyle/>
          <a:p>
            <a:r>
              <a:rPr lang="en-US" dirty="0"/>
              <a:t>Load Damping Ratio </a:t>
            </a:r>
            <a:r>
              <a:rPr lang="en-US" sz="3200" dirty="0">
                <a:solidFill>
                  <a:schemeClr val="accent6"/>
                </a:solidFill>
              </a:rPr>
              <a:t>(New)</a:t>
            </a:r>
            <a:endParaRPr lang="en-US" dirty="0"/>
          </a:p>
        </p:txBody>
      </p:sp>
      <p:sp>
        <p:nvSpPr>
          <p:cNvPr id="7" name="Content Placeholder 6">
            <a:extLst>
              <a:ext uri="{FF2B5EF4-FFF2-40B4-BE49-F238E27FC236}">
                <a16:creationId xmlns:a16="http://schemas.microsoft.com/office/drawing/2014/main" id="{5D94710B-0DEF-CF91-9967-AB3BCDEBDF13}"/>
              </a:ext>
            </a:extLst>
          </p:cNvPr>
          <p:cNvSpPr>
            <a:spLocks noGrp="1"/>
          </p:cNvSpPr>
          <p:nvPr>
            <p:ph idx="1"/>
          </p:nvPr>
        </p:nvSpPr>
        <p:spPr/>
        <p:txBody>
          <a:bodyPr/>
          <a:lstStyle/>
          <a:p>
            <a:pPr marL="0" indent="0">
              <a:buNone/>
            </a:pPr>
            <a:r>
              <a:rPr lang="en-US" sz="1600" dirty="0"/>
              <a:t>ERCOT has computed the effective load damping ratio for frequency events since Jan 1, 2017. Based on this analysis, 2% is a reasonable damping ratio for RRS studies.</a:t>
            </a:r>
          </a:p>
          <a:p>
            <a:pPr marL="0" indent="0">
              <a:buNone/>
            </a:pPr>
            <a:endParaRPr lang="en-US" dirty="0"/>
          </a:p>
        </p:txBody>
      </p:sp>
      <p:sp>
        <p:nvSpPr>
          <p:cNvPr id="4" name="Slide Number Placeholder 3">
            <a:extLst>
              <a:ext uri="{FF2B5EF4-FFF2-40B4-BE49-F238E27FC236}">
                <a16:creationId xmlns:a16="http://schemas.microsoft.com/office/drawing/2014/main" id="{D1689669-A713-A0A4-5BFB-36451C276130}"/>
              </a:ext>
            </a:extLst>
          </p:cNvPr>
          <p:cNvSpPr>
            <a:spLocks noGrp="1"/>
          </p:cNvSpPr>
          <p:nvPr>
            <p:ph type="sldNum" sz="quarter" idx="4"/>
          </p:nvPr>
        </p:nvSpPr>
        <p:spPr/>
        <p:txBody>
          <a:bodyPr/>
          <a:lstStyle/>
          <a:p>
            <a:fld id="{1D93BD3E-1E9A-4970-A6F7-E7AC52762E0C}" type="slidenum">
              <a:rPr lang="en-US" smtClean="0"/>
              <a:pPr/>
              <a:t>15</a:t>
            </a:fld>
            <a:endParaRPr lang="en-US" dirty="0"/>
          </a:p>
        </p:txBody>
      </p:sp>
      <p:pic>
        <p:nvPicPr>
          <p:cNvPr id="3" name="Picture 2">
            <a:extLst>
              <a:ext uri="{FF2B5EF4-FFF2-40B4-BE49-F238E27FC236}">
                <a16:creationId xmlns:a16="http://schemas.microsoft.com/office/drawing/2014/main" id="{17B787B2-5FCD-3939-724B-558A402A867B}"/>
              </a:ext>
            </a:extLst>
          </p:cNvPr>
          <p:cNvPicPr>
            <a:picLocks noChangeAspect="1"/>
          </p:cNvPicPr>
          <p:nvPr/>
        </p:nvPicPr>
        <p:blipFill>
          <a:blip r:embed="rId2"/>
          <a:stretch>
            <a:fillRect/>
          </a:stretch>
        </p:blipFill>
        <p:spPr>
          <a:xfrm>
            <a:off x="1587173" y="1412273"/>
            <a:ext cx="6045853" cy="3331838"/>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102FB7F-F4F9-09BF-A370-9A89684B13C6}"/>
                  </a:ext>
                </a:extLst>
              </p:cNvPr>
              <p:cNvSpPr txBox="1"/>
              <p:nvPr/>
            </p:nvSpPr>
            <p:spPr>
              <a:xfrm>
                <a:off x="435864" y="4744111"/>
                <a:ext cx="8272272" cy="1578574"/>
              </a:xfrm>
              <a:prstGeom prst="rect">
                <a:avLst/>
              </a:prstGeom>
              <a:solidFill>
                <a:schemeClr val="bg2">
                  <a:lumMod val="95000"/>
                </a:schemeClr>
              </a:solidFill>
            </p:spPr>
            <p:txBody>
              <a:bodyPr wrap="square" rtlCol="0">
                <a:spAutoFit/>
              </a:bodyPr>
              <a:lstStyle/>
              <a:p>
                <a:r>
                  <a:rPr lang="en-US" sz="1200" i="1" dirty="0">
                    <a:solidFill>
                      <a:schemeClr val="tx2"/>
                    </a:solidFill>
                  </a:rPr>
                  <a:t>For each frequency event, the load dampening ratio is calculated as the delta load percentage change/ delta frequency percentage change. </a:t>
                </a:r>
                <a:endParaRPr lang="en-US" sz="1400" i="1" dirty="0">
                  <a:solidFill>
                    <a:schemeClr val="tx2"/>
                  </a:solidFill>
                </a:endParaRPr>
              </a:p>
              <a:p>
                <a:pPr marL="0" marR="0">
                  <a:spcBef>
                    <a:spcPts val="0"/>
                  </a:spcBef>
                  <a:spcAft>
                    <a:spcPts val="0"/>
                  </a:spcAft>
                </a:pPr>
                <a14:m>
                  <m:oMath xmlns:m="http://schemas.openxmlformats.org/officeDocument/2006/math">
                    <m:sSub>
                      <m:sSubPr>
                        <m:ctrlPr>
                          <a:rPr lang="en-US" sz="1200" i="1" smtClean="0">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𝐻𝑧</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−16</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r>
                  <a:rPr lang="en-US" sz="1200" dirty="0">
                    <a:solidFill>
                      <a:schemeClr val="accent2"/>
                    </a:solidFill>
                    <a:effectLst/>
                    <a:ea typeface="Calibri" panose="020F0502020204030204" pitchFamily="34" charset="0"/>
                  </a:rPr>
                  <a:t> 	           </a:t>
                </a: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𝐻𝑧</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+20</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+52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endParaRPr lang="en-US" sz="1200" dirty="0">
                  <a:solidFill>
                    <a:schemeClr val="accent2"/>
                  </a:solidFill>
                  <a:effectLst/>
                  <a:ea typeface="Calibri" panose="020F0502020204030204" pitchFamily="34" charset="0"/>
                </a:endParaRPr>
              </a:p>
              <a:p>
                <a:pPr marL="0" marR="0">
                  <a:spcBef>
                    <a:spcPts val="0"/>
                  </a:spcBef>
                  <a:spcAft>
                    <a:spcPts val="0"/>
                  </a:spcAft>
                </a:pP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−16</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r>
                  <a:rPr lang="en-US" sz="1200" dirty="0">
                    <a:solidFill>
                      <a:schemeClr val="accent2"/>
                    </a:solidFill>
                    <a:effectLst/>
                    <a:ea typeface="Calibri" panose="020F0502020204030204" pitchFamily="34" charset="0"/>
                  </a:rPr>
                  <a:t>       </a:t>
                </a: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+20</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+52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endParaRPr lang="en-US" sz="1200" dirty="0">
                  <a:solidFill>
                    <a:schemeClr val="accent2"/>
                  </a:solidFill>
                  <a:effectLst/>
                  <a:ea typeface="Calibri" panose="020F0502020204030204" pitchFamily="34" charset="0"/>
                </a:endParaRPr>
              </a:p>
              <a:p>
                <a:pPr marL="0" marR="0">
                  <a:spcBef>
                    <a:spcPts val="0"/>
                  </a:spcBef>
                  <a:spcAft>
                    <a:spcPts val="0"/>
                  </a:spcAft>
                </a:pPr>
                <a14:m>
                  <m:oMath xmlns:m="http://schemas.openxmlformats.org/officeDocument/2006/math">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𝐷𝑎𝑚𝑝𝑒𝑛𝑖𝑛𝑔</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𝑅𝑎𝑡𝑖𝑜</m:t>
                    </m:r>
                    <m:r>
                      <a:rPr lang="en-US" sz="1200" i="1">
                        <a:solidFill>
                          <a:schemeClr val="accent2"/>
                        </a:solidFill>
                        <a:effectLst/>
                        <a:latin typeface="Cambria Math" panose="02040503050406030204" pitchFamily="18" charset="0"/>
                        <a:ea typeface="Calibri" panose="020F0502020204030204" pitchFamily="34" charset="0"/>
                      </a:rPr>
                      <m:t>=</m:t>
                    </m:r>
                    <m:f>
                      <m:fPr>
                        <m:ctrlPr>
                          <a:rPr lang="en-US" sz="1200" i="1">
                            <a:solidFill>
                              <a:schemeClr val="accent2"/>
                            </a:solidFill>
                            <a:effectLst/>
                            <a:latin typeface="Cambria Math" panose="02040503050406030204" pitchFamily="18" charset="0"/>
                            <a:ea typeface="Calibri" panose="020F0502020204030204" pitchFamily="34" charset="0"/>
                          </a:rPr>
                        </m:ctrlPr>
                      </m:fPr>
                      <m:num>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r>
                              <a:rPr lang="en-US" sz="1200" i="1">
                                <a:solidFill>
                                  <a:schemeClr val="accent2"/>
                                </a:solidFill>
                                <a:effectLst/>
                                <a:latin typeface="Cambria Math" panose="02040503050406030204" pitchFamily="18" charset="0"/>
                                <a:ea typeface="Calibri" panose="020F0502020204030204" pitchFamily="34" charset="0"/>
                              </a:rPr>
                              <m:t>−</m:t>
                            </m:r>
                          </m:sub>
                        </m:sSub>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num>
                      <m:den>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den>
                    </m:f>
                  </m:oMath>
                </a14:m>
                <a:r>
                  <a:rPr lang="en-US" sz="1200" dirty="0">
                    <a:solidFill>
                      <a:schemeClr val="accent2"/>
                    </a:solidFill>
                    <a:effectLst/>
                    <a:ea typeface="Calibri" panose="020F0502020204030204" pitchFamily="34" charset="0"/>
                  </a:rPr>
                  <a:t> %</a:t>
                </a:r>
              </a:p>
              <a:p>
                <a:pPr marL="0" marR="0">
                  <a:spcBef>
                    <a:spcPts val="0"/>
                  </a:spcBef>
                  <a:spcAft>
                    <a:spcPts val="0"/>
                  </a:spcAft>
                </a:pPr>
                <a:r>
                  <a:rPr lang="en-US" sz="1200" dirty="0">
                    <a:solidFill>
                      <a:schemeClr val="accent2"/>
                    </a:solidFill>
                    <a:ea typeface="Calibri" panose="020F0502020204030204" pitchFamily="34" charset="0"/>
                  </a:rPr>
                  <a:t>where </a:t>
                </a:r>
                <a14:m>
                  <m:oMath xmlns:m="http://schemas.openxmlformats.org/officeDocument/2006/math">
                    <m:sSub>
                      <m:sSubPr>
                        <m:ctrlPr>
                          <a:rPr lang="en-US" sz="1200" i="1">
                            <a:solidFill>
                              <a:schemeClr val="accent2"/>
                            </a:solidFill>
                            <a:effectLst/>
                            <a:latin typeface="Cambria Math" panose="02040503050406030204" pitchFamily="18" charset="0"/>
                          </a:rPr>
                        </m:ctrlPr>
                      </m:sSubPr>
                      <m:e>
                        <m:r>
                          <a:rPr lang="en-US" sz="1200" i="1">
                            <a:solidFill>
                              <a:schemeClr val="accent2"/>
                            </a:solidFill>
                            <a:effectLst/>
                            <a:latin typeface="Cambria Math" panose="02040503050406030204" pitchFamily="18" charset="0"/>
                            <a:ea typeface="Calibri" panose="020F0502020204030204" pitchFamily="34" charset="0"/>
                            <a:cs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cs typeface="Calibri" panose="020F0502020204030204" pitchFamily="34" charset="0"/>
                          </a:rPr>
                          <m:t>0</m:t>
                        </m:r>
                      </m:sub>
                    </m:sSub>
                  </m:oMath>
                </a14:m>
                <a:r>
                  <a:rPr lang="en-US" sz="1200" i="1" dirty="0">
                    <a:solidFill>
                      <a:schemeClr val="accent2"/>
                    </a:solidFill>
                    <a:effectLst/>
                    <a:ea typeface="Calibri" panose="020F0502020204030204" pitchFamily="34" charset="0"/>
                  </a:rPr>
                  <a:t> : Event Start Time</a:t>
                </a:r>
                <a:endParaRPr lang="en-US" sz="1200" dirty="0">
                  <a:solidFill>
                    <a:schemeClr val="accent2"/>
                  </a:solidFill>
                </a:endParaRPr>
              </a:p>
            </p:txBody>
          </p:sp>
        </mc:Choice>
        <mc:Fallback xmlns="">
          <p:sp>
            <p:nvSpPr>
              <p:cNvPr id="5" name="TextBox 4">
                <a:extLst>
                  <a:ext uri="{FF2B5EF4-FFF2-40B4-BE49-F238E27FC236}">
                    <a16:creationId xmlns:a16="http://schemas.microsoft.com/office/drawing/2014/main" id="{C102FB7F-F4F9-09BF-A370-9A89684B13C6}"/>
                  </a:ext>
                </a:extLst>
              </p:cNvPr>
              <p:cNvSpPr txBox="1">
                <a:spLocks noRot="1" noChangeAspect="1" noMove="1" noResize="1" noEditPoints="1" noAdjustHandles="1" noChangeArrowheads="1" noChangeShapeType="1" noTextEdit="1"/>
              </p:cNvSpPr>
              <p:nvPr/>
            </p:nvSpPr>
            <p:spPr>
              <a:xfrm>
                <a:off x="435864" y="4744111"/>
                <a:ext cx="8272272" cy="1578574"/>
              </a:xfrm>
              <a:prstGeom prst="rect">
                <a:avLst/>
              </a:prstGeom>
              <a:blipFill>
                <a:blip r:embed="rId3"/>
                <a:stretch>
                  <a:fillRect l="-74" t="-386" b="-1931"/>
                </a:stretch>
              </a:blipFill>
            </p:spPr>
            <p:txBody>
              <a:bodyPr/>
              <a:lstStyle/>
              <a:p>
                <a:r>
                  <a:rPr lang="en-US">
                    <a:noFill/>
                  </a:rPr>
                  <a:t> </a:t>
                </a:r>
              </a:p>
            </p:txBody>
          </p:sp>
        </mc:Fallback>
      </mc:AlternateContent>
    </p:spTree>
    <p:extLst>
      <p:ext uri="{BB962C8B-B14F-4D97-AF65-F5344CB8AC3E}">
        <p14:creationId xmlns:p14="http://schemas.microsoft.com/office/powerpoint/2010/main" val="1596884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2024 RRS Table</a:t>
            </a:r>
          </a:p>
        </p:txBody>
      </p:sp>
      <p:graphicFrame>
        <p:nvGraphicFramePr>
          <p:cNvPr id="6" name="Table 5"/>
          <p:cNvGraphicFramePr>
            <a:graphicFrameLocks noGrp="1"/>
          </p:cNvGraphicFramePr>
          <p:nvPr>
            <p:extLst>
              <p:ext uri="{D42A27DB-BD31-4B8C-83A1-F6EECF244321}">
                <p14:modId xmlns:p14="http://schemas.microsoft.com/office/powerpoint/2010/main" val="3804299274"/>
              </p:ext>
            </p:extLst>
          </p:nvPr>
        </p:nvGraphicFramePr>
        <p:xfrm>
          <a:off x="278892" y="855406"/>
          <a:ext cx="7936877" cy="2195888"/>
        </p:xfrm>
        <a:graphic>
          <a:graphicData uri="http://schemas.openxmlformats.org/drawingml/2006/table">
            <a:tbl>
              <a:tblPr/>
              <a:tblGrid>
                <a:gridCol w="610529">
                  <a:extLst>
                    <a:ext uri="{9D8B030D-6E8A-4147-A177-3AD203B41FA5}">
                      <a16:colId xmlns:a16="http://schemas.microsoft.com/office/drawing/2014/main" val="20000"/>
                    </a:ext>
                  </a:extLst>
                </a:gridCol>
                <a:gridCol w="610529">
                  <a:extLst>
                    <a:ext uri="{9D8B030D-6E8A-4147-A177-3AD203B41FA5}">
                      <a16:colId xmlns:a16="http://schemas.microsoft.com/office/drawing/2014/main" val="20001"/>
                    </a:ext>
                  </a:extLst>
                </a:gridCol>
                <a:gridCol w="610529">
                  <a:extLst>
                    <a:ext uri="{9D8B030D-6E8A-4147-A177-3AD203B41FA5}">
                      <a16:colId xmlns:a16="http://schemas.microsoft.com/office/drawing/2014/main" val="20002"/>
                    </a:ext>
                  </a:extLst>
                </a:gridCol>
                <a:gridCol w="610529">
                  <a:extLst>
                    <a:ext uri="{9D8B030D-6E8A-4147-A177-3AD203B41FA5}">
                      <a16:colId xmlns:a16="http://schemas.microsoft.com/office/drawing/2014/main" val="20003"/>
                    </a:ext>
                  </a:extLst>
                </a:gridCol>
                <a:gridCol w="610529">
                  <a:extLst>
                    <a:ext uri="{9D8B030D-6E8A-4147-A177-3AD203B41FA5}">
                      <a16:colId xmlns:a16="http://schemas.microsoft.com/office/drawing/2014/main" val="20004"/>
                    </a:ext>
                  </a:extLst>
                </a:gridCol>
                <a:gridCol w="610529">
                  <a:extLst>
                    <a:ext uri="{9D8B030D-6E8A-4147-A177-3AD203B41FA5}">
                      <a16:colId xmlns:a16="http://schemas.microsoft.com/office/drawing/2014/main" val="20005"/>
                    </a:ext>
                  </a:extLst>
                </a:gridCol>
                <a:gridCol w="610529">
                  <a:extLst>
                    <a:ext uri="{9D8B030D-6E8A-4147-A177-3AD203B41FA5}">
                      <a16:colId xmlns:a16="http://schemas.microsoft.com/office/drawing/2014/main" val="20006"/>
                    </a:ext>
                  </a:extLst>
                </a:gridCol>
                <a:gridCol w="610529">
                  <a:extLst>
                    <a:ext uri="{9D8B030D-6E8A-4147-A177-3AD203B41FA5}">
                      <a16:colId xmlns:a16="http://schemas.microsoft.com/office/drawing/2014/main" val="20007"/>
                    </a:ext>
                  </a:extLst>
                </a:gridCol>
                <a:gridCol w="610529">
                  <a:extLst>
                    <a:ext uri="{9D8B030D-6E8A-4147-A177-3AD203B41FA5}">
                      <a16:colId xmlns:a16="http://schemas.microsoft.com/office/drawing/2014/main" val="20008"/>
                    </a:ext>
                  </a:extLst>
                </a:gridCol>
                <a:gridCol w="610529">
                  <a:extLst>
                    <a:ext uri="{9D8B030D-6E8A-4147-A177-3AD203B41FA5}">
                      <a16:colId xmlns:a16="http://schemas.microsoft.com/office/drawing/2014/main" val="20009"/>
                    </a:ext>
                  </a:extLst>
                </a:gridCol>
                <a:gridCol w="610529">
                  <a:extLst>
                    <a:ext uri="{9D8B030D-6E8A-4147-A177-3AD203B41FA5}">
                      <a16:colId xmlns:a16="http://schemas.microsoft.com/office/drawing/2014/main" val="20010"/>
                    </a:ext>
                  </a:extLst>
                </a:gridCol>
                <a:gridCol w="610529">
                  <a:extLst>
                    <a:ext uri="{9D8B030D-6E8A-4147-A177-3AD203B41FA5}">
                      <a16:colId xmlns:a16="http://schemas.microsoft.com/office/drawing/2014/main" val="20011"/>
                    </a:ext>
                  </a:extLst>
                </a:gridCol>
                <a:gridCol w="610529">
                  <a:extLst>
                    <a:ext uri="{9D8B030D-6E8A-4147-A177-3AD203B41FA5}">
                      <a16:colId xmlns:a16="http://schemas.microsoft.com/office/drawing/2014/main" val="20012"/>
                    </a:ext>
                  </a:extLst>
                </a:gridCol>
              </a:tblGrid>
              <a:tr h="303274">
                <a:tc>
                  <a:txBody>
                    <a:bodyPr/>
                    <a:lstStyle/>
                    <a:p>
                      <a:pPr algn="ctr" rtl="0" fontAlgn="ctr"/>
                      <a:r>
                        <a:rPr lang="en-US" sz="1000" b="1" i="0" u="none" strike="noStrike" dirty="0">
                          <a:solidFill>
                            <a:srgbClr val="FFFFFF"/>
                          </a:solidFill>
                          <a:effectLst/>
                          <a:latin typeface="Arial" panose="020B0604020202020204" pitchFamily="34" charset="0"/>
                        </a:rPr>
                        <a:t> </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dirty="0">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dirty="0">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dirty="0">
                          <a:solidFill>
                            <a:srgbClr val="000000"/>
                          </a:solidFill>
                          <a:effectLst/>
                          <a:latin typeface="Arial" panose="020B0604020202020204" pitchFamily="34" charset="0"/>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dirty="0">
                          <a:solidFill>
                            <a:srgbClr val="000000"/>
                          </a:solidFill>
                          <a:effectLst/>
                          <a:latin typeface="Arial" panose="020B0604020202020204" pitchFamily="34" charset="0"/>
                        </a:rPr>
                        <a:t>PFR Req.</a:t>
                      </a:r>
                      <a:r>
                        <a:rPr lang="en-US" sz="900" b="1" i="0" u="none" strike="noStrike" baseline="0" dirty="0">
                          <a:solidFill>
                            <a:srgbClr val="000000"/>
                          </a:solidFill>
                          <a:effectLst/>
                          <a:latin typeface="Arial" panose="020B0604020202020204" pitchFamily="34" charset="0"/>
                        </a:rPr>
                        <a:t> </a:t>
                      </a:r>
                      <a:r>
                        <a:rPr lang="en-US" sz="900" b="1" i="0" u="none" strike="noStrike" dirty="0">
                          <a:solidFill>
                            <a:srgbClr val="000000"/>
                          </a:solidFill>
                          <a:effectLst/>
                          <a:latin typeface="Arial" panose="020B0604020202020204" pitchFamily="34" charset="0"/>
                        </a:rPr>
                        <a:t>(no LR)</a:t>
                      </a:r>
                    </a:p>
                    <a:p>
                      <a:pPr algn="ctr" rtl="0" fontAlgn="ctr"/>
                      <a:r>
                        <a:rPr lang="en-US" sz="900" b="1" i="0" u="none" strike="noStrike" dirty="0">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dirty="0">
                          <a:solidFill>
                            <a:srgbClr val="000000"/>
                          </a:solidFill>
                          <a:effectLst/>
                          <a:latin typeface="Arial" panose="020B0604020202020204" pitchFamily="34" charset="0"/>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dirty="0">
                          <a:solidFill>
                            <a:srgbClr val="FF0000"/>
                          </a:solidFill>
                          <a:effectLst/>
                          <a:latin typeface="Arial" panose="020B0604020202020204" pitchFamily="34" charset="0"/>
                        </a:rPr>
                        <a:t>*</a:t>
                      </a:r>
                      <a:r>
                        <a:rPr lang="en-US" sz="900" b="1" i="0" u="none" strike="noStrike" dirty="0">
                          <a:solidFill>
                            <a:srgbClr val="000000"/>
                          </a:solidFill>
                          <a:effectLst/>
                          <a:latin typeface="Arial" panose="020B0604020202020204" pitchFamily="34" charset="0"/>
                        </a:rPr>
                        <a:t>RRS </a:t>
                      </a:r>
                      <a:r>
                        <a:rPr lang="en-US" sz="900" b="1" i="0" u="none" strike="noStrike" dirty="0" err="1">
                          <a:solidFill>
                            <a:srgbClr val="000000"/>
                          </a:solidFill>
                          <a:effectLst/>
                          <a:latin typeface="Arial" panose="020B0604020202020204" pitchFamily="34" charset="0"/>
                        </a:rPr>
                        <a:t>Curr</a:t>
                      </a:r>
                      <a:r>
                        <a:rPr lang="en-US" sz="900" b="1" i="0" u="none" strike="noStrike" dirty="0">
                          <a:solidFill>
                            <a:srgbClr val="000000"/>
                          </a:solidFill>
                          <a:effectLst/>
                          <a:latin typeface="Arial" panose="020B0604020202020204" pitchFamily="34" charset="0"/>
                        </a:rPr>
                        <a:t> IFRO (MW)</a:t>
                      </a:r>
                      <a:endParaRPr lang="en-US" sz="900" b="1"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3335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3287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3239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3195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3156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3079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3041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2991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2949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2871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2774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2705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dirty="0">
                          <a:solidFill>
                            <a:srgbClr val="FF0000"/>
                          </a:solidFill>
                          <a:effectLst/>
                          <a:latin typeface="Arial" panose="020B0604020202020204" pitchFamily="34" charset="0"/>
                        </a:rPr>
                        <a:t>**</a:t>
                      </a:r>
                      <a:r>
                        <a:rPr lang="en-US" sz="900" b="1" i="0" u="none" strike="noStrike" dirty="0">
                          <a:solidFill>
                            <a:srgbClr val="000000"/>
                          </a:solidFill>
                          <a:effectLst/>
                          <a:latin typeface="Arial" panose="020B0604020202020204" pitchFamily="34" charset="0"/>
                        </a:rPr>
                        <a:t>RRS </a:t>
                      </a:r>
                      <a:r>
                        <a:rPr lang="en-US" sz="900" b="1" i="0" u="none" strike="noStrike" dirty="0" err="1">
                          <a:solidFill>
                            <a:srgbClr val="000000"/>
                          </a:solidFill>
                          <a:effectLst/>
                          <a:latin typeface="Arial" panose="020B0604020202020204" pitchFamily="34" charset="0"/>
                        </a:rPr>
                        <a:t>Upd</a:t>
                      </a:r>
                      <a:r>
                        <a:rPr lang="en-US" sz="900" b="1" i="0" u="none" strike="noStrike" dirty="0">
                          <a:solidFill>
                            <a:srgbClr val="000000"/>
                          </a:solidFill>
                          <a:effectLst/>
                          <a:latin typeface="Arial" panose="020B0604020202020204" pitchFamily="34" charset="0"/>
                        </a:rPr>
                        <a:t> IFRO (MW)</a:t>
                      </a:r>
                      <a:endParaRPr lang="en-US" sz="900" b="1"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b"/>
                      <a:r>
                        <a:rPr lang="en-US" sz="1100" b="1" i="0" u="none" strike="noStrike" dirty="0">
                          <a:solidFill>
                            <a:srgbClr val="000000"/>
                          </a:solidFill>
                          <a:effectLst/>
                          <a:latin typeface="Calibri" panose="020F0502020204030204" pitchFamily="34" charset="0"/>
                        </a:rPr>
                        <a:t>3293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3234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3178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3128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3086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2998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2916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2880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2808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2716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2654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274032231"/>
              </p:ext>
            </p:extLst>
          </p:nvPr>
        </p:nvGraphicFramePr>
        <p:xfrm>
          <a:off x="278892" y="3218255"/>
          <a:ext cx="8577072" cy="2166265"/>
        </p:xfrm>
        <a:graphic>
          <a:graphicData uri="http://schemas.openxmlformats.org/drawingml/2006/table">
            <a:tbl>
              <a:tblPr/>
              <a:tblGrid>
                <a:gridCol w="612648">
                  <a:extLst>
                    <a:ext uri="{9D8B030D-6E8A-4147-A177-3AD203B41FA5}">
                      <a16:colId xmlns:a16="http://schemas.microsoft.com/office/drawing/2014/main" val="20000"/>
                    </a:ext>
                  </a:extLst>
                </a:gridCol>
                <a:gridCol w="612648">
                  <a:extLst>
                    <a:ext uri="{9D8B030D-6E8A-4147-A177-3AD203B41FA5}">
                      <a16:colId xmlns:a16="http://schemas.microsoft.com/office/drawing/2014/main" val="20001"/>
                    </a:ext>
                  </a:extLst>
                </a:gridCol>
                <a:gridCol w="612648">
                  <a:extLst>
                    <a:ext uri="{9D8B030D-6E8A-4147-A177-3AD203B41FA5}">
                      <a16:colId xmlns:a16="http://schemas.microsoft.com/office/drawing/2014/main" val="20002"/>
                    </a:ext>
                  </a:extLst>
                </a:gridCol>
                <a:gridCol w="612648">
                  <a:extLst>
                    <a:ext uri="{9D8B030D-6E8A-4147-A177-3AD203B41FA5}">
                      <a16:colId xmlns:a16="http://schemas.microsoft.com/office/drawing/2014/main" val="20003"/>
                    </a:ext>
                  </a:extLst>
                </a:gridCol>
                <a:gridCol w="612648">
                  <a:extLst>
                    <a:ext uri="{9D8B030D-6E8A-4147-A177-3AD203B41FA5}">
                      <a16:colId xmlns:a16="http://schemas.microsoft.com/office/drawing/2014/main" val="20004"/>
                    </a:ext>
                  </a:extLst>
                </a:gridCol>
                <a:gridCol w="612648">
                  <a:extLst>
                    <a:ext uri="{9D8B030D-6E8A-4147-A177-3AD203B41FA5}">
                      <a16:colId xmlns:a16="http://schemas.microsoft.com/office/drawing/2014/main" val="20005"/>
                    </a:ext>
                  </a:extLst>
                </a:gridCol>
                <a:gridCol w="612648">
                  <a:extLst>
                    <a:ext uri="{9D8B030D-6E8A-4147-A177-3AD203B41FA5}">
                      <a16:colId xmlns:a16="http://schemas.microsoft.com/office/drawing/2014/main" val="20006"/>
                    </a:ext>
                  </a:extLst>
                </a:gridCol>
                <a:gridCol w="612648">
                  <a:extLst>
                    <a:ext uri="{9D8B030D-6E8A-4147-A177-3AD203B41FA5}">
                      <a16:colId xmlns:a16="http://schemas.microsoft.com/office/drawing/2014/main" val="20007"/>
                    </a:ext>
                  </a:extLst>
                </a:gridCol>
                <a:gridCol w="612648">
                  <a:extLst>
                    <a:ext uri="{9D8B030D-6E8A-4147-A177-3AD203B41FA5}">
                      <a16:colId xmlns:a16="http://schemas.microsoft.com/office/drawing/2014/main" val="20008"/>
                    </a:ext>
                  </a:extLst>
                </a:gridCol>
                <a:gridCol w="612648">
                  <a:extLst>
                    <a:ext uri="{9D8B030D-6E8A-4147-A177-3AD203B41FA5}">
                      <a16:colId xmlns:a16="http://schemas.microsoft.com/office/drawing/2014/main" val="20009"/>
                    </a:ext>
                  </a:extLst>
                </a:gridCol>
                <a:gridCol w="612648">
                  <a:extLst>
                    <a:ext uri="{9D8B030D-6E8A-4147-A177-3AD203B41FA5}">
                      <a16:colId xmlns:a16="http://schemas.microsoft.com/office/drawing/2014/main" val="20010"/>
                    </a:ext>
                  </a:extLst>
                </a:gridCol>
                <a:gridCol w="612648">
                  <a:extLst>
                    <a:ext uri="{9D8B030D-6E8A-4147-A177-3AD203B41FA5}">
                      <a16:colId xmlns:a16="http://schemas.microsoft.com/office/drawing/2014/main" val="20011"/>
                    </a:ext>
                  </a:extLst>
                </a:gridCol>
                <a:gridCol w="612648">
                  <a:extLst>
                    <a:ext uri="{9D8B030D-6E8A-4147-A177-3AD203B41FA5}">
                      <a16:colId xmlns:a16="http://schemas.microsoft.com/office/drawing/2014/main" val="20012"/>
                    </a:ext>
                  </a:extLst>
                </a:gridCol>
                <a:gridCol w="612648">
                  <a:extLst>
                    <a:ext uri="{9D8B030D-6E8A-4147-A177-3AD203B41FA5}">
                      <a16:colId xmlns:a16="http://schemas.microsoft.com/office/drawing/2014/main" val="20013"/>
                    </a:ext>
                  </a:extLst>
                </a:gridCol>
              </a:tblGrid>
              <a:tr h="252721">
                <a:tc>
                  <a:txBody>
                    <a:bodyPr/>
                    <a:lstStyle/>
                    <a:p>
                      <a:pPr algn="ctr" rtl="0" fontAlgn="ctr"/>
                      <a:r>
                        <a:rPr lang="en-US" sz="900" b="1" i="0" u="none" strike="noStrike" dirty="0">
                          <a:solidFill>
                            <a:srgbClr val="FFFFFF"/>
                          </a:solidFill>
                          <a:effectLst/>
                          <a:latin typeface="Arial" panose="020B0604020202020204" pitchFamily="34" charset="0"/>
                        </a:rPr>
                        <a:t>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dirty="0">
                          <a:solidFill>
                            <a:srgbClr val="FFFFFF"/>
                          </a:solidFill>
                          <a:effectLst/>
                          <a:latin typeface="Arial" panose="020B0604020202020204" pitchFamily="34" charset="0"/>
                        </a:rPr>
                        <a:t>Scenario 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dirty="0">
                          <a:solidFill>
                            <a:srgbClr val="FFFFFF"/>
                          </a:solidFill>
                          <a:effectLst/>
                          <a:latin typeface="Arial" panose="020B0604020202020204" pitchFamily="34" charset="0"/>
                          <a:ea typeface="+mn-ea"/>
                          <a:cs typeface="+mn-cs"/>
                        </a:rPr>
                        <a:t>Scenario 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dirty="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dirty="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dirty="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dirty="0">
                          <a:solidFill>
                            <a:srgbClr val="000000"/>
                          </a:solidFill>
                          <a:effectLst/>
                          <a:latin typeface="Arial" panose="020B0604020202020204" pitchFamily="34" charset="0"/>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000000"/>
                          </a:solidFill>
                          <a:effectLst/>
                          <a:latin typeface="Arial" panose="020B0604020202020204" pitchFamily="34" charset="0"/>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FF0000"/>
                          </a:solidFill>
                          <a:effectLst/>
                          <a:latin typeface="Arial" panose="020B0604020202020204" pitchFamily="34" charset="0"/>
                        </a:rPr>
                        <a:t>2290</a:t>
                      </a:r>
                      <a:r>
                        <a:rPr lang="en-US" sz="1000" dirty="0">
                          <a:solidFill>
                            <a:srgbClr val="FF0000"/>
                          </a:solidFill>
                        </a:rPr>
                        <a:t>***</a:t>
                      </a:r>
                      <a:endParaRPr lang="en-US" sz="1000" b="1" i="0" u="none" strike="noStrike" dirty="0">
                        <a:solidFill>
                          <a:srgbClr val="FF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FF0000"/>
                          </a:solidFill>
                          <a:effectLst/>
                          <a:latin typeface="Arial" panose="020B0604020202020204" pitchFamily="34" charset="0"/>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FF0000"/>
                          </a:solidFill>
                          <a:effectLst/>
                          <a:latin typeface="Arial" panose="020B0604020202020204" pitchFamily="34" charset="0"/>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FF0000"/>
                          </a:solidFill>
                          <a:effectLst/>
                          <a:latin typeface="Arial" panose="020B0604020202020204" pitchFamily="34" charset="0"/>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dirty="0">
                          <a:solidFill>
                            <a:srgbClr val="FF0000"/>
                          </a:solidFill>
                          <a:effectLst/>
                          <a:latin typeface="Arial" panose="020B0604020202020204" pitchFamily="34" charset="0"/>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Curr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2600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2562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2517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2466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2427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2381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000000"/>
                          </a:solidFill>
                          <a:effectLst/>
                          <a:latin typeface="Arial" panose="020B0604020202020204" pitchFamily="34" charset="0"/>
                          <a:ea typeface="+mn-ea"/>
                          <a:cs typeface="+mn-cs"/>
                        </a:rPr>
                        <a:t>2344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FF0000"/>
                          </a:solidFill>
                          <a:effectLst/>
                          <a:latin typeface="Arial" panose="020B0604020202020204" pitchFamily="34" charset="0"/>
                          <a:ea typeface="+mn-ea"/>
                          <a:cs typeface="+mn-cs"/>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FF0000"/>
                          </a:solidFill>
                          <a:effectLst/>
                          <a:latin typeface="Arial" panose="020B0604020202020204" pitchFamily="34" charset="0"/>
                          <a:ea typeface="+mn-ea"/>
                          <a:cs typeface="+mn-cs"/>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FF0000"/>
                          </a:solidFill>
                          <a:effectLst/>
                          <a:latin typeface="Arial" panose="020B0604020202020204" pitchFamily="34" charset="0"/>
                          <a:ea typeface="+mn-ea"/>
                          <a:cs typeface="+mn-cs"/>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FF0000"/>
                          </a:solidFill>
                          <a:effectLst/>
                          <a:latin typeface="Arial" panose="020B0604020202020204" pitchFamily="34" charset="0"/>
                          <a:ea typeface="+mn-ea"/>
                          <a:cs typeface="+mn-cs"/>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dirty="0">
                          <a:solidFill>
                            <a:srgbClr val="FF0000"/>
                          </a:solidFill>
                          <a:effectLst/>
                          <a:latin typeface="Arial" panose="020B0604020202020204" pitchFamily="34" charset="0"/>
                          <a:ea typeface="+mn-ea"/>
                          <a:cs typeface="+mn-cs"/>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Upd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b"/>
                      <a:r>
                        <a:rPr lang="en-US" sz="1100" b="1" i="0" u="none" strike="noStrike" dirty="0">
                          <a:solidFill>
                            <a:srgbClr val="000000"/>
                          </a:solidFill>
                          <a:effectLst/>
                          <a:latin typeface="Calibri" panose="020F0502020204030204" pitchFamily="34" charset="0"/>
                        </a:rPr>
                        <a:t>2606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2560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2529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2491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2412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2373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000000"/>
                          </a:solidFill>
                          <a:effectLst/>
                          <a:latin typeface="Calibri" panose="020F0502020204030204" pitchFamily="34" charset="0"/>
                        </a:rPr>
                        <a:t>2342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FF0000"/>
                          </a:solidFill>
                          <a:effectLst/>
                          <a:latin typeface="Calibri" panose="020F0502020204030204" pitchFamily="34" charset="0"/>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FF0000"/>
                          </a:solidFill>
                          <a:effectLst/>
                          <a:latin typeface="Calibri" panose="020F0502020204030204" pitchFamily="34" charset="0"/>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FF0000"/>
                          </a:solidFill>
                          <a:effectLst/>
                          <a:latin typeface="Calibri" panose="020F0502020204030204" pitchFamily="34" charset="0"/>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FF0000"/>
                          </a:solidFill>
                          <a:effectLst/>
                          <a:latin typeface="Calibri" panose="020F0502020204030204" pitchFamily="34" charset="0"/>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dirty="0">
                          <a:solidFill>
                            <a:srgbClr val="FF0000"/>
                          </a:solidFill>
                          <a:effectLst/>
                          <a:latin typeface="Calibri" panose="020F0502020204030204" pitchFamily="34" charset="0"/>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7" name="Rectangle 6"/>
          <p:cNvSpPr/>
          <p:nvPr/>
        </p:nvSpPr>
        <p:spPr>
          <a:xfrm>
            <a:off x="288036" y="5612256"/>
            <a:ext cx="8531352" cy="646331"/>
          </a:xfrm>
          <a:prstGeom prst="rect">
            <a:avLst/>
          </a:prstGeom>
        </p:spPr>
        <p:txBody>
          <a:bodyPr wrap="square">
            <a:spAutoFit/>
          </a:bodyPr>
          <a:lstStyle/>
          <a:p>
            <a:r>
              <a:rPr lang="en-US" sz="1200" i="1" dirty="0">
                <a:solidFill>
                  <a:srgbClr val="FF0000"/>
                </a:solidFill>
              </a:rPr>
              <a:t>*</a:t>
            </a:r>
            <a:r>
              <a:rPr lang="en-US" sz="1000" i="1" dirty="0"/>
              <a:t>RRS quantity is calculated for RCC of 2805 with limit of 60% limit on LRs </a:t>
            </a:r>
            <a:r>
              <a:rPr lang="en-US" sz="1000" i="1"/>
              <a:t>and min </a:t>
            </a:r>
            <a:r>
              <a:rPr lang="en-US" sz="1000" i="1" dirty="0"/>
              <a:t>RRS-PFR limit of 1,390 MW. </a:t>
            </a:r>
          </a:p>
          <a:p>
            <a:r>
              <a:rPr lang="en-US" sz="1200" i="1" dirty="0">
                <a:solidFill>
                  <a:srgbClr val="FF0000"/>
                </a:solidFill>
              </a:rPr>
              <a:t>**</a:t>
            </a:r>
            <a:r>
              <a:rPr lang="en-US" sz="1000" i="1" dirty="0"/>
              <a:t>RRS quantity is calculated for RCC of 2805 with limit of 60% limit on LRs </a:t>
            </a:r>
            <a:r>
              <a:rPr lang="en-US" sz="1000" i="1"/>
              <a:t>and min </a:t>
            </a:r>
            <a:r>
              <a:rPr lang="en-US" sz="1000" i="1" dirty="0"/>
              <a:t>RRS-PFR limit of 1,185 MW.</a:t>
            </a:r>
          </a:p>
          <a:p>
            <a:r>
              <a:rPr lang="en-US" sz="1200" i="1" dirty="0">
                <a:solidFill>
                  <a:srgbClr val="FF0000"/>
                </a:solidFill>
              </a:rPr>
              <a:t>***</a:t>
            </a:r>
            <a:r>
              <a:rPr lang="en-US" sz="1000" i="1" dirty="0"/>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3573225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1AA58-C98D-6744-EF53-1DBF2105F7C0}"/>
              </a:ext>
            </a:extLst>
          </p:cNvPr>
          <p:cNvSpPr>
            <a:spLocks noGrp="1"/>
          </p:cNvSpPr>
          <p:nvPr>
            <p:ph type="title"/>
          </p:nvPr>
        </p:nvSpPr>
        <p:spPr/>
        <p:txBody>
          <a:bodyPr/>
          <a:lstStyle/>
          <a:p>
            <a:r>
              <a:rPr lang="en-US" sz="3200" dirty="0"/>
              <a:t>Hourly Average RRS Comparison</a:t>
            </a:r>
            <a:endParaRPr lang="en-US" dirty="0"/>
          </a:p>
        </p:txBody>
      </p:sp>
      <p:sp>
        <p:nvSpPr>
          <p:cNvPr id="4" name="Slide Number Placeholder 3">
            <a:extLst>
              <a:ext uri="{FF2B5EF4-FFF2-40B4-BE49-F238E27FC236}">
                <a16:creationId xmlns:a16="http://schemas.microsoft.com/office/drawing/2014/main" id="{EF9A77F9-1E3B-BB9D-2343-FDEEFC5A809A}"/>
              </a:ext>
            </a:extLst>
          </p:cNvPr>
          <p:cNvSpPr>
            <a:spLocks noGrp="1"/>
          </p:cNvSpPr>
          <p:nvPr>
            <p:ph type="sldNum" sz="quarter" idx="4"/>
          </p:nvPr>
        </p:nvSpPr>
        <p:spPr/>
        <p:txBody>
          <a:bodyPr/>
          <a:lstStyle/>
          <a:p>
            <a:fld id="{1D93BD3E-1E9A-4970-A6F7-E7AC52762E0C}" type="slidenum">
              <a:rPr lang="en-US" smtClean="0"/>
              <a:pPr/>
              <a:t>17</a:t>
            </a:fld>
            <a:endParaRPr lang="en-US" dirty="0"/>
          </a:p>
        </p:txBody>
      </p:sp>
      <p:pic>
        <p:nvPicPr>
          <p:cNvPr id="6" name="Picture 5">
            <a:extLst>
              <a:ext uri="{FF2B5EF4-FFF2-40B4-BE49-F238E27FC236}">
                <a16:creationId xmlns:a16="http://schemas.microsoft.com/office/drawing/2014/main" id="{7ABBEB9F-2089-F62F-8029-7C56BEAD38C4}"/>
              </a:ext>
            </a:extLst>
          </p:cNvPr>
          <p:cNvPicPr>
            <a:picLocks noChangeAspect="1"/>
          </p:cNvPicPr>
          <p:nvPr/>
        </p:nvPicPr>
        <p:blipFill>
          <a:blip r:embed="rId2"/>
          <a:stretch>
            <a:fillRect/>
          </a:stretch>
        </p:blipFill>
        <p:spPr>
          <a:xfrm>
            <a:off x="295285" y="783106"/>
            <a:ext cx="8553429" cy="5291787"/>
          </a:xfrm>
          <a:prstGeom prst="rect">
            <a:avLst/>
          </a:prstGeom>
        </p:spPr>
      </p:pic>
    </p:spTree>
    <p:extLst>
      <p:ext uri="{BB962C8B-B14F-4D97-AF65-F5344CB8AC3E}">
        <p14:creationId xmlns:p14="http://schemas.microsoft.com/office/powerpoint/2010/main" val="81141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dirty="0"/>
              <a:t>RRS Comparison February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18</a:t>
            </a:fld>
            <a:endParaRPr lang="en-US" dirty="0"/>
          </a:p>
        </p:txBody>
      </p:sp>
      <p:pic>
        <p:nvPicPr>
          <p:cNvPr id="6" name="Picture 5">
            <a:extLst>
              <a:ext uri="{FF2B5EF4-FFF2-40B4-BE49-F238E27FC236}">
                <a16:creationId xmlns:a16="http://schemas.microsoft.com/office/drawing/2014/main" id="{63197F97-F4E1-7D25-A65B-96629D479A96}"/>
              </a:ext>
            </a:extLst>
          </p:cNvPr>
          <p:cNvPicPr>
            <a:picLocks noChangeAspect="1"/>
          </p:cNvPicPr>
          <p:nvPr/>
        </p:nvPicPr>
        <p:blipFill>
          <a:blip r:embed="rId2"/>
          <a:stretch>
            <a:fillRect/>
          </a:stretch>
        </p:blipFill>
        <p:spPr>
          <a:xfrm>
            <a:off x="316253" y="762000"/>
            <a:ext cx="8522947" cy="5480779"/>
          </a:xfrm>
          <a:prstGeom prst="rect">
            <a:avLst/>
          </a:prstGeom>
        </p:spPr>
      </p:pic>
    </p:spTree>
    <p:extLst>
      <p:ext uri="{BB962C8B-B14F-4D97-AF65-F5344CB8AC3E}">
        <p14:creationId xmlns:p14="http://schemas.microsoft.com/office/powerpoint/2010/main" val="2749137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dirty="0"/>
              <a:t>RRS Comparison March</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19</a:t>
            </a:fld>
            <a:endParaRPr lang="en-US" dirty="0"/>
          </a:p>
        </p:txBody>
      </p:sp>
      <p:pic>
        <p:nvPicPr>
          <p:cNvPr id="5" name="Picture 4">
            <a:extLst>
              <a:ext uri="{FF2B5EF4-FFF2-40B4-BE49-F238E27FC236}">
                <a16:creationId xmlns:a16="http://schemas.microsoft.com/office/drawing/2014/main" id="{1D565593-D217-E001-DC2F-8E2DAA61A723}"/>
              </a:ext>
            </a:extLst>
          </p:cNvPr>
          <p:cNvPicPr>
            <a:picLocks noChangeAspect="1"/>
          </p:cNvPicPr>
          <p:nvPr/>
        </p:nvPicPr>
        <p:blipFill>
          <a:blip r:embed="rId2"/>
          <a:stretch>
            <a:fillRect/>
          </a:stretch>
        </p:blipFill>
        <p:spPr>
          <a:xfrm>
            <a:off x="348626" y="822251"/>
            <a:ext cx="8522947" cy="5480779"/>
          </a:xfrm>
          <a:prstGeom prst="rect">
            <a:avLst/>
          </a:prstGeom>
        </p:spPr>
      </p:pic>
    </p:spTree>
    <p:extLst>
      <p:ext uri="{BB962C8B-B14F-4D97-AF65-F5344CB8AC3E}">
        <p14:creationId xmlns:p14="http://schemas.microsoft.com/office/powerpoint/2010/main" val="290496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16EFC-C6BA-4321-8293-C3B40C9F73E0}"/>
              </a:ext>
            </a:extLst>
          </p:cNvPr>
          <p:cNvSpPr>
            <a:spLocks noGrp="1"/>
          </p:cNvSpPr>
          <p:nvPr>
            <p:ph type="title"/>
          </p:nvPr>
        </p:nvSpPr>
        <p:spPr/>
        <p:txBody>
          <a:bodyPr/>
          <a:lstStyle/>
          <a:p>
            <a:r>
              <a:rPr lang="en-US" dirty="0"/>
              <a:t>Discussion Scope for Today</a:t>
            </a:r>
          </a:p>
        </p:txBody>
      </p:sp>
      <p:sp>
        <p:nvSpPr>
          <p:cNvPr id="3" name="Content Placeholder 2">
            <a:extLst>
              <a:ext uri="{FF2B5EF4-FFF2-40B4-BE49-F238E27FC236}">
                <a16:creationId xmlns:a16="http://schemas.microsoft.com/office/drawing/2014/main" id="{FEE60E96-ECFB-4688-9D3E-E0963B973198}"/>
              </a:ext>
            </a:extLst>
          </p:cNvPr>
          <p:cNvSpPr>
            <a:spLocks noGrp="1"/>
          </p:cNvSpPr>
          <p:nvPr>
            <p:ph idx="1"/>
          </p:nvPr>
        </p:nvSpPr>
        <p:spPr/>
        <p:txBody>
          <a:bodyPr/>
          <a:lstStyle/>
          <a:p>
            <a:r>
              <a:rPr lang="en-US" sz="1600" dirty="0"/>
              <a:t>This presentation will discuss the various approaches ERCOT is considering to determine Ancillary Service (A/S) quantities for 2024.</a:t>
            </a:r>
          </a:p>
          <a:p>
            <a:pPr lvl="1"/>
            <a:r>
              <a:rPr lang="en-US" sz="1400" dirty="0"/>
              <a:t>ERCOT is not considering any changes in the methodologies used to compute Regulation Service and Non-Spinning Reserve Service requirements for 2024.</a:t>
            </a:r>
          </a:p>
          <a:p>
            <a:pPr lvl="1"/>
            <a:endParaRPr lang="en-US" sz="800" dirty="0"/>
          </a:p>
          <a:p>
            <a:pPr lvl="1"/>
            <a:r>
              <a:rPr lang="en-US" sz="1400" dirty="0"/>
              <a:t>NERC’s preliminary BAL-003 Interconnection Frequency Response Obligation (IFRO) for Operating Year (OY) 2024 assessment for ERCOT shows a decrease in ERCOT’s IFRO. In order to align with ERCOT’s new IFRO, the minimum RRS-PFR limit for 2024 will change to 1,185 MW.</a:t>
            </a:r>
          </a:p>
          <a:p>
            <a:pPr lvl="1"/>
            <a:endParaRPr lang="en-US" sz="800" dirty="0"/>
          </a:p>
          <a:p>
            <a:pPr lvl="1"/>
            <a:r>
              <a:rPr lang="en-US" sz="1400" dirty="0"/>
              <a:t>ERCOT is considering to remove the 2,800 MW RRS floor that is applied to summer peak hours for 2024. A Minimum 2,300 MW of RRS will apply to all hours.</a:t>
            </a:r>
          </a:p>
          <a:p>
            <a:pPr lvl="1"/>
            <a:endParaRPr lang="en-US" sz="800" dirty="0"/>
          </a:p>
          <a:p>
            <a:pPr lvl="1" algn="just"/>
            <a:r>
              <a:rPr lang="en-US" sz="1400" dirty="0"/>
              <a:t>ERCOT is considering some changes in the methodology used to compute the frequency recovery portion of ECRS for 2024.</a:t>
            </a:r>
          </a:p>
          <a:p>
            <a:pPr lvl="1" algn="just"/>
            <a:endParaRPr lang="en-US" sz="1400" dirty="0"/>
          </a:p>
          <a:p>
            <a:pPr algn="just"/>
            <a:r>
              <a:rPr lang="en-US" sz="1600" dirty="0"/>
              <a:t>The Ancillary Service (A/S) quantities for 2024 contained in this presentation are based on the methodology that was approved in December 2022.  The quantities for 2024 reflect moving forward the historic data on which these are based, </a:t>
            </a:r>
            <a:r>
              <a:rPr lang="en-US" sz="1600" u="sng" dirty="0"/>
              <a:t>unless otherwise noted</a:t>
            </a:r>
            <a:r>
              <a:rPr lang="en-US" sz="1600" dirty="0"/>
              <a:t>.</a:t>
            </a:r>
          </a:p>
          <a:p>
            <a:pPr algn="just"/>
            <a:endParaRPr lang="en-US" sz="1400" dirty="0"/>
          </a:p>
          <a:p>
            <a:pPr algn="just"/>
            <a:r>
              <a:rPr lang="en-US" sz="1600" dirty="0"/>
              <a:t>ERCOT is seeking stakeholder feedback on these proposes changes for the 2024 A/S Methodology.  </a:t>
            </a:r>
          </a:p>
          <a:p>
            <a:pPr lvl="1"/>
            <a:endParaRPr lang="en-US" sz="1600" dirty="0"/>
          </a:p>
          <a:p>
            <a:pPr lvl="1"/>
            <a:endParaRPr lang="en-US" sz="1600" dirty="0"/>
          </a:p>
        </p:txBody>
      </p:sp>
      <p:sp>
        <p:nvSpPr>
          <p:cNvPr id="4" name="Slide Number Placeholder 3">
            <a:extLst>
              <a:ext uri="{FF2B5EF4-FFF2-40B4-BE49-F238E27FC236}">
                <a16:creationId xmlns:a16="http://schemas.microsoft.com/office/drawing/2014/main" id="{5A68E052-6A20-4956-A66D-2E4B52AB55DE}"/>
              </a:ext>
            </a:extLst>
          </p:cNvPr>
          <p:cNvSpPr>
            <a:spLocks noGrp="1"/>
          </p:cNvSpPr>
          <p:nvPr>
            <p:ph type="sldNum" sz="quarter" idx="4"/>
          </p:nvPr>
        </p:nvSpPr>
        <p:spPr/>
        <p:txBody>
          <a:bodyPr/>
          <a:lstStyle/>
          <a:p>
            <a:fld id="{1D93BD3E-1E9A-4970-A6F7-E7AC52762E0C}" type="slidenum">
              <a:rPr lang="en-US" smtClean="0"/>
              <a:pPr/>
              <a:t>2</a:t>
            </a:fld>
            <a:endParaRPr lang="en-US" dirty="0"/>
          </a:p>
        </p:txBody>
      </p:sp>
    </p:spTree>
    <p:extLst>
      <p:ext uri="{BB962C8B-B14F-4D97-AF65-F5344CB8AC3E}">
        <p14:creationId xmlns:p14="http://schemas.microsoft.com/office/powerpoint/2010/main" val="1813237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dirty="0"/>
              <a:t>RRS Comparison July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20</a:t>
            </a:fld>
            <a:endParaRPr lang="en-US" dirty="0"/>
          </a:p>
        </p:txBody>
      </p:sp>
      <p:pic>
        <p:nvPicPr>
          <p:cNvPr id="5" name="Picture 4">
            <a:extLst>
              <a:ext uri="{FF2B5EF4-FFF2-40B4-BE49-F238E27FC236}">
                <a16:creationId xmlns:a16="http://schemas.microsoft.com/office/drawing/2014/main" id="{7EF08266-7E2B-1049-1104-82ED2DCC0B12}"/>
              </a:ext>
            </a:extLst>
          </p:cNvPr>
          <p:cNvPicPr>
            <a:picLocks noChangeAspect="1"/>
          </p:cNvPicPr>
          <p:nvPr/>
        </p:nvPicPr>
        <p:blipFill>
          <a:blip r:embed="rId2"/>
          <a:stretch>
            <a:fillRect/>
          </a:stretch>
        </p:blipFill>
        <p:spPr>
          <a:xfrm>
            <a:off x="310526" y="762000"/>
            <a:ext cx="8522947" cy="5480779"/>
          </a:xfrm>
          <a:prstGeom prst="rect">
            <a:avLst/>
          </a:prstGeom>
        </p:spPr>
      </p:pic>
    </p:spTree>
    <p:extLst>
      <p:ext uri="{BB962C8B-B14F-4D97-AF65-F5344CB8AC3E}">
        <p14:creationId xmlns:p14="http://schemas.microsoft.com/office/powerpoint/2010/main" val="445387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97D97E5-2C76-91BF-353A-348114ADCF42}"/>
              </a:ext>
            </a:extLst>
          </p:cNvPr>
          <p:cNvSpPr>
            <a:spLocks noGrp="1"/>
          </p:cNvSpPr>
          <p:nvPr>
            <p:ph type="sldNum" sz="quarter" idx="4"/>
          </p:nvPr>
        </p:nvSpPr>
        <p:spPr/>
        <p:txBody>
          <a:bodyPr/>
          <a:lstStyle/>
          <a:p>
            <a:fld id="{1D93BD3E-1E9A-4970-A6F7-E7AC52762E0C}" type="slidenum">
              <a:rPr lang="en-US" smtClean="0"/>
              <a:pPr/>
              <a:t>21</a:t>
            </a:fld>
            <a:endParaRPr lang="en-US" dirty="0"/>
          </a:p>
        </p:txBody>
      </p:sp>
      <p:sp>
        <p:nvSpPr>
          <p:cNvPr id="5" name="Content Placeholder 4">
            <a:extLst>
              <a:ext uri="{FF2B5EF4-FFF2-40B4-BE49-F238E27FC236}">
                <a16:creationId xmlns:a16="http://schemas.microsoft.com/office/drawing/2014/main" id="{F94F42E9-D114-3E84-C716-97BFDE369C2B}"/>
              </a:ext>
            </a:extLst>
          </p:cNvPr>
          <p:cNvSpPr>
            <a:spLocks noGrp="1"/>
          </p:cNvSpPr>
          <p:nvPr>
            <p:ph idx="16"/>
          </p:nvPr>
        </p:nvSpPr>
        <p:spPr/>
        <p:txBody>
          <a:bodyPr/>
          <a:lstStyle/>
          <a:p>
            <a:r>
              <a:rPr lang="en-US" dirty="0"/>
              <a:t>ERCOT Contingency Reserve Service</a:t>
            </a:r>
          </a:p>
        </p:txBody>
      </p:sp>
    </p:spTree>
    <p:extLst>
      <p:ext uri="{BB962C8B-B14F-4D97-AF65-F5344CB8AC3E}">
        <p14:creationId xmlns:p14="http://schemas.microsoft.com/office/powerpoint/2010/main" val="395529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38D1-51E0-44D5-BD5A-48198FD810B9}"/>
              </a:ext>
            </a:extLst>
          </p:cNvPr>
          <p:cNvSpPr>
            <a:spLocks noGrp="1"/>
          </p:cNvSpPr>
          <p:nvPr>
            <p:ph type="title"/>
          </p:nvPr>
        </p:nvSpPr>
        <p:spPr/>
        <p:txBody>
          <a:bodyPr/>
          <a:lstStyle/>
          <a:p>
            <a:r>
              <a:rPr lang="en-US" sz="2000" dirty="0"/>
              <a:t>ERCOT Contingency Reserve Service (ECRS) Methodology </a:t>
            </a:r>
          </a:p>
        </p:txBody>
      </p:sp>
      <p:sp>
        <p:nvSpPr>
          <p:cNvPr id="3" name="Content Placeholder 2">
            <a:extLst>
              <a:ext uri="{FF2B5EF4-FFF2-40B4-BE49-F238E27FC236}">
                <a16:creationId xmlns:a16="http://schemas.microsoft.com/office/drawing/2014/main" id="{619995B8-2790-490E-97C7-8097AE09F658}"/>
              </a:ext>
            </a:extLst>
          </p:cNvPr>
          <p:cNvSpPr>
            <a:spLocks noGrp="1"/>
          </p:cNvSpPr>
          <p:nvPr>
            <p:ph idx="1"/>
          </p:nvPr>
        </p:nvSpPr>
        <p:spPr/>
        <p:txBody>
          <a:bodyPr/>
          <a:lstStyle/>
          <a:p>
            <a:r>
              <a:rPr lang="en-US" sz="1600" dirty="0">
                <a:solidFill>
                  <a:schemeClr val="tx2"/>
                </a:solidFill>
              </a:rPr>
              <a:t>ECRS requirements are computed as the sum of capacity needed to recover frequency following a large unit trip and capacity needed to support net load forecast errors during sustained net load ramps.</a:t>
            </a:r>
          </a:p>
          <a:p>
            <a:endParaRPr lang="en-US" sz="1600" dirty="0">
              <a:solidFill>
                <a:schemeClr val="tx2"/>
              </a:solidFill>
            </a:endParaRPr>
          </a:p>
          <a:p>
            <a:r>
              <a:rPr lang="en-US" sz="1600" dirty="0"/>
              <a:t>For 2024, ERCOT is considering to </a:t>
            </a:r>
            <a:r>
              <a:rPr lang="en-US" sz="1600"/>
              <a:t>make minor </a:t>
            </a:r>
            <a:r>
              <a:rPr lang="en-US" sz="1600" dirty="0"/>
              <a:t>tweaks to the frequency recovery portion of the calculation. Specifically, ERCOT is considering to use 2 years of historic information and cover 60% of historic net load and inertia conditions. </a:t>
            </a:r>
          </a:p>
          <a:p>
            <a:endParaRPr lang="en-US" sz="1400" dirty="0">
              <a:solidFill>
                <a:schemeClr val="tx2"/>
              </a:solidFill>
            </a:endParaRPr>
          </a:p>
          <a:p>
            <a:pPr algn="just"/>
            <a:r>
              <a:rPr lang="en-US" sz="1600"/>
              <a:t>The preliminary </a:t>
            </a:r>
            <a:r>
              <a:rPr lang="en-US" sz="1600" dirty="0"/>
              <a:t>ECRS quantities for January 2024 through July 2024 in subsequent slides have been computed using </a:t>
            </a:r>
            <a:r>
              <a:rPr lang="en-US" sz="1600" u="sng" dirty="0"/>
              <a:t>current methodology</a:t>
            </a:r>
            <a:r>
              <a:rPr lang="en-US" sz="1600" dirty="0"/>
              <a:t> (2021, 2022 and 2023 Intra-Hour Net load and Net load Forecast, 2022 and 2023 system inertia conditions ) and updated </a:t>
            </a:r>
            <a:r>
              <a:rPr lang="en-US" sz="1600" u="sng" dirty="0"/>
              <a:t>Intra-hour Solar Over-Forecast Error Adjustment table.</a:t>
            </a:r>
          </a:p>
          <a:p>
            <a:pPr lvl="1"/>
            <a:r>
              <a:rPr lang="en-US" sz="1400" dirty="0"/>
              <a:t>Intra-hour Solar Over-Forecast Error Adjustment Table tracks estimated increase in solar over forecast error per 1000 MW increase in installed solar capacity</a:t>
            </a:r>
            <a:endParaRPr lang="en-US" sz="1400" dirty="0">
              <a:solidFill>
                <a:schemeClr val="tx2"/>
              </a:solidFill>
            </a:endParaRPr>
          </a:p>
          <a:p>
            <a:pPr lvl="1"/>
            <a:endParaRPr lang="en-US" sz="1400" dirty="0">
              <a:solidFill>
                <a:schemeClr val="tx2"/>
              </a:solidFill>
            </a:endParaRPr>
          </a:p>
          <a:p>
            <a:pPr marL="685800" lvl="2" indent="0">
              <a:buNone/>
            </a:pPr>
            <a:endParaRPr lang="en-US" dirty="0"/>
          </a:p>
        </p:txBody>
      </p:sp>
      <p:sp>
        <p:nvSpPr>
          <p:cNvPr id="4" name="Slide Number Placeholder 3">
            <a:extLst>
              <a:ext uri="{FF2B5EF4-FFF2-40B4-BE49-F238E27FC236}">
                <a16:creationId xmlns:a16="http://schemas.microsoft.com/office/drawing/2014/main" id="{37A1A8C8-501E-4701-AEDA-8ACBE2119D08}"/>
              </a:ext>
            </a:extLst>
          </p:cNvPr>
          <p:cNvSpPr>
            <a:spLocks noGrp="1"/>
          </p:cNvSpPr>
          <p:nvPr>
            <p:ph type="sldNum" sz="quarter" idx="4"/>
          </p:nvPr>
        </p:nvSpPr>
        <p:spPr/>
        <p:txBody>
          <a:bodyPr/>
          <a:lstStyle/>
          <a:p>
            <a:fld id="{1D93BD3E-1E9A-4970-A6F7-E7AC52762E0C}" type="slidenum">
              <a:rPr lang="en-US" smtClean="0"/>
              <a:pPr/>
              <a:t>22</a:t>
            </a:fld>
            <a:endParaRPr lang="en-US" dirty="0"/>
          </a:p>
        </p:txBody>
      </p:sp>
    </p:spTree>
    <p:extLst>
      <p:ext uri="{BB962C8B-B14F-4D97-AF65-F5344CB8AC3E}">
        <p14:creationId xmlns:p14="http://schemas.microsoft.com/office/powerpoint/2010/main" val="364035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BAB2-485A-3EBE-3986-131A805D0C5A}"/>
              </a:ext>
            </a:extLst>
          </p:cNvPr>
          <p:cNvSpPr>
            <a:spLocks noGrp="1"/>
          </p:cNvSpPr>
          <p:nvPr>
            <p:ph type="title"/>
          </p:nvPr>
        </p:nvSpPr>
        <p:spPr/>
        <p:txBody>
          <a:bodyPr/>
          <a:lstStyle/>
          <a:p>
            <a:r>
              <a:rPr lang="en-US" sz="2000" dirty="0"/>
              <a:t>Cold Start-up Time of OFFNS Resources in 2023 </a:t>
            </a:r>
            <a:r>
              <a:rPr lang="en-US" sz="2000" dirty="0">
                <a:solidFill>
                  <a:schemeClr val="accent6"/>
                </a:solidFill>
              </a:rPr>
              <a:t>(Revised)</a:t>
            </a:r>
          </a:p>
        </p:txBody>
      </p:sp>
      <p:sp>
        <p:nvSpPr>
          <p:cNvPr id="3" name="Content Placeholder 2">
            <a:extLst>
              <a:ext uri="{FF2B5EF4-FFF2-40B4-BE49-F238E27FC236}">
                <a16:creationId xmlns:a16="http://schemas.microsoft.com/office/drawing/2014/main" id="{83E014C3-FADA-0E3F-73F9-72BDC74D1BDF}"/>
              </a:ext>
            </a:extLst>
          </p:cNvPr>
          <p:cNvSpPr>
            <a:spLocks noGrp="1"/>
          </p:cNvSpPr>
          <p:nvPr>
            <p:ph idx="1"/>
          </p:nvPr>
        </p:nvSpPr>
        <p:spPr/>
        <p:txBody>
          <a:bodyPr/>
          <a:lstStyle/>
          <a:p>
            <a:r>
              <a:rPr lang="en-US" sz="1600" dirty="0"/>
              <a:t>Cold Start time of units that were providing Non-Spin using OFFNS status was analyzed at 5-min resolution.</a:t>
            </a:r>
          </a:p>
        </p:txBody>
      </p:sp>
      <p:sp>
        <p:nvSpPr>
          <p:cNvPr id="4" name="Slide Number Placeholder 3">
            <a:extLst>
              <a:ext uri="{FF2B5EF4-FFF2-40B4-BE49-F238E27FC236}">
                <a16:creationId xmlns:a16="http://schemas.microsoft.com/office/drawing/2014/main" id="{525BED07-3D48-F7E6-474E-529B7830FEE1}"/>
              </a:ext>
            </a:extLst>
          </p:cNvPr>
          <p:cNvSpPr>
            <a:spLocks noGrp="1"/>
          </p:cNvSpPr>
          <p:nvPr>
            <p:ph type="sldNum" sz="quarter" idx="4"/>
          </p:nvPr>
        </p:nvSpPr>
        <p:spPr/>
        <p:txBody>
          <a:bodyPr/>
          <a:lstStyle/>
          <a:p>
            <a:fld id="{1D93BD3E-1E9A-4970-A6F7-E7AC52762E0C}" type="slidenum">
              <a:rPr lang="en-US" smtClean="0"/>
              <a:pPr/>
              <a:t>23</a:t>
            </a:fld>
            <a:endParaRPr lang="en-US" dirty="0"/>
          </a:p>
        </p:txBody>
      </p:sp>
      <p:graphicFrame>
        <p:nvGraphicFramePr>
          <p:cNvPr id="6" name="Table 5">
            <a:extLst>
              <a:ext uri="{FF2B5EF4-FFF2-40B4-BE49-F238E27FC236}">
                <a16:creationId xmlns:a16="http://schemas.microsoft.com/office/drawing/2014/main" id="{6B417274-3E1F-C2CF-C8E8-06B7521A796C}"/>
              </a:ext>
            </a:extLst>
          </p:cNvPr>
          <p:cNvGraphicFramePr>
            <a:graphicFrameLocks noGrp="1"/>
          </p:cNvGraphicFramePr>
          <p:nvPr>
            <p:extLst>
              <p:ext uri="{D42A27DB-BD31-4B8C-83A1-F6EECF244321}">
                <p14:modId xmlns:p14="http://schemas.microsoft.com/office/powerpoint/2010/main" val="1776297772"/>
              </p:ext>
            </p:extLst>
          </p:nvPr>
        </p:nvGraphicFramePr>
        <p:xfrm>
          <a:off x="1178065" y="1514460"/>
          <a:ext cx="6484884" cy="2106930"/>
        </p:xfrm>
        <a:graphic>
          <a:graphicData uri="http://schemas.openxmlformats.org/drawingml/2006/table">
            <a:tbl>
              <a:tblPr>
                <a:tableStyleId>{BC89EF96-8CEA-46FF-86C4-4CE0E7609802}</a:tableStyleId>
              </a:tblPr>
              <a:tblGrid>
                <a:gridCol w="1188720">
                  <a:extLst>
                    <a:ext uri="{9D8B030D-6E8A-4147-A177-3AD203B41FA5}">
                      <a16:colId xmlns:a16="http://schemas.microsoft.com/office/drawing/2014/main" val="1514742474"/>
                    </a:ext>
                  </a:extLst>
                </a:gridCol>
                <a:gridCol w="882694">
                  <a:extLst>
                    <a:ext uri="{9D8B030D-6E8A-4147-A177-3AD203B41FA5}">
                      <a16:colId xmlns:a16="http://schemas.microsoft.com/office/drawing/2014/main" val="3676695191"/>
                    </a:ext>
                  </a:extLst>
                </a:gridCol>
                <a:gridCol w="882694">
                  <a:extLst>
                    <a:ext uri="{9D8B030D-6E8A-4147-A177-3AD203B41FA5}">
                      <a16:colId xmlns:a16="http://schemas.microsoft.com/office/drawing/2014/main" val="304473194"/>
                    </a:ext>
                  </a:extLst>
                </a:gridCol>
                <a:gridCol w="882694">
                  <a:extLst>
                    <a:ext uri="{9D8B030D-6E8A-4147-A177-3AD203B41FA5}">
                      <a16:colId xmlns:a16="http://schemas.microsoft.com/office/drawing/2014/main" val="588007262"/>
                    </a:ext>
                  </a:extLst>
                </a:gridCol>
                <a:gridCol w="882694">
                  <a:extLst>
                    <a:ext uri="{9D8B030D-6E8A-4147-A177-3AD203B41FA5}">
                      <a16:colId xmlns:a16="http://schemas.microsoft.com/office/drawing/2014/main" val="1220885672"/>
                    </a:ext>
                  </a:extLst>
                </a:gridCol>
                <a:gridCol w="882694">
                  <a:extLst>
                    <a:ext uri="{9D8B030D-6E8A-4147-A177-3AD203B41FA5}">
                      <a16:colId xmlns:a16="http://schemas.microsoft.com/office/drawing/2014/main" val="630023935"/>
                    </a:ext>
                  </a:extLst>
                </a:gridCol>
                <a:gridCol w="882694">
                  <a:extLst>
                    <a:ext uri="{9D8B030D-6E8A-4147-A177-3AD203B41FA5}">
                      <a16:colId xmlns:a16="http://schemas.microsoft.com/office/drawing/2014/main" val="826490594"/>
                    </a:ext>
                  </a:extLst>
                </a:gridCol>
              </a:tblGrid>
              <a:tr h="155517">
                <a:tc>
                  <a:txBody>
                    <a:bodyPr/>
                    <a:lstStyle/>
                    <a:p>
                      <a:pPr algn="ctr" fontAlgn="b"/>
                      <a:r>
                        <a:rPr lang="en-US" sz="1200" b="1" u="none" strike="noStrike" dirty="0">
                          <a:effectLst/>
                          <a:latin typeface="+mn-lt"/>
                        </a:rPr>
                        <a:t>80</a:t>
                      </a:r>
                      <a:r>
                        <a:rPr lang="en-US" sz="1200" b="1" u="none" strike="noStrike" baseline="30000" dirty="0">
                          <a:effectLst/>
                          <a:latin typeface="+mn-lt"/>
                        </a:rPr>
                        <a:t>th</a:t>
                      </a:r>
                      <a:r>
                        <a:rPr lang="en-US" sz="1200" b="1" u="none" strike="noStrike" dirty="0">
                          <a:effectLst/>
                          <a:latin typeface="+mn-lt"/>
                        </a:rPr>
                        <a:t> Percentile </a:t>
                      </a:r>
                      <a:endParaRPr lang="en-US" sz="1200" b="1" i="0" u="none" strike="noStrike" dirty="0">
                        <a:solidFill>
                          <a:srgbClr val="000000"/>
                        </a:solidFill>
                        <a:effectLst/>
                        <a:latin typeface="+mn-lt"/>
                      </a:endParaRPr>
                    </a:p>
                  </a:txBody>
                  <a:tcPr marL="9525" marR="9525" marT="9525" marB="0" anchor="ctr">
                    <a:solidFill>
                      <a:schemeClr val="tx2">
                        <a:lumMod val="20000"/>
                        <a:lumOff val="80000"/>
                      </a:schemeClr>
                    </a:solidFill>
                  </a:tcPr>
                </a:tc>
                <a:tc>
                  <a:txBody>
                    <a:bodyPr/>
                    <a:lstStyle/>
                    <a:p>
                      <a:pPr algn="ctr" fontAlgn="b"/>
                      <a:r>
                        <a:rPr lang="en-US" sz="1200" b="1" u="none" strike="noStrike" dirty="0">
                          <a:effectLst/>
                          <a:latin typeface="+mn-lt"/>
                        </a:rPr>
                        <a:t>a. HE1-2 &amp; HE23-24</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b. HE3-6</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c. HE7-10</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d. HE11-14</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e. HE15-18</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f. HE19-22</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2618328405"/>
                  </a:ext>
                </a:extLst>
              </a:tr>
              <a:tr h="152400">
                <a:tc>
                  <a:txBody>
                    <a:bodyPr/>
                    <a:lstStyle/>
                    <a:p>
                      <a:pPr algn="ctr" fontAlgn="b"/>
                      <a:r>
                        <a:rPr lang="en-US" sz="1200" b="1" u="none" strike="noStrike" dirty="0">
                          <a:effectLst/>
                          <a:latin typeface="+mn-lt"/>
                        </a:rPr>
                        <a:t>1 – Jan</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extLst>
                  <a:ext uri="{0D108BD9-81ED-4DB2-BD59-A6C34878D82A}">
                    <a16:rowId xmlns:a16="http://schemas.microsoft.com/office/drawing/2014/main" val="3709365133"/>
                  </a:ext>
                </a:extLst>
              </a:tr>
              <a:tr h="152400">
                <a:tc>
                  <a:txBody>
                    <a:bodyPr/>
                    <a:lstStyle/>
                    <a:p>
                      <a:pPr algn="ctr" fontAlgn="b"/>
                      <a:r>
                        <a:rPr lang="en-US" sz="1200" b="1" u="none" strike="noStrike" dirty="0">
                          <a:effectLst/>
                          <a:latin typeface="+mn-lt"/>
                        </a:rPr>
                        <a:t>2 – Feb</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extLst>
                  <a:ext uri="{0D108BD9-81ED-4DB2-BD59-A6C34878D82A}">
                    <a16:rowId xmlns:a16="http://schemas.microsoft.com/office/drawing/2014/main" val="2655543072"/>
                  </a:ext>
                </a:extLst>
              </a:tr>
              <a:tr h="152400">
                <a:tc>
                  <a:txBody>
                    <a:bodyPr/>
                    <a:lstStyle/>
                    <a:p>
                      <a:pPr algn="ctr" fontAlgn="b"/>
                      <a:r>
                        <a:rPr lang="en-US" sz="1200" b="1" u="none" strike="noStrike" dirty="0">
                          <a:effectLst/>
                          <a:latin typeface="+mn-lt"/>
                        </a:rPr>
                        <a:t>3 – Mar</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extLst>
                  <a:ext uri="{0D108BD9-81ED-4DB2-BD59-A6C34878D82A}">
                    <a16:rowId xmlns:a16="http://schemas.microsoft.com/office/drawing/2014/main" val="1101776436"/>
                  </a:ext>
                </a:extLst>
              </a:tr>
              <a:tr h="152400">
                <a:tc>
                  <a:txBody>
                    <a:bodyPr/>
                    <a:lstStyle/>
                    <a:p>
                      <a:pPr algn="ctr" fontAlgn="b"/>
                      <a:r>
                        <a:rPr lang="en-US" sz="1200" b="1" u="none" strike="noStrike" dirty="0">
                          <a:effectLst/>
                          <a:latin typeface="+mn-lt"/>
                        </a:rPr>
                        <a:t>4 – Apr</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1193367410"/>
                  </a:ext>
                </a:extLst>
              </a:tr>
              <a:tr h="152400">
                <a:tc>
                  <a:txBody>
                    <a:bodyPr/>
                    <a:lstStyle/>
                    <a:p>
                      <a:pPr algn="ctr" fontAlgn="b"/>
                      <a:r>
                        <a:rPr lang="en-US" sz="1200" b="1" u="none" strike="noStrike" dirty="0">
                          <a:effectLst/>
                          <a:latin typeface="+mn-lt"/>
                        </a:rPr>
                        <a:t>5 – May</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extLst>
                  <a:ext uri="{0D108BD9-81ED-4DB2-BD59-A6C34878D82A}">
                    <a16:rowId xmlns:a16="http://schemas.microsoft.com/office/drawing/2014/main" val="3789654080"/>
                  </a:ext>
                </a:extLst>
              </a:tr>
              <a:tr h="152400">
                <a:tc>
                  <a:txBody>
                    <a:bodyPr/>
                    <a:lstStyle/>
                    <a:p>
                      <a:pPr algn="ctr" fontAlgn="b"/>
                      <a:r>
                        <a:rPr lang="en-US" sz="1200" b="1" u="none" strike="noStrike" dirty="0">
                          <a:effectLst/>
                          <a:latin typeface="+mn-lt"/>
                        </a:rPr>
                        <a:t>6 – Jun</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573050495"/>
                  </a:ext>
                </a:extLst>
              </a:tr>
              <a:tr h="152400">
                <a:tc>
                  <a:txBody>
                    <a:bodyPr/>
                    <a:lstStyle/>
                    <a:p>
                      <a:pPr algn="ctr" fontAlgn="b"/>
                      <a:r>
                        <a:rPr lang="en-US" sz="1200" b="1" u="none" strike="noStrike" dirty="0">
                          <a:effectLst/>
                          <a:latin typeface="+mn-lt"/>
                        </a:rPr>
                        <a:t>7 – Jul</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24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2626095882"/>
                  </a:ext>
                </a:extLst>
              </a:tr>
              <a:tr h="152400">
                <a:tc>
                  <a:txBody>
                    <a:bodyPr/>
                    <a:lstStyle/>
                    <a:p>
                      <a:pPr algn="ctr" fontAlgn="b"/>
                      <a:r>
                        <a:rPr lang="en-US" sz="1200" b="1" u="none" strike="noStrike" dirty="0">
                          <a:effectLst/>
                          <a:latin typeface="+mn-lt"/>
                        </a:rPr>
                        <a:t>8 – Aug</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15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extLst>
                  <a:ext uri="{0D108BD9-81ED-4DB2-BD59-A6C34878D82A}">
                    <a16:rowId xmlns:a16="http://schemas.microsoft.com/office/drawing/2014/main" val="711284486"/>
                  </a:ext>
                </a:extLst>
              </a:tr>
              <a:tr h="152400">
                <a:tc>
                  <a:txBody>
                    <a:bodyPr/>
                    <a:lstStyle/>
                    <a:p>
                      <a:pPr algn="ctr" fontAlgn="b"/>
                      <a:r>
                        <a:rPr lang="en-US" sz="1200" b="1" i="0" u="none" strike="noStrike" dirty="0">
                          <a:solidFill>
                            <a:srgbClr val="000000"/>
                          </a:solidFill>
                          <a:effectLst/>
                          <a:latin typeface="+mn-lt"/>
                        </a:rPr>
                        <a:t>Aug 17, 25, 30</a:t>
                      </a: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18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1824066401"/>
                  </a:ext>
                </a:extLst>
              </a:tr>
            </a:tbl>
          </a:graphicData>
        </a:graphic>
      </p:graphicFrame>
      <p:graphicFrame>
        <p:nvGraphicFramePr>
          <p:cNvPr id="7" name="Table 6">
            <a:extLst>
              <a:ext uri="{FF2B5EF4-FFF2-40B4-BE49-F238E27FC236}">
                <a16:creationId xmlns:a16="http://schemas.microsoft.com/office/drawing/2014/main" id="{3901E8D8-D0ED-B512-FF37-F58F2AE7B354}"/>
              </a:ext>
            </a:extLst>
          </p:cNvPr>
          <p:cNvGraphicFramePr>
            <a:graphicFrameLocks noGrp="1"/>
          </p:cNvGraphicFramePr>
          <p:nvPr>
            <p:extLst>
              <p:ext uri="{D42A27DB-BD31-4B8C-83A1-F6EECF244321}">
                <p14:modId xmlns:p14="http://schemas.microsoft.com/office/powerpoint/2010/main" val="2940701079"/>
              </p:ext>
            </p:extLst>
          </p:nvPr>
        </p:nvGraphicFramePr>
        <p:xfrm>
          <a:off x="1178065" y="3813103"/>
          <a:ext cx="6484884" cy="2106930"/>
        </p:xfrm>
        <a:graphic>
          <a:graphicData uri="http://schemas.openxmlformats.org/drawingml/2006/table">
            <a:tbl>
              <a:tblPr>
                <a:tableStyleId>{BC89EF96-8CEA-46FF-86C4-4CE0E7609802}</a:tableStyleId>
              </a:tblPr>
              <a:tblGrid>
                <a:gridCol w="1188720">
                  <a:extLst>
                    <a:ext uri="{9D8B030D-6E8A-4147-A177-3AD203B41FA5}">
                      <a16:colId xmlns:a16="http://schemas.microsoft.com/office/drawing/2014/main" val="1514742474"/>
                    </a:ext>
                  </a:extLst>
                </a:gridCol>
                <a:gridCol w="882694">
                  <a:extLst>
                    <a:ext uri="{9D8B030D-6E8A-4147-A177-3AD203B41FA5}">
                      <a16:colId xmlns:a16="http://schemas.microsoft.com/office/drawing/2014/main" val="3676695191"/>
                    </a:ext>
                  </a:extLst>
                </a:gridCol>
                <a:gridCol w="882694">
                  <a:extLst>
                    <a:ext uri="{9D8B030D-6E8A-4147-A177-3AD203B41FA5}">
                      <a16:colId xmlns:a16="http://schemas.microsoft.com/office/drawing/2014/main" val="304473194"/>
                    </a:ext>
                  </a:extLst>
                </a:gridCol>
                <a:gridCol w="882694">
                  <a:extLst>
                    <a:ext uri="{9D8B030D-6E8A-4147-A177-3AD203B41FA5}">
                      <a16:colId xmlns:a16="http://schemas.microsoft.com/office/drawing/2014/main" val="588007262"/>
                    </a:ext>
                  </a:extLst>
                </a:gridCol>
                <a:gridCol w="882694">
                  <a:extLst>
                    <a:ext uri="{9D8B030D-6E8A-4147-A177-3AD203B41FA5}">
                      <a16:colId xmlns:a16="http://schemas.microsoft.com/office/drawing/2014/main" val="1220885672"/>
                    </a:ext>
                  </a:extLst>
                </a:gridCol>
                <a:gridCol w="882694">
                  <a:extLst>
                    <a:ext uri="{9D8B030D-6E8A-4147-A177-3AD203B41FA5}">
                      <a16:colId xmlns:a16="http://schemas.microsoft.com/office/drawing/2014/main" val="630023935"/>
                    </a:ext>
                  </a:extLst>
                </a:gridCol>
                <a:gridCol w="882694">
                  <a:extLst>
                    <a:ext uri="{9D8B030D-6E8A-4147-A177-3AD203B41FA5}">
                      <a16:colId xmlns:a16="http://schemas.microsoft.com/office/drawing/2014/main" val="826490594"/>
                    </a:ext>
                  </a:extLst>
                </a:gridCol>
              </a:tblGrid>
              <a:tr h="150495">
                <a:tc>
                  <a:txBody>
                    <a:bodyPr/>
                    <a:lstStyle/>
                    <a:p>
                      <a:pPr algn="ctr" fontAlgn="b"/>
                      <a:r>
                        <a:rPr lang="en-US" sz="1200" b="1" u="none" strike="noStrike" dirty="0">
                          <a:effectLst/>
                          <a:latin typeface="+mn-lt"/>
                        </a:rPr>
                        <a:t>95</a:t>
                      </a:r>
                      <a:r>
                        <a:rPr lang="en-US" sz="1200" b="1" u="none" strike="noStrike" baseline="30000" dirty="0">
                          <a:effectLst/>
                          <a:latin typeface="+mn-lt"/>
                        </a:rPr>
                        <a:t>th</a:t>
                      </a:r>
                      <a:r>
                        <a:rPr lang="en-US" sz="1200" b="1" u="none" strike="noStrike" dirty="0">
                          <a:effectLst/>
                          <a:latin typeface="+mn-lt"/>
                        </a:rPr>
                        <a:t> Percentile </a:t>
                      </a:r>
                      <a:endParaRPr lang="en-US" sz="1200" b="1" i="0" u="none" strike="noStrike" dirty="0">
                        <a:solidFill>
                          <a:srgbClr val="000000"/>
                        </a:solidFill>
                        <a:effectLst/>
                        <a:latin typeface="+mn-lt"/>
                      </a:endParaRPr>
                    </a:p>
                  </a:txBody>
                  <a:tcPr marL="9525" marR="9525" marT="9525" marB="0" anchor="ctr">
                    <a:solidFill>
                      <a:schemeClr val="tx2">
                        <a:lumMod val="20000"/>
                        <a:lumOff val="80000"/>
                      </a:schemeClr>
                    </a:solidFill>
                  </a:tcPr>
                </a:tc>
                <a:tc>
                  <a:txBody>
                    <a:bodyPr/>
                    <a:lstStyle/>
                    <a:p>
                      <a:pPr algn="ctr" fontAlgn="b"/>
                      <a:r>
                        <a:rPr lang="en-US" sz="1200" b="1" u="none" strike="noStrike" dirty="0">
                          <a:effectLst/>
                          <a:latin typeface="+mn-lt"/>
                        </a:rPr>
                        <a:t>a. HE1-2 &amp; HE23-24</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b. HE3-6</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c. HE7-10</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d. HE11-14</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e. HE15-18</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dirty="0">
                          <a:effectLst/>
                          <a:latin typeface="+mn-lt"/>
                        </a:rPr>
                        <a:t>f. HE19-22</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2618328405"/>
                  </a:ext>
                </a:extLst>
              </a:tr>
              <a:tr h="152400">
                <a:tc>
                  <a:txBody>
                    <a:bodyPr/>
                    <a:lstStyle/>
                    <a:p>
                      <a:pPr algn="ctr" fontAlgn="b"/>
                      <a:r>
                        <a:rPr lang="en-US" sz="1200" b="1" u="none" strike="noStrike" dirty="0">
                          <a:effectLst/>
                          <a:latin typeface="+mn-lt"/>
                        </a:rPr>
                        <a:t>1 – Jan</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3709365133"/>
                  </a:ext>
                </a:extLst>
              </a:tr>
              <a:tr h="152400">
                <a:tc>
                  <a:txBody>
                    <a:bodyPr/>
                    <a:lstStyle/>
                    <a:p>
                      <a:pPr algn="ctr" fontAlgn="b"/>
                      <a:r>
                        <a:rPr lang="en-US" sz="1200" b="1" u="none" strike="noStrike" dirty="0">
                          <a:effectLst/>
                          <a:latin typeface="+mn-lt"/>
                        </a:rPr>
                        <a:t>2 – Feb</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2655543072"/>
                  </a:ext>
                </a:extLst>
              </a:tr>
              <a:tr h="152400">
                <a:tc>
                  <a:txBody>
                    <a:bodyPr/>
                    <a:lstStyle/>
                    <a:p>
                      <a:pPr algn="ctr" fontAlgn="b"/>
                      <a:r>
                        <a:rPr lang="en-US" sz="1200" b="1" u="none" strike="noStrike" dirty="0">
                          <a:effectLst/>
                          <a:latin typeface="+mn-lt"/>
                        </a:rPr>
                        <a:t>3 – Mar</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1101776436"/>
                  </a:ext>
                </a:extLst>
              </a:tr>
              <a:tr h="152400">
                <a:tc>
                  <a:txBody>
                    <a:bodyPr/>
                    <a:lstStyle/>
                    <a:p>
                      <a:pPr algn="ctr" fontAlgn="b"/>
                      <a:r>
                        <a:rPr lang="en-US" sz="1200" b="1" u="none" strike="noStrike" dirty="0">
                          <a:effectLst/>
                          <a:latin typeface="+mn-lt"/>
                        </a:rPr>
                        <a:t>4 – Apr</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1193367410"/>
                  </a:ext>
                </a:extLst>
              </a:tr>
              <a:tr h="152400">
                <a:tc>
                  <a:txBody>
                    <a:bodyPr/>
                    <a:lstStyle/>
                    <a:p>
                      <a:pPr algn="ctr" fontAlgn="b"/>
                      <a:r>
                        <a:rPr lang="en-US" sz="1200" b="1" u="none" strike="noStrike" dirty="0">
                          <a:effectLst/>
                          <a:latin typeface="+mn-lt"/>
                        </a:rPr>
                        <a:t>5 – May</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3789654080"/>
                  </a:ext>
                </a:extLst>
              </a:tr>
              <a:tr h="152400">
                <a:tc>
                  <a:txBody>
                    <a:bodyPr/>
                    <a:lstStyle/>
                    <a:p>
                      <a:pPr algn="ctr" fontAlgn="b"/>
                      <a:r>
                        <a:rPr lang="en-US" sz="1200" b="1" u="none" strike="noStrike" dirty="0">
                          <a:effectLst/>
                          <a:latin typeface="+mn-lt"/>
                        </a:rPr>
                        <a:t>6 – Jun</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573050495"/>
                  </a:ext>
                </a:extLst>
              </a:tr>
              <a:tr h="152400">
                <a:tc>
                  <a:txBody>
                    <a:bodyPr/>
                    <a:lstStyle/>
                    <a:p>
                      <a:pPr algn="ctr" fontAlgn="b"/>
                      <a:r>
                        <a:rPr lang="en-US" sz="1200" b="1" u="none" strike="noStrike" dirty="0">
                          <a:effectLst/>
                          <a:latin typeface="+mn-lt"/>
                        </a:rPr>
                        <a:t>7 – Jul</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2626095882"/>
                  </a:ext>
                </a:extLst>
              </a:tr>
              <a:tr h="152400">
                <a:tc>
                  <a:txBody>
                    <a:bodyPr/>
                    <a:lstStyle/>
                    <a:p>
                      <a:pPr algn="ctr" fontAlgn="b"/>
                      <a:r>
                        <a:rPr lang="en-US" sz="1200" b="1" u="none" strike="noStrike" dirty="0">
                          <a:effectLst/>
                          <a:latin typeface="+mn-lt"/>
                        </a:rPr>
                        <a:t>8 – Aug</a:t>
                      </a:r>
                      <a:endParaRPr lang="en-US" sz="1200" b="1" i="0" u="none" strike="noStrike" dirty="0">
                        <a:solidFill>
                          <a:srgbClr val="000000"/>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711284486"/>
                  </a:ext>
                </a:extLst>
              </a:tr>
              <a:tr h="152400">
                <a:tc>
                  <a:txBody>
                    <a:bodyPr/>
                    <a:lstStyle/>
                    <a:p>
                      <a:pPr algn="ctr" fontAlgn="b"/>
                      <a:r>
                        <a:rPr lang="en-US" sz="1200" b="1" i="0" u="none" strike="noStrike" dirty="0">
                          <a:solidFill>
                            <a:srgbClr val="000000"/>
                          </a:solidFill>
                          <a:effectLst/>
                          <a:latin typeface="+mn-lt"/>
                        </a:rPr>
                        <a:t>Aug 17, 25, 30</a:t>
                      </a:r>
                    </a:p>
                  </a:txBody>
                  <a:tcPr marL="9525" marR="9525" marT="9525" marB="0" anchor="ctr">
                    <a:solidFill>
                      <a:schemeClr val="accent1">
                        <a:lumMod val="20000"/>
                        <a:lumOff val="80000"/>
                      </a:schemeClr>
                    </a:solidFill>
                  </a:tcP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a:solidFill>
                            <a:srgbClr val="000000"/>
                          </a:solidFill>
                          <a:effectLst/>
                          <a:latin typeface="+mn-lt"/>
                        </a:rPr>
                        <a:t>30min</a:t>
                      </a:r>
                      <a:endParaRPr lang="en-US" sz="1200" b="0" i="0" u="none" strike="noStrike" dirty="0">
                        <a:solidFill>
                          <a:srgbClr val="000000"/>
                        </a:solidFill>
                        <a:effectLst/>
                        <a:latin typeface="+mn-lt"/>
                      </a:endParaRP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tc>
                  <a:txBody>
                    <a:bodyPr/>
                    <a:lstStyle/>
                    <a:p>
                      <a:pPr algn="ctr" fontAlgn="b"/>
                      <a:r>
                        <a:rPr lang="en-US" sz="1200" b="0" i="0" u="none" strike="noStrike" dirty="0">
                          <a:solidFill>
                            <a:srgbClr val="000000"/>
                          </a:solidFill>
                          <a:effectLst/>
                          <a:latin typeface="+mn-lt"/>
                        </a:rPr>
                        <a:t>30 min</a:t>
                      </a:r>
                    </a:p>
                  </a:txBody>
                  <a:tcPr marL="9525" marR="9525" marT="9525" marB="0" anchor="ctr"/>
                </a:tc>
                <a:extLst>
                  <a:ext uri="{0D108BD9-81ED-4DB2-BD59-A6C34878D82A}">
                    <a16:rowId xmlns:a16="http://schemas.microsoft.com/office/drawing/2014/main" val="3539890984"/>
                  </a:ext>
                </a:extLst>
              </a:tr>
            </a:tbl>
          </a:graphicData>
        </a:graphic>
      </p:graphicFrame>
    </p:spTree>
    <p:extLst>
      <p:ext uri="{BB962C8B-B14F-4D97-AF65-F5344CB8AC3E}">
        <p14:creationId xmlns:p14="http://schemas.microsoft.com/office/powerpoint/2010/main" val="1221041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2405D-4E02-51BF-0FD1-85119B0CA26B}"/>
              </a:ext>
            </a:extLst>
          </p:cNvPr>
          <p:cNvSpPr>
            <a:spLocks noGrp="1"/>
          </p:cNvSpPr>
          <p:nvPr>
            <p:ph type="title"/>
          </p:nvPr>
        </p:nvSpPr>
        <p:spPr/>
        <p:txBody>
          <a:bodyPr/>
          <a:lstStyle/>
          <a:p>
            <a:r>
              <a:rPr lang="en-US"/>
              <a:t>Hourly Average ECRS Comparison</a:t>
            </a:r>
            <a:endParaRPr lang="en-US" dirty="0"/>
          </a:p>
        </p:txBody>
      </p:sp>
      <p:sp>
        <p:nvSpPr>
          <p:cNvPr id="4" name="Slide Number Placeholder 3">
            <a:extLst>
              <a:ext uri="{FF2B5EF4-FFF2-40B4-BE49-F238E27FC236}">
                <a16:creationId xmlns:a16="http://schemas.microsoft.com/office/drawing/2014/main" id="{48C188B5-08D8-102B-73FF-527B08980796}"/>
              </a:ext>
            </a:extLst>
          </p:cNvPr>
          <p:cNvSpPr>
            <a:spLocks noGrp="1"/>
          </p:cNvSpPr>
          <p:nvPr>
            <p:ph type="sldNum" sz="quarter" idx="4"/>
          </p:nvPr>
        </p:nvSpPr>
        <p:spPr/>
        <p:txBody>
          <a:bodyPr/>
          <a:lstStyle/>
          <a:p>
            <a:fld id="{1D93BD3E-1E9A-4970-A6F7-E7AC52762E0C}" type="slidenum">
              <a:rPr lang="en-US" smtClean="0"/>
              <a:pPr/>
              <a:t>24</a:t>
            </a:fld>
            <a:endParaRPr lang="en-US" dirty="0"/>
          </a:p>
        </p:txBody>
      </p:sp>
      <p:pic>
        <p:nvPicPr>
          <p:cNvPr id="5" name="Picture 4">
            <a:extLst>
              <a:ext uri="{FF2B5EF4-FFF2-40B4-BE49-F238E27FC236}">
                <a16:creationId xmlns:a16="http://schemas.microsoft.com/office/drawing/2014/main" id="{72AEA329-32C5-F474-D0E4-EA27E8DED7C1}"/>
              </a:ext>
            </a:extLst>
          </p:cNvPr>
          <p:cNvPicPr>
            <a:picLocks noChangeAspect="1"/>
          </p:cNvPicPr>
          <p:nvPr/>
        </p:nvPicPr>
        <p:blipFill>
          <a:blip r:embed="rId2"/>
          <a:stretch>
            <a:fillRect/>
          </a:stretch>
        </p:blipFill>
        <p:spPr>
          <a:xfrm>
            <a:off x="545339" y="1191103"/>
            <a:ext cx="7903029" cy="4475794"/>
          </a:xfrm>
          <a:prstGeom prst="rect">
            <a:avLst/>
          </a:prstGeom>
        </p:spPr>
      </p:pic>
    </p:spTree>
    <p:extLst>
      <p:ext uri="{BB962C8B-B14F-4D97-AF65-F5344CB8AC3E}">
        <p14:creationId xmlns:p14="http://schemas.microsoft.com/office/powerpoint/2010/main" val="26587544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dirty="0"/>
              <a:t>ECRS Comparison Jan</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25</a:t>
            </a:fld>
            <a:endParaRPr lang="en-US" dirty="0"/>
          </a:p>
        </p:txBody>
      </p:sp>
      <p:pic>
        <p:nvPicPr>
          <p:cNvPr id="6" name="Picture 5">
            <a:extLst>
              <a:ext uri="{FF2B5EF4-FFF2-40B4-BE49-F238E27FC236}">
                <a16:creationId xmlns:a16="http://schemas.microsoft.com/office/drawing/2014/main" id="{D5142B18-95DD-6E72-5523-9DDF5CC0AD48}"/>
              </a:ext>
            </a:extLst>
          </p:cNvPr>
          <p:cNvPicPr>
            <a:picLocks noChangeAspect="1"/>
          </p:cNvPicPr>
          <p:nvPr/>
        </p:nvPicPr>
        <p:blipFill>
          <a:blip r:embed="rId2"/>
          <a:stretch>
            <a:fillRect/>
          </a:stretch>
        </p:blipFill>
        <p:spPr>
          <a:xfrm>
            <a:off x="490374" y="966002"/>
            <a:ext cx="8163252" cy="4925995"/>
          </a:xfrm>
          <a:prstGeom prst="rect">
            <a:avLst/>
          </a:prstGeom>
        </p:spPr>
      </p:pic>
    </p:spTree>
    <p:extLst>
      <p:ext uri="{BB962C8B-B14F-4D97-AF65-F5344CB8AC3E}">
        <p14:creationId xmlns:p14="http://schemas.microsoft.com/office/powerpoint/2010/main" val="639018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dirty="0"/>
              <a:t>ECRS Comparison Mar</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26</a:t>
            </a:fld>
            <a:endParaRPr lang="en-US" dirty="0"/>
          </a:p>
        </p:txBody>
      </p:sp>
      <p:pic>
        <p:nvPicPr>
          <p:cNvPr id="6" name="Picture 5">
            <a:extLst>
              <a:ext uri="{FF2B5EF4-FFF2-40B4-BE49-F238E27FC236}">
                <a16:creationId xmlns:a16="http://schemas.microsoft.com/office/drawing/2014/main" id="{B3C216B9-9327-11BC-DBE4-A15FE64D7DA5}"/>
              </a:ext>
            </a:extLst>
          </p:cNvPr>
          <p:cNvPicPr>
            <a:picLocks noChangeAspect="1"/>
          </p:cNvPicPr>
          <p:nvPr/>
        </p:nvPicPr>
        <p:blipFill>
          <a:blip r:embed="rId2"/>
          <a:stretch>
            <a:fillRect/>
          </a:stretch>
        </p:blipFill>
        <p:spPr>
          <a:xfrm>
            <a:off x="490374" y="966002"/>
            <a:ext cx="8163252" cy="4925995"/>
          </a:xfrm>
          <a:prstGeom prst="rect">
            <a:avLst/>
          </a:prstGeom>
        </p:spPr>
      </p:pic>
    </p:spTree>
    <p:extLst>
      <p:ext uri="{BB962C8B-B14F-4D97-AF65-F5344CB8AC3E}">
        <p14:creationId xmlns:p14="http://schemas.microsoft.com/office/powerpoint/2010/main" val="220957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dirty="0"/>
              <a:t>ECRS Comparison May</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27</a:t>
            </a:fld>
            <a:endParaRPr lang="en-US" dirty="0"/>
          </a:p>
        </p:txBody>
      </p:sp>
      <p:pic>
        <p:nvPicPr>
          <p:cNvPr id="6" name="Picture 5">
            <a:extLst>
              <a:ext uri="{FF2B5EF4-FFF2-40B4-BE49-F238E27FC236}">
                <a16:creationId xmlns:a16="http://schemas.microsoft.com/office/drawing/2014/main" id="{2C8D2000-D133-BD9C-6D5E-8FA5ADA58FB0}"/>
              </a:ext>
            </a:extLst>
          </p:cNvPr>
          <p:cNvPicPr>
            <a:picLocks noChangeAspect="1"/>
          </p:cNvPicPr>
          <p:nvPr/>
        </p:nvPicPr>
        <p:blipFill>
          <a:blip r:embed="rId2"/>
          <a:stretch>
            <a:fillRect/>
          </a:stretch>
        </p:blipFill>
        <p:spPr>
          <a:xfrm>
            <a:off x="490374" y="966002"/>
            <a:ext cx="8163252" cy="4925995"/>
          </a:xfrm>
          <a:prstGeom prst="rect">
            <a:avLst/>
          </a:prstGeom>
        </p:spPr>
      </p:pic>
    </p:spTree>
    <p:extLst>
      <p:ext uri="{BB962C8B-B14F-4D97-AF65-F5344CB8AC3E}">
        <p14:creationId xmlns:p14="http://schemas.microsoft.com/office/powerpoint/2010/main" val="2016219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dirty="0"/>
              <a:t>ECRS Comparison July</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28</a:t>
            </a:fld>
            <a:endParaRPr lang="en-US" dirty="0"/>
          </a:p>
        </p:txBody>
      </p:sp>
      <p:graphicFrame>
        <p:nvGraphicFramePr>
          <p:cNvPr id="3" name="Chart 2">
            <a:extLst>
              <a:ext uri="{FF2B5EF4-FFF2-40B4-BE49-F238E27FC236}">
                <a16:creationId xmlns:a16="http://schemas.microsoft.com/office/drawing/2014/main" id="{EE673CEE-78B4-4B64-A7C5-928738D0E888}"/>
              </a:ext>
            </a:extLst>
          </p:cNvPr>
          <p:cNvGraphicFramePr>
            <a:graphicFrameLocks/>
          </p:cNvGraphicFramePr>
          <p:nvPr>
            <p:extLst>
              <p:ext uri="{D42A27DB-BD31-4B8C-83A1-F6EECF244321}">
                <p14:modId xmlns:p14="http://schemas.microsoft.com/office/powerpoint/2010/main" val="2130024005"/>
              </p:ext>
            </p:extLst>
          </p:nvPr>
        </p:nvGraphicFramePr>
        <p:xfrm>
          <a:off x="499448" y="970922"/>
          <a:ext cx="8145104" cy="49161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61632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97D97E5-2C76-91BF-353A-348114ADCF42}"/>
              </a:ext>
            </a:extLst>
          </p:cNvPr>
          <p:cNvSpPr>
            <a:spLocks noGrp="1"/>
          </p:cNvSpPr>
          <p:nvPr>
            <p:ph type="sldNum" sz="quarter" idx="4"/>
          </p:nvPr>
        </p:nvSpPr>
        <p:spPr/>
        <p:txBody>
          <a:bodyPr/>
          <a:lstStyle/>
          <a:p>
            <a:fld id="{1D93BD3E-1E9A-4970-A6F7-E7AC52762E0C}" type="slidenum">
              <a:rPr lang="en-US" smtClean="0"/>
              <a:pPr/>
              <a:t>29</a:t>
            </a:fld>
            <a:endParaRPr lang="en-US" dirty="0"/>
          </a:p>
        </p:txBody>
      </p:sp>
      <p:sp>
        <p:nvSpPr>
          <p:cNvPr id="5" name="Content Placeholder 4">
            <a:extLst>
              <a:ext uri="{FF2B5EF4-FFF2-40B4-BE49-F238E27FC236}">
                <a16:creationId xmlns:a16="http://schemas.microsoft.com/office/drawing/2014/main" id="{F94F42E9-D114-3E84-C716-97BFDE369C2B}"/>
              </a:ext>
            </a:extLst>
          </p:cNvPr>
          <p:cNvSpPr>
            <a:spLocks noGrp="1"/>
          </p:cNvSpPr>
          <p:nvPr>
            <p:ph idx="16"/>
          </p:nvPr>
        </p:nvSpPr>
        <p:spPr/>
        <p:txBody>
          <a:bodyPr/>
          <a:lstStyle/>
          <a:p>
            <a:r>
              <a:rPr lang="en-US" dirty="0"/>
              <a:t>Non-Spin Reserve Service</a:t>
            </a:r>
          </a:p>
        </p:txBody>
      </p:sp>
    </p:spTree>
    <p:extLst>
      <p:ext uri="{BB962C8B-B14F-4D97-AF65-F5344CB8AC3E}">
        <p14:creationId xmlns:p14="http://schemas.microsoft.com/office/powerpoint/2010/main" val="761403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97D97E5-2C76-91BF-353A-348114ADCF42}"/>
              </a:ext>
            </a:extLst>
          </p:cNvPr>
          <p:cNvSpPr>
            <a:spLocks noGrp="1"/>
          </p:cNvSpPr>
          <p:nvPr>
            <p:ph type="sldNum" sz="quarter" idx="4"/>
          </p:nvPr>
        </p:nvSpPr>
        <p:spPr/>
        <p:txBody>
          <a:bodyPr/>
          <a:lstStyle/>
          <a:p>
            <a:fld id="{1D93BD3E-1E9A-4970-A6F7-E7AC52762E0C}" type="slidenum">
              <a:rPr lang="en-US" smtClean="0"/>
              <a:pPr/>
              <a:t>3</a:t>
            </a:fld>
            <a:endParaRPr lang="en-US" dirty="0"/>
          </a:p>
        </p:txBody>
      </p:sp>
      <p:sp>
        <p:nvSpPr>
          <p:cNvPr id="5" name="Content Placeholder 4">
            <a:extLst>
              <a:ext uri="{FF2B5EF4-FFF2-40B4-BE49-F238E27FC236}">
                <a16:creationId xmlns:a16="http://schemas.microsoft.com/office/drawing/2014/main" id="{F94F42E9-D114-3E84-C716-97BFDE369C2B}"/>
              </a:ext>
            </a:extLst>
          </p:cNvPr>
          <p:cNvSpPr>
            <a:spLocks noGrp="1"/>
          </p:cNvSpPr>
          <p:nvPr>
            <p:ph idx="16"/>
          </p:nvPr>
        </p:nvSpPr>
        <p:spPr/>
        <p:txBody>
          <a:bodyPr/>
          <a:lstStyle/>
          <a:p>
            <a:r>
              <a:rPr lang="en-US" dirty="0"/>
              <a:t>Regulation Service</a:t>
            </a:r>
          </a:p>
        </p:txBody>
      </p:sp>
    </p:spTree>
    <p:extLst>
      <p:ext uri="{BB962C8B-B14F-4D97-AF65-F5344CB8AC3E}">
        <p14:creationId xmlns:p14="http://schemas.microsoft.com/office/powerpoint/2010/main" val="31226321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Non-Spinning Reserve Methodology</a:t>
            </a:r>
          </a:p>
        </p:txBody>
      </p:sp>
      <p:sp>
        <p:nvSpPr>
          <p:cNvPr id="2" name="Content Placeholder 1"/>
          <p:cNvSpPr>
            <a:spLocks noGrp="1"/>
          </p:cNvSpPr>
          <p:nvPr>
            <p:ph idx="1"/>
          </p:nvPr>
        </p:nvSpPr>
        <p:spPr>
          <a:xfrm>
            <a:off x="304800" y="855406"/>
            <a:ext cx="8534400" cy="2917808"/>
          </a:xfrm>
        </p:spPr>
        <p:txBody>
          <a:bodyPr/>
          <a:lstStyle/>
          <a:p>
            <a:pPr algn="just"/>
            <a:r>
              <a:rPr lang="en-US" sz="1600" dirty="0"/>
              <a:t>ERCOT is not considering any change to the methodology used to compute the minimum Non-Spin requirements in 2024. Non-Spin quantities in 2024 will be computed using 75</a:t>
            </a:r>
            <a:r>
              <a:rPr lang="en-US" sz="1600" baseline="30000" dirty="0"/>
              <a:t>th</a:t>
            </a:r>
            <a:r>
              <a:rPr lang="en-US" sz="1600" dirty="0"/>
              <a:t> to 95</a:t>
            </a:r>
            <a:r>
              <a:rPr lang="en-US" sz="1600" baseline="30000" dirty="0"/>
              <a:t>th</a:t>
            </a:r>
            <a:r>
              <a:rPr lang="en-US" sz="1600" dirty="0"/>
              <a:t> percentile of 6 Hours Ahead (HA) hourly average net load forecast error to compute Non-Spin quantities.</a:t>
            </a:r>
          </a:p>
          <a:p>
            <a:pPr algn="just"/>
            <a:endParaRPr lang="en-US" sz="800" dirty="0"/>
          </a:p>
          <a:p>
            <a:pPr algn="just"/>
            <a:r>
              <a:rPr lang="en-US" sz="1600" dirty="0"/>
              <a:t>The preliminary Non-Spin quantities for January 2024 through July 2024 in subsequent slides have been computed using </a:t>
            </a:r>
            <a:r>
              <a:rPr lang="en-US" sz="1600" u="sng" dirty="0"/>
              <a:t>current methodology</a:t>
            </a:r>
            <a:r>
              <a:rPr lang="en-US" sz="1600" dirty="0"/>
              <a:t> (2021, 2022 and 2023 Net load and Net load Forecast), </a:t>
            </a:r>
            <a:r>
              <a:rPr lang="en-US" sz="1600" u="sng" dirty="0"/>
              <a:t>updated Wind Over-Forecast Error Adjustment table</a:t>
            </a:r>
            <a:r>
              <a:rPr lang="en-US" sz="1600" dirty="0"/>
              <a:t> and the </a:t>
            </a:r>
            <a:r>
              <a:rPr lang="en-US" sz="1600" u="sng" dirty="0"/>
              <a:t>updated Solar Over-Forecast Error Adjustment table</a:t>
            </a:r>
            <a:r>
              <a:rPr lang="en-US" sz="1600" dirty="0"/>
              <a:t>.</a:t>
            </a:r>
          </a:p>
          <a:p>
            <a:pPr lvl="1" algn="just"/>
            <a:r>
              <a:rPr lang="en-US" sz="1400" dirty="0"/>
              <a:t>Wind and Solar Over-Forecast Error Adjustment Table track estimated increase in wind over forecast error per 1000 MW increase in installed wind and solar capacity, respectively.</a:t>
            </a:r>
          </a:p>
          <a:p>
            <a:pPr lvl="1" algn="just"/>
            <a:r>
              <a:rPr lang="en-US" sz="1400" i="1" dirty="0">
                <a:solidFill>
                  <a:schemeClr val="accent6"/>
                </a:solidFill>
              </a:rPr>
              <a:t>Note the Non-Spin quantities have been computed using the 2023 Intra-day Forced Outage table. ERCOT will update this in the next round </a:t>
            </a:r>
            <a:r>
              <a:rPr lang="en-US" sz="1400" i="1">
                <a:solidFill>
                  <a:schemeClr val="accent6"/>
                </a:solidFill>
              </a:rPr>
              <a:t>of discussions in October.</a:t>
            </a:r>
            <a:endParaRPr lang="en-US" sz="1400" i="1" dirty="0">
              <a:solidFill>
                <a:schemeClr val="accent6"/>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30</a:t>
            </a:fld>
            <a:endParaRPr lang="en-US" dirty="0"/>
          </a:p>
        </p:txBody>
      </p:sp>
    </p:spTree>
    <p:extLst>
      <p:ext uri="{BB962C8B-B14F-4D97-AF65-F5344CB8AC3E}">
        <p14:creationId xmlns:p14="http://schemas.microsoft.com/office/powerpoint/2010/main" val="588272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9EAB3-78D9-C94E-5A04-5C9237B22747}"/>
              </a:ext>
            </a:extLst>
          </p:cNvPr>
          <p:cNvSpPr>
            <a:spLocks noGrp="1"/>
          </p:cNvSpPr>
          <p:nvPr>
            <p:ph type="title"/>
          </p:nvPr>
        </p:nvSpPr>
        <p:spPr/>
        <p:txBody>
          <a:bodyPr/>
          <a:lstStyle/>
          <a:p>
            <a:r>
              <a:rPr lang="en-US" dirty="0"/>
              <a:t>2023 RUCs by Startup Time</a:t>
            </a:r>
          </a:p>
        </p:txBody>
      </p:sp>
      <p:sp>
        <p:nvSpPr>
          <p:cNvPr id="3" name="Content Placeholder 2">
            <a:extLst>
              <a:ext uri="{FF2B5EF4-FFF2-40B4-BE49-F238E27FC236}">
                <a16:creationId xmlns:a16="http://schemas.microsoft.com/office/drawing/2014/main" id="{822A4143-78DB-E0C4-56B5-775781F8B3B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B69810C1-AB12-B011-F733-B676FFDF64ED}"/>
              </a:ext>
            </a:extLst>
          </p:cNvPr>
          <p:cNvSpPr>
            <a:spLocks noGrp="1"/>
          </p:cNvSpPr>
          <p:nvPr>
            <p:ph type="sldNum" sz="quarter" idx="4"/>
          </p:nvPr>
        </p:nvSpPr>
        <p:spPr/>
        <p:txBody>
          <a:bodyPr/>
          <a:lstStyle/>
          <a:p>
            <a:fld id="{1D93BD3E-1E9A-4970-A6F7-E7AC52762E0C}" type="slidenum">
              <a:rPr lang="en-US" smtClean="0"/>
              <a:pPr/>
              <a:t>31</a:t>
            </a:fld>
            <a:endParaRPr lang="en-US" dirty="0"/>
          </a:p>
        </p:txBody>
      </p:sp>
      <p:pic>
        <p:nvPicPr>
          <p:cNvPr id="5" name="Picture 2" descr="image">
            <a:extLst>
              <a:ext uri="{FF2B5EF4-FFF2-40B4-BE49-F238E27FC236}">
                <a16:creationId xmlns:a16="http://schemas.microsoft.com/office/drawing/2014/main" id="{397854D0-B79D-E42C-8B86-E6FB00AE00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949" y="1085787"/>
            <a:ext cx="7738102" cy="4290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6117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95E30-41DE-4BAD-ACCA-ACF2A355BFFB}"/>
              </a:ext>
            </a:extLst>
          </p:cNvPr>
          <p:cNvSpPr>
            <a:spLocks noGrp="1"/>
          </p:cNvSpPr>
          <p:nvPr>
            <p:ph type="title"/>
          </p:nvPr>
        </p:nvSpPr>
        <p:spPr/>
        <p:txBody>
          <a:bodyPr/>
          <a:lstStyle/>
          <a:p>
            <a:r>
              <a:rPr lang="en-US" dirty="0"/>
              <a:t>Adequacy of Non-Spin quantities in 2023</a:t>
            </a:r>
          </a:p>
        </p:txBody>
      </p:sp>
      <p:sp>
        <p:nvSpPr>
          <p:cNvPr id="3" name="Content Placeholder 2">
            <a:extLst>
              <a:ext uri="{FF2B5EF4-FFF2-40B4-BE49-F238E27FC236}">
                <a16:creationId xmlns:a16="http://schemas.microsoft.com/office/drawing/2014/main" id="{287A705E-B65A-49D7-A47F-70ADB2609823}"/>
              </a:ext>
            </a:extLst>
          </p:cNvPr>
          <p:cNvSpPr>
            <a:spLocks noGrp="1"/>
          </p:cNvSpPr>
          <p:nvPr>
            <p:ph idx="1"/>
          </p:nvPr>
        </p:nvSpPr>
        <p:spPr/>
        <p:txBody>
          <a:bodyPr/>
          <a:lstStyle/>
          <a:p>
            <a:r>
              <a:rPr lang="en-US" sz="1600" dirty="0"/>
              <a:t>Between Jan 1, 2023 and Jul 31, 2023, </a:t>
            </a:r>
          </a:p>
          <a:p>
            <a:pPr lvl="1"/>
            <a:r>
              <a:rPr lang="en-US" sz="1600" dirty="0"/>
              <a:t>~5% of the time the 6 Hour Ahead (HA) net load forecast error based Non-Spin was not sufficient to cover the 6HA risk </a:t>
            </a:r>
            <a:endParaRPr lang="en-US" sz="1200" dirty="0"/>
          </a:p>
          <a:p>
            <a:pPr lvl="1"/>
            <a:r>
              <a:rPr lang="en-US" sz="1600" dirty="0"/>
              <a:t>~16% of the time the margin in the 6 Hour Ahead (HA) net load forecast error based Non-Spin to cover the 6HA risk was less than 1,430 MW.</a:t>
            </a:r>
          </a:p>
        </p:txBody>
      </p:sp>
      <p:sp>
        <p:nvSpPr>
          <p:cNvPr id="4" name="Slide Number Placeholder 3">
            <a:extLst>
              <a:ext uri="{FF2B5EF4-FFF2-40B4-BE49-F238E27FC236}">
                <a16:creationId xmlns:a16="http://schemas.microsoft.com/office/drawing/2014/main" id="{59A37523-6979-4386-8083-FBB2E004C3AB}"/>
              </a:ext>
            </a:extLst>
          </p:cNvPr>
          <p:cNvSpPr>
            <a:spLocks noGrp="1"/>
          </p:cNvSpPr>
          <p:nvPr>
            <p:ph type="sldNum" sz="quarter" idx="4"/>
          </p:nvPr>
        </p:nvSpPr>
        <p:spPr/>
        <p:txBody>
          <a:bodyPr/>
          <a:lstStyle/>
          <a:p>
            <a:fld id="{1D93BD3E-1E9A-4970-A6F7-E7AC52762E0C}" type="slidenum">
              <a:rPr lang="en-US" smtClean="0"/>
              <a:pPr/>
              <a:t>32</a:t>
            </a:fld>
            <a:endParaRPr lang="en-US" dirty="0"/>
          </a:p>
        </p:txBody>
      </p:sp>
      <p:pic>
        <p:nvPicPr>
          <p:cNvPr id="7" name="Picture 6">
            <a:extLst>
              <a:ext uri="{FF2B5EF4-FFF2-40B4-BE49-F238E27FC236}">
                <a16:creationId xmlns:a16="http://schemas.microsoft.com/office/drawing/2014/main" id="{9FD8800B-F6FD-E3FE-32DD-814F2A21D22C}"/>
              </a:ext>
            </a:extLst>
          </p:cNvPr>
          <p:cNvPicPr>
            <a:picLocks noChangeAspect="1"/>
          </p:cNvPicPr>
          <p:nvPr/>
        </p:nvPicPr>
        <p:blipFill>
          <a:blip r:embed="rId3"/>
          <a:stretch>
            <a:fillRect/>
          </a:stretch>
        </p:blipFill>
        <p:spPr>
          <a:xfrm>
            <a:off x="1105119" y="2469398"/>
            <a:ext cx="7114649" cy="3450635"/>
          </a:xfrm>
          <a:prstGeom prst="rect">
            <a:avLst/>
          </a:prstGeom>
        </p:spPr>
      </p:pic>
    </p:spTree>
    <p:extLst>
      <p:ext uri="{BB962C8B-B14F-4D97-AF65-F5344CB8AC3E}">
        <p14:creationId xmlns:p14="http://schemas.microsoft.com/office/powerpoint/2010/main" val="11242118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23A3D-4FCC-4AEB-99EC-86856FE0AA61}"/>
              </a:ext>
            </a:extLst>
          </p:cNvPr>
          <p:cNvSpPr>
            <a:spLocks noGrp="1"/>
          </p:cNvSpPr>
          <p:nvPr>
            <p:ph type="title"/>
          </p:nvPr>
        </p:nvSpPr>
        <p:spPr/>
        <p:txBody>
          <a:bodyPr/>
          <a:lstStyle/>
          <a:p>
            <a:r>
              <a:rPr lang="en-US" dirty="0"/>
              <a:t>Hourly Average Non-Spin Comparison</a:t>
            </a:r>
          </a:p>
        </p:txBody>
      </p:sp>
      <p:sp>
        <p:nvSpPr>
          <p:cNvPr id="4" name="Slide Number Placeholder 3">
            <a:extLst>
              <a:ext uri="{FF2B5EF4-FFF2-40B4-BE49-F238E27FC236}">
                <a16:creationId xmlns:a16="http://schemas.microsoft.com/office/drawing/2014/main" id="{64973574-514B-4D9A-B81B-D7A58F2FA1C1}"/>
              </a:ext>
            </a:extLst>
          </p:cNvPr>
          <p:cNvSpPr>
            <a:spLocks noGrp="1"/>
          </p:cNvSpPr>
          <p:nvPr>
            <p:ph type="sldNum" sz="quarter" idx="4"/>
          </p:nvPr>
        </p:nvSpPr>
        <p:spPr/>
        <p:txBody>
          <a:bodyPr/>
          <a:lstStyle/>
          <a:p>
            <a:fld id="{1D93BD3E-1E9A-4970-A6F7-E7AC52762E0C}" type="slidenum">
              <a:rPr lang="en-US" smtClean="0"/>
              <a:pPr/>
              <a:t>33</a:t>
            </a:fld>
            <a:endParaRPr lang="en-US" dirty="0"/>
          </a:p>
        </p:txBody>
      </p:sp>
      <p:sp>
        <p:nvSpPr>
          <p:cNvPr id="3" name="TextBox 2">
            <a:extLst>
              <a:ext uri="{FF2B5EF4-FFF2-40B4-BE49-F238E27FC236}">
                <a16:creationId xmlns:a16="http://schemas.microsoft.com/office/drawing/2014/main" id="{DF13C868-CD87-B991-7E35-6BB55BD44833}"/>
              </a:ext>
            </a:extLst>
          </p:cNvPr>
          <p:cNvSpPr txBox="1"/>
          <p:nvPr/>
        </p:nvSpPr>
        <p:spPr>
          <a:xfrm>
            <a:off x="2140299" y="6167657"/>
            <a:ext cx="6933363" cy="276999"/>
          </a:xfrm>
          <a:prstGeom prst="rect">
            <a:avLst/>
          </a:prstGeom>
          <a:noFill/>
        </p:spPr>
        <p:txBody>
          <a:bodyPr wrap="square" rtlCol="0">
            <a:spAutoFit/>
          </a:bodyPr>
          <a:lstStyle/>
          <a:p>
            <a:r>
              <a:rPr lang="en-US" sz="1200" dirty="0"/>
              <a:t>*2024 NSRS quantities are calculated with 2023 outage table (to be updated).</a:t>
            </a:r>
          </a:p>
        </p:txBody>
      </p:sp>
      <p:pic>
        <p:nvPicPr>
          <p:cNvPr id="6" name="Picture 5">
            <a:extLst>
              <a:ext uri="{FF2B5EF4-FFF2-40B4-BE49-F238E27FC236}">
                <a16:creationId xmlns:a16="http://schemas.microsoft.com/office/drawing/2014/main" id="{80DF8D68-CC60-6D73-DC68-8B9FEBA03459}"/>
              </a:ext>
            </a:extLst>
          </p:cNvPr>
          <p:cNvPicPr>
            <a:picLocks noChangeAspect="1"/>
          </p:cNvPicPr>
          <p:nvPr/>
        </p:nvPicPr>
        <p:blipFill>
          <a:blip r:embed="rId2"/>
          <a:stretch>
            <a:fillRect/>
          </a:stretch>
        </p:blipFill>
        <p:spPr>
          <a:xfrm>
            <a:off x="359299" y="987340"/>
            <a:ext cx="8425402" cy="4883319"/>
          </a:xfrm>
          <a:prstGeom prst="rect">
            <a:avLst/>
          </a:prstGeom>
        </p:spPr>
      </p:pic>
    </p:spTree>
    <p:extLst>
      <p:ext uri="{BB962C8B-B14F-4D97-AF65-F5344CB8AC3E}">
        <p14:creationId xmlns:p14="http://schemas.microsoft.com/office/powerpoint/2010/main" val="3603532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dirty="0"/>
              <a:t>Non-Spin Comparison January</a:t>
            </a:r>
            <a:br>
              <a:rPr lang="en-US" dirty="0"/>
            </a:br>
            <a:endParaRPr lang="en-US" dirty="0"/>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34</a:t>
            </a:fld>
            <a:endParaRPr lang="en-US" dirty="0"/>
          </a:p>
        </p:txBody>
      </p:sp>
      <p:pic>
        <p:nvPicPr>
          <p:cNvPr id="5" name="Picture 4">
            <a:extLst>
              <a:ext uri="{FF2B5EF4-FFF2-40B4-BE49-F238E27FC236}">
                <a16:creationId xmlns:a16="http://schemas.microsoft.com/office/drawing/2014/main" id="{02C10F50-DBA0-0294-3A1E-EFB6FFD7512E}"/>
              </a:ext>
            </a:extLst>
          </p:cNvPr>
          <p:cNvPicPr>
            <a:picLocks noChangeAspect="1"/>
          </p:cNvPicPr>
          <p:nvPr/>
        </p:nvPicPr>
        <p:blipFill>
          <a:blip r:embed="rId2"/>
          <a:stretch>
            <a:fillRect/>
          </a:stretch>
        </p:blipFill>
        <p:spPr>
          <a:xfrm>
            <a:off x="353202" y="947713"/>
            <a:ext cx="8437595" cy="4962574"/>
          </a:xfrm>
          <a:prstGeom prst="rect">
            <a:avLst/>
          </a:prstGeom>
        </p:spPr>
      </p:pic>
      <p:sp>
        <p:nvSpPr>
          <p:cNvPr id="3" name="TextBox 2">
            <a:extLst>
              <a:ext uri="{FF2B5EF4-FFF2-40B4-BE49-F238E27FC236}">
                <a16:creationId xmlns:a16="http://schemas.microsoft.com/office/drawing/2014/main" id="{4CE10FDF-5621-91B6-F2AC-B68D9902AD84}"/>
              </a:ext>
            </a:extLst>
          </p:cNvPr>
          <p:cNvSpPr txBox="1"/>
          <p:nvPr/>
        </p:nvSpPr>
        <p:spPr>
          <a:xfrm>
            <a:off x="2140299" y="6167657"/>
            <a:ext cx="6933363" cy="276999"/>
          </a:xfrm>
          <a:prstGeom prst="rect">
            <a:avLst/>
          </a:prstGeom>
          <a:noFill/>
        </p:spPr>
        <p:txBody>
          <a:bodyPr wrap="square" rtlCol="0">
            <a:spAutoFit/>
          </a:bodyPr>
          <a:lstStyle/>
          <a:p>
            <a:r>
              <a:rPr lang="en-US" sz="1200" dirty="0"/>
              <a:t>*2024 NSRS quantities are calculated with 2023 outage table (to be updated).</a:t>
            </a:r>
          </a:p>
        </p:txBody>
      </p:sp>
    </p:spTree>
    <p:extLst>
      <p:ext uri="{BB962C8B-B14F-4D97-AF65-F5344CB8AC3E}">
        <p14:creationId xmlns:p14="http://schemas.microsoft.com/office/powerpoint/2010/main" val="16043466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dirty="0"/>
              <a:t>Non-Spin Comparison May</a:t>
            </a:r>
            <a:br>
              <a:rPr lang="en-US" dirty="0"/>
            </a:br>
            <a:endParaRPr lang="en-US" dirty="0"/>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35</a:t>
            </a:fld>
            <a:endParaRPr lang="en-US" dirty="0"/>
          </a:p>
        </p:txBody>
      </p:sp>
      <p:pic>
        <p:nvPicPr>
          <p:cNvPr id="5" name="Picture 4">
            <a:extLst>
              <a:ext uri="{FF2B5EF4-FFF2-40B4-BE49-F238E27FC236}">
                <a16:creationId xmlns:a16="http://schemas.microsoft.com/office/drawing/2014/main" id="{5360F660-D631-2FF7-CCD9-C0AF2333F06D}"/>
              </a:ext>
            </a:extLst>
          </p:cNvPr>
          <p:cNvPicPr>
            <a:picLocks noChangeAspect="1"/>
          </p:cNvPicPr>
          <p:nvPr/>
        </p:nvPicPr>
        <p:blipFill>
          <a:blip r:embed="rId2"/>
          <a:stretch>
            <a:fillRect/>
          </a:stretch>
        </p:blipFill>
        <p:spPr>
          <a:xfrm>
            <a:off x="353202" y="947713"/>
            <a:ext cx="8437595" cy="4962574"/>
          </a:xfrm>
          <a:prstGeom prst="rect">
            <a:avLst/>
          </a:prstGeom>
        </p:spPr>
      </p:pic>
      <p:sp>
        <p:nvSpPr>
          <p:cNvPr id="3" name="TextBox 2">
            <a:extLst>
              <a:ext uri="{FF2B5EF4-FFF2-40B4-BE49-F238E27FC236}">
                <a16:creationId xmlns:a16="http://schemas.microsoft.com/office/drawing/2014/main" id="{93DCDB2E-AB3F-5F6A-9402-F5903102CC33}"/>
              </a:ext>
            </a:extLst>
          </p:cNvPr>
          <p:cNvSpPr txBox="1"/>
          <p:nvPr/>
        </p:nvSpPr>
        <p:spPr>
          <a:xfrm>
            <a:off x="2140299" y="6167657"/>
            <a:ext cx="6933363" cy="276999"/>
          </a:xfrm>
          <a:prstGeom prst="rect">
            <a:avLst/>
          </a:prstGeom>
          <a:noFill/>
        </p:spPr>
        <p:txBody>
          <a:bodyPr wrap="square" rtlCol="0">
            <a:spAutoFit/>
          </a:bodyPr>
          <a:lstStyle/>
          <a:p>
            <a:r>
              <a:rPr lang="en-US" sz="1200" dirty="0"/>
              <a:t>*2024 NSRS quantities are calculated with 2023 outage table (to be updated).</a:t>
            </a:r>
          </a:p>
        </p:txBody>
      </p:sp>
    </p:spTree>
    <p:extLst>
      <p:ext uri="{BB962C8B-B14F-4D97-AF65-F5344CB8AC3E}">
        <p14:creationId xmlns:p14="http://schemas.microsoft.com/office/powerpoint/2010/main" val="32761184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dirty="0"/>
              <a:t>Non-Spin Comparison June</a:t>
            </a:r>
            <a:br>
              <a:rPr lang="en-US" dirty="0"/>
            </a:br>
            <a:endParaRPr lang="en-US" dirty="0"/>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36</a:t>
            </a:fld>
            <a:endParaRPr lang="en-US" dirty="0"/>
          </a:p>
        </p:txBody>
      </p:sp>
      <p:pic>
        <p:nvPicPr>
          <p:cNvPr id="5" name="Picture 4">
            <a:extLst>
              <a:ext uri="{FF2B5EF4-FFF2-40B4-BE49-F238E27FC236}">
                <a16:creationId xmlns:a16="http://schemas.microsoft.com/office/drawing/2014/main" id="{E019F384-4C38-8988-DC0A-20327EADA2A8}"/>
              </a:ext>
            </a:extLst>
          </p:cNvPr>
          <p:cNvPicPr>
            <a:picLocks noChangeAspect="1"/>
          </p:cNvPicPr>
          <p:nvPr/>
        </p:nvPicPr>
        <p:blipFill>
          <a:blip r:embed="rId2"/>
          <a:stretch>
            <a:fillRect/>
          </a:stretch>
        </p:blipFill>
        <p:spPr>
          <a:xfrm>
            <a:off x="353202" y="947713"/>
            <a:ext cx="8437595" cy="4962574"/>
          </a:xfrm>
          <a:prstGeom prst="rect">
            <a:avLst/>
          </a:prstGeom>
        </p:spPr>
      </p:pic>
      <p:sp>
        <p:nvSpPr>
          <p:cNvPr id="3" name="TextBox 2">
            <a:extLst>
              <a:ext uri="{FF2B5EF4-FFF2-40B4-BE49-F238E27FC236}">
                <a16:creationId xmlns:a16="http://schemas.microsoft.com/office/drawing/2014/main" id="{CA919A59-D8D4-D370-BE12-244C876EC65B}"/>
              </a:ext>
            </a:extLst>
          </p:cNvPr>
          <p:cNvSpPr txBox="1"/>
          <p:nvPr/>
        </p:nvSpPr>
        <p:spPr>
          <a:xfrm>
            <a:off x="2140299" y="6167657"/>
            <a:ext cx="6933363" cy="276999"/>
          </a:xfrm>
          <a:prstGeom prst="rect">
            <a:avLst/>
          </a:prstGeom>
          <a:noFill/>
        </p:spPr>
        <p:txBody>
          <a:bodyPr wrap="square" rtlCol="0">
            <a:spAutoFit/>
          </a:bodyPr>
          <a:lstStyle/>
          <a:p>
            <a:r>
              <a:rPr lang="en-US" sz="1200" dirty="0"/>
              <a:t>*2024 NSRS quantities are calculated with 2023 outage table (to be updated).</a:t>
            </a:r>
          </a:p>
        </p:txBody>
      </p:sp>
    </p:spTree>
    <p:extLst>
      <p:ext uri="{BB962C8B-B14F-4D97-AF65-F5344CB8AC3E}">
        <p14:creationId xmlns:p14="http://schemas.microsoft.com/office/powerpoint/2010/main" val="498466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dirty="0"/>
              <a:t>Non-Spin Comparison July</a:t>
            </a:r>
            <a:br>
              <a:rPr lang="en-US" dirty="0"/>
            </a:br>
            <a:endParaRPr lang="en-US" dirty="0"/>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37</a:t>
            </a:fld>
            <a:endParaRPr lang="en-US" dirty="0"/>
          </a:p>
        </p:txBody>
      </p:sp>
      <p:pic>
        <p:nvPicPr>
          <p:cNvPr id="5" name="Picture 4">
            <a:extLst>
              <a:ext uri="{FF2B5EF4-FFF2-40B4-BE49-F238E27FC236}">
                <a16:creationId xmlns:a16="http://schemas.microsoft.com/office/drawing/2014/main" id="{4362DEDD-22CE-36DD-D426-620F77381AB5}"/>
              </a:ext>
            </a:extLst>
          </p:cNvPr>
          <p:cNvPicPr>
            <a:picLocks noChangeAspect="1"/>
          </p:cNvPicPr>
          <p:nvPr/>
        </p:nvPicPr>
        <p:blipFill>
          <a:blip r:embed="rId2"/>
          <a:stretch>
            <a:fillRect/>
          </a:stretch>
        </p:blipFill>
        <p:spPr>
          <a:xfrm>
            <a:off x="353202" y="947713"/>
            <a:ext cx="8437595" cy="4962574"/>
          </a:xfrm>
          <a:prstGeom prst="rect">
            <a:avLst/>
          </a:prstGeom>
        </p:spPr>
      </p:pic>
      <p:sp>
        <p:nvSpPr>
          <p:cNvPr id="3" name="TextBox 2">
            <a:extLst>
              <a:ext uri="{FF2B5EF4-FFF2-40B4-BE49-F238E27FC236}">
                <a16:creationId xmlns:a16="http://schemas.microsoft.com/office/drawing/2014/main" id="{403903A2-DFBF-388F-AAEA-8C15954F3532}"/>
              </a:ext>
            </a:extLst>
          </p:cNvPr>
          <p:cNvSpPr txBox="1"/>
          <p:nvPr/>
        </p:nvSpPr>
        <p:spPr>
          <a:xfrm>
            <a:off x="2140299" y="6167657"/>
            <a:ext cx="6933363" cy="276999"/>
          </a:xfrm>
          <a:prstGeom prst="rect">
            <a:avLst/>
          </a:prstGeom>
          <a:noFill/>
        </p:spPr>
        <p:txBody>
          <a:bodyPr wrap="square" rtlCol="0">
            <a:spAutoFit/>
          </a:bodyPr>
          <a:lstStyle/>
          <a:p>
            <a:r>
              <a:rPr lang="en-US" sz="1200" dirty="0"/>
              <a:t>*2024 NSRS quantities are calculated with 2023 outage table (to be updated).</a:t>
            </a:r>
          </a:p>
        </p:txBody>
      </p:sp>
    </p:spTree>
    <p:extLst>
      <p:ext uri="{BB962C8B-B14F-4D97-AF65-F5344CB8AC3E}">
        <p14:creationId xmlns:p14="http://schemas.microsoft.com/office/powerpoint/2010/main" val="3247120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C65DD900-E414-0671-DEAA-9C5C01A85DEC}"/>
              </a:ext>
            </a:extLst>
          </p:cNvPr>
          <p:cNvSpPr>
            <a:spLocks noGrp="1"/>
          </p:cNvSpPr>
          <p:nvPr>
            <p:ph type="title"/>
          </p:nvPr>
        </p:nvSpPr>
        <p:spPr/>
        <p:txBody>
          <a:bodyPr/>
          <a:lstStyle/>
          <a:p>
            <a:r>
              <a:rPr lang="en-US" dirty="0"/>
              <a:t>Summary </a:t>
            </a:r>
            <a:r>
              <a:rPr lang="en-US" dirty="0">
                <a:solidFill>
                  <a:schemeClr val="accent6"/>
                </a:solidFill>
              </a:rPr>
              <a:t>(New)</a:t>
            </a:r>
          </a:p>
        </p:txBody>
      </p:sp>
      <p:sp>
        <p:nvSpPr>
          <p:cNvPr id="14" name="Content Placeholder 13">
            <a:extLst>
              <a:ext uri="{FF2B5EF4-FFF2-40B4-BE49-F238E27FC236}">
                <a16:creationId xmlns:a16="http://schemas.microsoft.com/office/drawing/2014/main" id="{A12E6491-A96A-E5EE-A56D-2DB2E588B6B8}"/>
              </a:ext>
            </a:extLst>
          </p:cNvPr>
          <p:cNvSpPr>
            <a:spLocks noGrp="1"/>
          </p:cNvSpPr>
          <p:nvPr>
            <p:ph idx="1"/>
          </p:nvPr>
        </p:nvSpPr>
        <p:spPr>
          <a:xfrm>
            <a:off x="304800" y="855406"/>
            <a:ext cx="4404360" cy="5064627"/>
          </a:xfrm>
        </p:spPr>
        <p:txBody>
          <a:bodyPr/>
          <a:lstStyle/>
          <a:p>
            <a:r>
              <a:rPr lang="en-US" sz="1400" dirty="0"/>
              <a:t>Based on the analysis ERCOT has conducted thus far, </a:t>
            </a:r>
          </a:p>
          <a:p>
            <a:pPr lvl="1"/>
            <a:r>
              <a:rPr lang="en-US" sz="1400" dirty="0"/>
              <a:t>ERCOT is not considering any changes in the methodologies used to compute Regulation Service and Non-Spinning Reserve Service requirements for 2024. </a:t>
            </a:r>
          </a:p>
          <a:p>
            <a:pPr lvl="1"/>
            <a:r>
              <a:rPr lang="en-US" sz="1400" dirty="0"/>
              <a:t>ERCOT is considering changes in the methodologies used to compute Responsive Reserve Service and ERCOT Contingency Reserve Service requirements for 2024. </a:t>
            </a:r>
          </a:p>
          <a:p>
            <a:r>
              <a:rPr lang="en-US" sz="1400" dirty="0"/>
              <a:t>The proposed timeline for this review is included alongside.</a:t>
            </a:r>
          </a:p>
          <a:p>
            <a:r>
              <a:rPr lang="en-US" sz="1400" dirty="0"/>
              <a:t>Using feedback received from last year’s experience, to make the AS Methodology review process more efficient, this year, ERCOT plans to provide relevant details on the proposed methodology during the September/October working group discussions. </a:t>
            </a:r>
            <a:r>
              <a:rPr lang="en-US" sz="1400" i="1" dirty="0"/>
              <a:t>Following these discussions ERCOT will present an abridged summary of the proposed changes during the November/December discussions. </a:t>
            </a:r>
          </a:p>
        </p:txBody>
      </p:sp>
      <p:sp>
        <p:nvSpPr>
          <p:cNvPr id="4" name="Slide Number Placeholder 3"/>
          <p:cNvSpPr>
            <a:spLocks noGrp="1"/>
          </p:cNvSpPr>
          <p:nvPr>
            <p:ph type="sldNum" sz="quarter" idx="4"/>
          </p:nvPr>
        </p:nvSpPr>
        <p:spPr/>
        <p:txBody>
          <a:bodyPr/>
          <a:lstStyle/>
          <a:p>
            <a:fld id="{1D93BD3E-1E9A-4970-A6F7-E7AC52762E0C}" type="slidenum">
              <a:rPr lang="en-US" smtClean="0"/>
              <a:pPr/>
              <a:t>38</a:t>
            </a:fld>
            <a:endParaRPr lang="en-US" dirty="0"/>
          </a:p>
        </p:txBody>
      </p:sp>
      <p:sp>
        <p:nvSpPr>
          <p:cNvPr id="18" name="Content Placeholder 17">
            <a:extLst>
              <a:ext uri="{FF2B5EF4-FFF2-40B4-BE49-F238E27FC236}">
                <a16:creationId xmlns:a16="http://schemas.microsoft.com/office/drawing/2014/main" id="{6355D24C-CA22-83E1-92FB-665913C14413}"/>
              </a:ext>
            </a:extLst>
          </p:cNvPr>
          <p:cNvSpPr>
            <a:spLocks noGrp="1"/>
          </p:cNvSpPr>
          <p:nvPr>
            <p:ph idx="4294967295"/>
          </p:nvPr>
        </p:nvSpPr>
        <p:spPr>
          <a:xfrm>
            <a:off x="4709160" y="855406"/>
            <a:ext cx="4206875" cy="4043363"/>
          </a:xfrm>
          <a:prstGeom prst="rect">
            <a:avLst/>
          </a:prstGeom>
          <a:solidFill>
            <a:schemeClr val="bg1">
              <a:lumMod val="95000"/>
            </a:schemeClr>
          </a:solidFill>
          <a:ln w="28575">
            <a:solidFill>
              <a:schemeClr val="accent1"/>
            </a:solidFill>
          </a:ln>
        </p:spPr>
        <p:txBody>
          <a:bodyPr/>
          <a:lstStyle/>
          <a:p>
            <a:pPr marL="0" indent="0">
              <a:buNone/>
            </a:pPr>
            <a:r>
              <a:rPr lang="en-US" sz="1600" b="1" u="sng" cap="all" dirty="0">
                <a:solidFill>
                  <a:schemeClr val="tx1"/>
                </a:solidFill>
              </a:rPr>
              <a:t>2024 Methodology Review Timeline </a:t>
            </a:r>
          </a:p>
          <a:p>
            <a:endParaRPr lang="en-US" sz="1600" dirty="0">
              <a:solidFill>
                <a:schemeClr val="accent2"/>
              </a:solidFill>
            </a:endParaRPr>
          </a:p>
          <a:p>
            <a:r>
              <a:rPr lang="en-US" sz="1600" dirty="0">
                <a:solidFill>
                  <a:schemeClr val="accent2"/>
                </a:solidFill>
              </a:rPr>
              <a:t>September 20, 2023 – PDCWG </a:t>
            </a:r>
          </a:p>
          <a:p>
            <a:r>
              <a:rPr lang="en-US" sz="1600" dirty="0">
                <a:solidFill>
                  <a:schemeClr val="accent2"/>
                </a:solidFill>
              </a:rPr>
              <a:t>September 22, 2023 – WMWG</a:t>
            </a:r>
          </a:p>
          <a:p>
            <a:pPr marL="0" indent="0">
              <a:buFont typeface="Arial" panose="020B0604020202020204" pitchFamily="34" charset="0"/>
              <a:buNone/>
            </a:pPr>
            <a:endParaRPr lang="en-US" sz="1200" i="1" dirty="0">
              <a:solidFill>
                <a:schemeClr val="accent2"/>
              </a:solidFill>
            </a:endParaRPr>
          </a:p>
          <a:p>
            <a:r>
              <a:rPr lang="en-US" sz="1600" dirty="0">
                <a:solidFill>
                  <a:schemeClr val="accent2"/>
                </a:solidFill>
              </a:rPr>
              <a:t>October 6, 2023 – WMWG (Proposed)</a:t>
            </a:r>
          </a:p>
          <a:p>
            <a:r>
              <a:rPr lang="en-US" sz="1600" dirty="0">
                <a:solidFill>
                  <a:schemeClr val="accent2"/>
                </a:solidFill>
              </a:rPr>
              <a:t>October 10, 2022 – PDCWG (Proposed)</a:t>
            </a:r>
          </a:p>
          <a:p>
            <a:r>
              <a:rPr lang="en-US" sz="1600" dirty="0">
                <a:solidFill>
                  <a:schemeClr val="accent2"/>
                </a:solidFill>
              </a:rPr>
              <a:t>October 19, 2023 – OWG (Proposed)</a:t>
            </a:r>
          </a:p>
          <a:p>
            <a:endParaRPr lang="en-US" sz="1200" dirty="0">
              <a:solidFill>
                <a:schemeClr val="accent2"/>
              </a:solidFill>
            </a:endParaRPr>
          </a:p>
          <a:p>
            <a:r>
              <a:rPr lang="en-US" sz="1600" dirty="0">
                <a:solidFill>
                  <a:schemeClr val="accent2"/>
                </a:solidFill>
              </a:rPr>
              <a:t>November 01, 2023 – WMS</a:t>
            </a:r>
          </a:p>
          <a:p>
            <a:r>
              <a:rPr lang="en-US" sz="1600" dirty="0">
                <a:solidFill>
                  <a:schemeClr val="accent2"/>
                </a:solidFill>
              </a:rPr>
              <a:t>November 02, 2023 – ROS</a:t>
            </a:r>
          </a:p>
          <a:p>
            <a:endParaRPr lang="en-US" sz="1600" dirty="0">
              <a:solidFill>
                <a:schemeClr val="accent2"/>
              </a:solidFill>
            </a:endParaRPr>
          </a:p>
          <a:p>
            <a:r>
              <a:rPr lang="en-US" sz="1600" dirty="0">
                <a:solidFill>
                  <a:schemeClr val="accent2"/>
                </a:solidFill>
              </a:rPr>
              <a:t>December 04, 2023 – TAC</a:t>
            </a:r>
            <a:endParaRPr lang="en-US" sz="1200" dirty="0">
              <a:solidFill>
                <a:schemeClr val="accent2"/>
              </a:solidFill>
            </a:endParaRPr>
          </a:p>
          <a:p>
            <a:r>
              <a:rPr lang="en-US" sz="1600" dirty="0">
                <a:solidFill>
                  <a:schemeClr val="accent2"/>
                </a:solidFill>
              </a:rPr>
              <a:t>December 19, 2023 – </a:t>
            </a:r>
            <a:r>
              <a:rPr lang="en-US" sz="1600" dirty="0" err="1">
                <a:solidFill>
                  <a:schemeClr val="accent2"/>
                </a:solidFill>
              </a:rPr>
              <a:t>BoD</a:t>
            </a:r>
            <a:endParaRPr lang="en-US" dirty="0"/>
          </a:p>
        </p:txBody>
      </p:sp>
      <p:sp>
        <p:nvSpPr>
          <p:cNvPr id="2" name="Content Placeholder 13">
            <a:extLst>
              <a:ext uri="{FF2B5EF4-FFF2-40B4-BE49-F238E27FC236}">
                <a16:creationId xmlns:a16="http://schemas.microsoft.com/office/drawing/2014/main" id="{632C363B-BE1C-FC16-DAA3-55EA7732BADC}"/>
              </a:ext>
            </a:extLst>
          </p:cNvPr>
          <p:cNvSpPr txBox="1">
            <a:spLocks/>
          </p:cNvSpPr>
          <p:nvPr/>
        </p:nvSpPr>
        <p:spPr>
          <a:xfrm>
            <a:off x="304800" y="5580037"/>
            <a:ext cx="8587740" cy="845113"/>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US" sz="1400" dirty="0"/>
              <a:t>Interested Stakeholders are requested to attend September and October PDCWG and/or WMWG meetings to provide any feedback on the proposed 2024 AS Methodology.</a:t>
            </a:r>
            <a:endParaRPr lang="en-US" dirty="0"/>
          </a:p>
        </p:txBody>
      </p:sp>
    </p:spTree>
    <p:extLst>
      <p:ext uri="{BB962C8B-B14F-4D97-AF65-F5344CB8AC3E}">
        <p14:creationId xmlns:p14="http://schemas.microsoft.com/office/powerpoint/2010/main" val="3289444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39</a:t>
            </a:fld>
            <a:endParaRPr lang="en-US" dirty="0"/>
          </a:p>
        </p:txBody>
      </p:sp>
      <p:sp>
        <p:nvSpPr>
          <p:cNvPr id="5" name="Content Placeholder 4"/>
          <p:cNvSpPr>
            <a:spLocks noGrp="1"/>
          </p:cNvSpPr>
          <p:nvPr>
            <p:ph idx="16"/>
          </p:nvPr>
        </p:nvSpPr>
        <p:spPr/>
        <p:txBody>
          <a:bodyPr/>
          <a:lstStyle/>
          <a:p>
            <a:r>
              <a:rPr lang="en-US" dirty="0"/>
              <a:t>Suggestions? </a:t>
            </a:r>
          </a:p>
        </p:txBody>
      </p:sp>
    </p:spTree>
    <p:extLst>
      <p:ext uri="{BB962C8B-B14F-4D97-AF65-F5344CB8AC3E}">
        <p14:creationId xmlns:p14="http://schemas.microsoft.com/office/powerpoint/2010/main" val="945746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Regulation Service Methodology</a:t>
            </a:r>
          </a:p>
        </p:txBody>
      </p:sp>
      <p:sp>
        <p:nvSpPr>
          <p:cNvPr id="2" name="Content Placeholder 1"/>
          <p:cNvSpPr>
            <a:spLocks noGrp="1"/>
          </p:cNvSpPr>
          <p:nvPr>
            <p:ph idx="1"/>
          </p:nvPr>
        </p:nvSpPr>
        <p:spPr/>
        <p:txBody>
          <a:bodyPr/>
          <a:lstStyle/>
          <a:p>
            <a:pPr algn="just"/>
            <a:r>
              <a:rPr lang="en-US" sz="1600" dirty="0"/>
              <a:t>ERCOT is not considering any change to the methodology used to compute </a:t>
            </a:r>
            <a:r>
              <a:rPr lang="en-US" sz="1600"/>
              <a:t>the minimum </a:t>
            </a:r>
            <a:r>
              <a:rPr lang="en-US" sz="1600" dirty="0"/>
              <a:t>Regulation Service requirements in 2024.</a:t>
            </a:r>
          </a:p>
          <a:p>
            <a:pPr marL="342900" lvl="1" indent="0" algn="just">
              <a:buNone/>
            </a:pPr>
            <a:endParaRPr lang="en-US" sz="1600" dirty="0"/>
          </a:p>
          <a:p>
            <a:pPr algn="just"/>
            <a:r>
              <a:rPr lang="en-US" sz="1600"/>
              <a:t>The preliminary </a:t>
            </a:r>
            <a:r>
              <a:rPr lang="en-US" sz="1600" dirty="0"/>
              <a:t>Regulation quantities for January 2024 through July  2024 in subsequent slides have been computed using </a:t>
            </a:r>
            <a:r>
              <a:rPr lang="en-US" sz="1600" u="sng" dirty="0"/>
              <a:t>current methodology</a:t>
            </a:r>
            <a:r>
              <a:rPr lang="en-US" sz="1600" dirty="0"/>
              <a:t> (2022 and </a:t>
            </a:r>
            <a:r>
              <a:rPr lang="en-US" sz="1600"/>
              <a:t>2023 five-minute </a:t>
            </a:r>
            <a:r>
              <a:rPr lang="en-US" sz="1600" dirty="0"/>
              <a:t>net load variability), </a:t>
            </a:r>
            <a:r>
              <a:rPr lang="en-US" sz="1600" u="sng" dirty="0"/>
              <a:t>updated Wind Adjustment tables</a:t>
            </a:r>
            <a:r>
              <a:rPr lang="en-US" sz="1600" dirty="0"/>
              <a:t> and the </a:t>
            </a:r>
            <a:r>
              <a:rPr lang="en-US" sz="1600" u="sng" dirty="0"/>
              <a:t>updated Solar Adjustment tables</a:t>
            </a:r>
            <a:r>
              <a:rPr lang="en-US" sz="1600" dirty="0"/>
              <a:t>.</a:t>
            </a:r>
          </a:p>
          <a:p>
            <a:pPr algn="just"/>
            <a:endParaRPr lang="en-US" sz="2400" dirty="0">
              <a:solidFill>
                <a:schemeClr val="tx1"/>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4</a:t>
            </a:fld>
            <a:endParaRPr lang="en-US" dirty="0"/>
          </a:p>
        </p:txBody>
      </p:sp>
    </p:spTree>
    <p:extLst>
      <p:ext uri="{BB962C8B-B14F-4D97-AF65-F5344CB8AC3E}">
        <p14:creationId xmlns:p14="http://schemas.microsoft.com/office/powerpoint/2010/main" val="42735849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B9F46-0750-4CA9-8718-B5E38FC716D7}"/>
              </a:ext>
            </a:extLst>
          </p:cNvPr>
          <p:cNvSpPr>
            <a:spLocks noGrp="1"/>
          </p:cNvSpPr>
          <p:nvPr>
            <p:ph type="title"/>
          </p:nvPr>
        </p:nvSpPr>
        <p:spPr/>
        <p:txBody>
          <a:bodyPr/>
          <a:lstStyle/>
          <a:p>
            <a:r>
              <a:rPr lang="en-US" dirty="0"/>
              <a:t>2024 Solar Adjustment Tables </a:t>
            </a:r>
          </a:p>
        </p:txBody>
      </p:sp>
      <p:sp>
        <p:nvSpPr>
          <p:cNvPr id="3" name="Content Placeholder 2">
            <a:extLst>
              <a:ext uri="{FF2B5EF4-FFF2-40B4-BE49-F238E27FC236}">
                <a16:creationId xmlns:a16="http://schemas.microsoft.com/office/drawing/2014/main" id="{371740EB-C3D9-43B6-89F5-51CFF135EC3E}"/>
              </a:ext>
            </a:extLst>
          </p:cNvPr>
          <p:cNvSpPr>
            <a:spLocks noGrp="1"/>
          </p:cNvSpPr>
          <p:nvPr>
            <p:ph idx="1"/>
          </p:nvPr>
        </p:nvSpPr>
        <p:spPr/>
        <p:txBody>
          <a:bodyPr/>
          <a:lstStyle/>
          <a:p>
            <a:pPr marL="0" indent="0">
              <a:buNone/>
            </a:pPr>
            <a:r>
              <a:rPr lang="en-US" sz="1600" dirty="0"/>
              <a:t>Solar Adjustment Tables track incremental MWs of Regulation needed to account for additional variability per 1000 MW increase in installed solar capacity. </a:t>
            </a:r>
          </a:p>
          <a:p>
            <a:pPr marL="0" indent="0">
              <a:buNone/>
            </a:pPr>
            <a:endParaRPr lang="en-US" dirty="0"/>
          </a:p>
        </p:txBody>
      </p:sp>
      <p:sp>
        <p:nvSpPr>
          <p:cNvPr id="4" name="Slide Number Placeholder 3">
            <a:extLst>
              <a:ext uri="{FF2B5EF4-FFF2-40B4-BE49-F238E27FC236}">
                <a16:creationId xmlns:a16="http://schemas.microsoft.com/office/drawing/2014/main" id="{EBCC0E46-894F-410D-8A3E-3319B8F217F8}"/>
              </a:ext>
            </a:extLst>
          </p:cNvPr>
          <p:cNvSpPr>
            <a:spLocks noGrp="1"/>
          </p:cNvSpPr>
          <p:nvPr>
            <p:ph type="sldNum" sz="quarter" idx="4"/>
          </p:nvPr>
        </p:nvSpPr>
        <p:spPr/>
        <p:txBody>
          <a:bodyPr/>
          <a:lstStyle/>
          <a:p>
            <a:fld id="{1D93BD3E-1E9A-4970-A6F7-E7AC52762E0C}" type="slidenum">
              <a:rPr lang="en-US" smtClean="0"/>
              <a:pPr/>
              <a:t>40</a:t>
            </a:fld>
            <a:endParaRPr lang="en-US" dirty="0"/>
          </a:p>
        </p:txBody>
      </p:sp>
      <p:graphicFrame>
        <p:nvGraphicFramePr>
          <p:cNvPr id="10" name="Table 4">
            <a:extLst>
              <a:ext uri="{FF2B5EF4-FFF2-40B4-BE49-F238E27FC236}">
                <a16:creationId xmlns:a16="http://schemas.microsoft.com/office/drawing/2014/main" id="{ADA2ECCC-17FE-4032-A6AB-EA6ACBDB2224}"/>
              </a:ext>
            </a:extLst>
          </p:cNvPr>
          <p:cNvGraphicFramePr>
            <a:graphicFrameLocks noGrp="1"/>
          </p:cNvGraphicFramePr>
          <p:nvPr>
            <p:extLst>
              <p:ext uri="{D42A27DB-BD31-4B8C-83A1-F6EECF244321}">
                <p14:modId xmlns:p14="http://schemas.microsoft.com/office/powerpoint/2010/main" val="3676997736"/>
              </p:ext>
            </p:extLst>
          </p:nvPr>
        </p:nvGraphicFramePr>
        <p:xfrm>
          <a:off x="3049685" y="5274303"/>
          <a:ext cx="3120830" cy="1133092"/>
        </p:xfrm>
        <a:graphic>
          <a:graphicData uri="http://schemas.openxmlformats.org/drawingml/2006/table">
            <a:tbl>
              <a:tblPr firstRow="1" bandRow="1">
                <a:tableStyleId>{5C22544A-7EE6-4342-B048-85BDC9FD1C3A}</a:tableStyleId>
              </a:tblPr>
              <a:tblGrid>
                <a:gridCol w="1095829">
                  <a:extLst>
                    <a:ext uri="{9D8B030D-6E8A-4147-A177-3AD203B41FA5}">
                      <a16:colId xmlns:a16="http://schemas.microsoft.com/office/drawing/2014/main" val="2119510708"/>
                    </a:ext>
                  </a:extLst>
                </a:gridCol>
                <a:gridCol w="609600">
                  <a:extLst>
                    <a:ext uri="{9D8B030D-6E8A-4147-A177-3AD203B41FA5}">
                      <a16:colId xmlns:a16="http://schemas.microsoft.com/office/drawing/2014/main" val="2548856872"/>
                    </a:ext>
                  </a:extLst>
                </a:gridCol>
                <a:gridCol w="587828">
                  <a:extLst>
                    <a:ext uri="{9D8B030D-6E8A-4147-A177-3AD203B41FA5}">
                      <a16:colId xmlns:a16="http://schemas.microsoft.com/office/drawing/2014/main" val="1635201852"/>
                    </a:ext>
                  </a:extLst>
                </a:gridCol>
                <a:gridCol w="827573">
                  <a:extLst>
                    <a:ext uri="{9D8B030D-6E8A-4147-A177-3AD203B41FA5}">
                      <a16:colId xmlns:a16="http://schemas.microsoft.com/office/drawing/2014/main" val="3176084866"/>
                    </a:ext>
                  </a:extLst>
                </a:gridCol>
              </a:tblGrid>
              <a:tr h="227338">
                <a:tc>
                  <a:txBody>
                    <a:bodyPr/>
                    <a:lstStyle/>
                    <a:p>
                      <a:pPr algn="ctr"/>
                      <a:endParaRPr lang="en-US" sz="1200" dirty="0"/>
                    </a:p>
                  </a:txBody>
                  <a:tcPr anchor="ctr"/>
                </a:tc>
                <a:tc>
                  <a:txBody>
                    <a:bodyPr/>
                    <a:lstStyle/>
                    <a:p>
                      <a:pPr algn="ctr"/>
                      <a:r>
                        <a:rPr lang="en-US" sz="1200"/>
                        <a:t>Min</a:t>
                      </a:r>
                      <a:endParaRPr lang="en-US" sz="1200" dirty="0"/>
                    </a:p>
                    <a:p>
                      <a:pPr algn="ctr"/>
                      <a:r>
                        <a:rPr lang="en-US" sz="1200" dirty="0"/>
                        <a:t>(MW)</a:t>
                      </a:r>
                    </a:p>
                  </a:txBody>
                  <a:tcPr anchor="ctr"/>
                </a:tc>
                <a:tc>
                  <a:txBody>
                    <a:bodyPr/>
                    <a:lstStyle/>
                    <a:p>
                      <a:pPr algn="ctr"/>
                      <a:r>
                        <a:rPr lang="en-US" sz="1200" dirty="0"/>
                        <a:t>Max</a:t>
                      </a:r>
                    </a:p>
                    <a:p>
                      <a:pPr algn="ctr"/>
                      <a:r>
                        <a:rPr lang="en-US" sz="1200" dirty="0"/>
                        <a:t>(MW)</a:t>
                      </a:r>
                    </a:p>
                  </a:txBody>
                  <a:tcPr anchor="ctr"/>
                </a:tc>
                <a:tc>
                  <a:txBody>
                    <a:bodyPr/>
                    <a:lstStyle/>
                    <a:p>
                      <a:pPr algn="ctr"/>
                      <a:r>
                        <a:rPr lang="en-US" sz="1200" dirty="0">
                          <a:solidFill>
                            <a:schemeClr val="bg2"/>
                          </a:solidFill>
                        </a:rPr>
                        <a:t>Average</a:t>
                      </a:r>
                    </a:p>
                    <a:p>
                      <a:pPr algn="ctr"/>
                      <a:r>
                        <a:rPr lang="en-US" sz="1200" dirty="0">
                          <a:solidFill>
                            <a:schemeClr val="bg2"/>
                          </a:solidFill>
                        </a:rPr>
                        <a:t>(MW)</a:t>
                      </a:r>
                    </a:p>
                  </a:txBody>
                  <a:tcPr anchor="ctr"/>
                </a:tc>
                <a:extLst>
                  <a:ext uri="{0D108BD9-81ED-4DB2-BD59-A6C34878D82A}">
                    <a16:rowId xmlns:a16="http://schemas.microsoft.com/office/drawing/2014/main" val="530250454"/>
                  </a:ext>
                </a:extLst>
              </a:tr>
              <a:tr h="256438">
                <a:tc>
                  <a:txBody>
                    <a:bodyPr/>
                    <a:lstStyle/>
                    <a:p>
                      <a:pPr algn="ctr"/>
                      <a:r>
                        <a:rPr lang="en-US" sz="1200" dirty="0"/>
                        <a:t>Reg Up</a:t>
                      </a:r>
                    </a:p>
                  </a:txBody>
                  <a:tcPr anchor="ctr"/>
                </a:tc>
                <a:tc>
                  <a:txBody>
                    <a:bodyPr/>
                    <a:lstStyle/>
                    <a:p>
                      <a:pPr algn="ctr"/>
                      <a:r>
                        <a:rPr lang="en-US" sz="1200" dirty="0"/>
                        <a:t>0</a:t>
                      </a:r>
                    </a:p>
                  </a:txBody>
                  <a:tcPr anchor="ctr"/>
                </a:tc>
                <a:tc>
                  <a:txBody>
                    <a:bodyPr/>
                    <a:lstStyle/>
                    <a:p>
                      <a:pPr algn="ctr"/>
                      <a:r>
                        <a:rPr lang="en-US" sz="1200" dirty="0"/>
                        <a:t>18</a:t>
                      </a:r>
                    </a:p>
                  </a:txBody>
                  <a:tcPr anchor="ctr"/>
                </a:tc>
                <a:tc>
                  <a:txBody>
                    <a:bodyPr/>
                    <a:lstStyle/>
                    <a:p>
                      <a:pPr algn="ctr"/>
                      <a:r>
                        <a:rPr lang="en-US" sz="1200" dirty="0"/>
                        <a:t>7.8</a:t>
                      </a:r>
                    </a:p>
                  </a:txBody>
                  <a:tcPr anchor="ctr"/>
                </a:tc>
                <a:extLst>
                  <a:ext uri="{0D108BD9-81ED-4DB2-BD59-A6C34878D82A}">
                    <a16:rowId xmlns:a16="http://schemas.microsoft.com/office/drawing/2014/main" val="2691255007"/>
                  </a:ext>
                </a:extLst>
              </a:tr>
              <a:tr h="401572">
                <a:tc>
                  <a:txBody>
                    <a:bodyPr/>
                    <a:lstStyle/>
                    <a:p>
                      <a:pPr algn="ctr"/>
                      <a:r>
                        <a:rPr lang="en-US" sz="1200" dirty="0"/>
                        <a:t>Reg Down</a:t>
                      </a:r>
                    </a:p>
                  </a:txBody>
                  <a:tcPr anchor="ctr"/>
                </a:tc>
                <a:tc>
                  <a:txBody>
                    <a:bodyPr/>
                    <a:lstStyle/>
                    <a:p>
                      <a:pPr algn="ctr"/>
                      <a:r>
                        <a:rPr lang="en-US" sz="1200" dirty="0"/>
                        <a:t>0</a:t>
                      </a:r>
                    </a:p>
                  </a:txBody>
                  <a:tcPr anchor="ctr"/>
                </a:tc>
                <a:tc>
                  <a:txBody>
                    <a:bodyPr/>
                    <a:lstStyle/>
                    <a:p>
                      <a:pPr algn="ctr"/>
                      <a:r>
                        <a:rPr lang="en-US" sz="1200" dirty="0"/>
                        <a:t>20</a:t>
                      </a:r>
                    </a:p>
                  </a:txBody>
                  <a:tcPr anchor="ctr"/>
                </a:tc>
                <a:tc>
                  <a:txBody>
                    <a:bodyPr/>
                    <a:lstStyle/>
                    <a:p>
                      <a:pPr algn="ctr"/>
                      <a:r>
                        <a:rPr lang="en-US" sz="1200" dirty="0"/>
                        <a:t>7.7</a:t>
                      </a:r>
                    </a:p>
                  </a:txBody>
                  <a:tcPr anchor="ctr"/>
                </a:tc>
                <a:extLst>
                  <a:ext uri="{0D108BD9-81ED-4DB2-BD59-A6C34878D82A}">
                    <a16:rowId xmlns:a16="http://schemas.microsoft.com/office/drawing/2014/main" val="810201912"/>
                  </a:ext>
                </a:extLst>
              </a:tr>
            </a:tbl>
          </a:graphicData>
        </a:graphic>
      </p:graphicFrame>
      <p:pic>
        <p:nvPicPr>
          <p:cNvPr id="7" name="Picture 6">
            <a:extLst>
              <a:ext uri="{FF2B5EF4-FFF2-40B4-BE49-F238E27FC236}">
                <a16:creationId xmlns:a16="http://schemas.microsoft.com/office/drawing/2014/main" id="{142C6F76-6D10-1AD0-602A-395029A1D463}"/>
              </a:ext>
            </a:extLst>
          </p:cNvPr>
          <p:cNvPicPr>
            <a:picLocks noChangeAspect="1"/>
          </p:cNvPicPr>
          <p:nvPr/>
        </p:nvPicPr>
        <p:blipFill>
          <a:blip r:embed="rId2"/>
          <a:stretch>
            <a:fillRect/>
          </a:stretch>
        </p:blipFill>
        <p:spPr>
          <a:xfrm>
            <a:off x="79159" y="1522156"/>
            <a:ext cx="4833544" cy="3625158"/>
          </a:xfrm>
          <a:prstGeom prst="rect">
            <a:avLst/>
          </a:prstGeom>
        </p:spPr>
      </p:pic>
      <p:pic>
        <p:nvPicPr>
          <p:cNvPr id="9" name="Picture 8">
            <a:extLst>
              <a:ext uri="{FF2B5EF4-FFF2-40B4-BE49-F238E27FC236}">
                <a16:creationId xmlns:a16="http://schemas.microsoft.com/office/drawing/2014/main" id="{D02DBD73-5116-A71C-AE57-7A8FC1490D9E}"/>
              </a:ext>
            </a:extLst>
          </p:cNvPr>
          <p:cNvPicPr>
            <a:picLocks noChangeAspect="1"/>
          </p:cNvPicPr>
          <p:nvPr/>
        </p:nvPicPr>
        <p:blipFill>
          <a:blip r:embed="rId3"/>
          <a:stretch>
            <a:fillRect/>
          </a:stretch>
        </p:blipFill>
        <p:spPr>
          <a:xfrm>
            <a:off x="4310456" y="1522156"/>
            <a:ext cx="4833544" cy="3625158"/>
          </a:xfrm>
          <a:prstGeom prst="rect">
            <a:avLst/>
          </a:prstGeom>
        </p:spPr>
      </p:pic>
    </p:spTree>
    <p:extLst>
      <p:ext uri="{BB962C8B-B14F-4D97-AF65-F5344CB8AC3E}">
        <p14:creationId xmlns:p14="http://schemas.microsoft.com/office/powerpoint/2010/main" val="1469702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2024 Wind Adjustment Tables</a:t>
            </a:r>
          </a:p>
        </p:txBody>
      </p:sp>
      <p:sp>
        <p:nvSpPr>
          <p:cNvPr id="3" name="Content Placeholder 2">
            <a:extLst>
              <a:ext uri="{FF2B5EF4-FFF2-40B4-BE49-F238E27FC236}">
                <a16:creationId xmlns:a16="http://schemas.microsoft.com/office/drawing/2014/main" id="{D981CE3D-4238-4A4E-A825-5634CED16829}"/>
              </a:ext>
            </a:extLst>
          </p:cNvPr>
          <p:cNvSpPr>
            <a:spLocks noGrp="1"/>
          </p:cNvSpPr>
          <p:nvPr>
            <p:ph idx="1"/>
          </p:nvPr>
        </p:nvSpPr>
        <p:spPr/>
        <p:txBody>
          <a:bodyPr/>
          <a:lstStyle/>
          <a:p>
            <a:pPr marL="0" indent="0">
              <a:buNone/>
            </a:pPr>
            <a:r>
              <a:rPr lang="en-US" sz="1400" dirty="0"/>
              <a:t>Wind Adjustment Tables track incremental MWs of Regulation needed to account for additional variability per 1000 MW increase in installed wind capacity. </a:t>
            </a:r>
          </a:p>
          <a:p>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41</a:t>
            </a:fld>
            <a:endParaRPr lang="en-US" dirty="0"/>
          </a:p>
        </p:txBody>
      </p:sp>
      <p:graphicFrame>
        <p:nvGraphicFramePr>
          <p:cNvPr id="9" name="Chart 8">
            <a:extLst>
              <a:ext uri="{FF2B5EF4-FFF2-40B4-BE49-F238E27FC236}">
                <a16:creationId xmlns:a16="http://schemas.microsoft.com/office/drawing/2014/main" id="{BD5D55DA-1908-48A1-B6F8-6A2A10B57153}"/>
              </a:ext>
            </a:extLst>
          </p:cNvPr>
          <p:cNvGraphicFramePr>
            <a:graphicFrameLocks/>
          </p:cNvGraphicFramePr>
          <p:nvPr>
            <p:extLst>
              <p:ext uri="{D42A27DB-BD31-4B8C-83A1-F6EECF244321}">
                <p14:modId xmlns:p14="http://schemas.microsoft.com/office/powerpoint/2010/main" val="1147741643"/>
              </p:ext>
            </p:extLst>
          </p:nvPr>
        </p:nvGraphicFramePr>
        <p:xfrm>
          <a:off x="232338" y="1358087"/>
          <a:ext cx="8763000" cy="23332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D3B03819-93AA-4DEB-B6FD-34CDC7794DC6}"/>
              </a:ext>
            </a:extLst>
          </p:cNvPr>
          <p:cNvGraphicFramePr>
            <a:graphicFrameLocks/>
          </p:cNvGraphicFramePr>
          <p:nvPr>
            <p:extLst>
              <p:ext uri="{D42A27DB-BD31-4B8C-83A1-F6EECF244321}">
                <p14:modId xmlns:p14="http://schemas.microsoft.com/office/powerpoint/2010/main" val="2704629923"/>
              </p:ext>
            </p:extLst>
          </p:nvPr>
        </p:nvGraphicFramePr>
        <p:xfrm>
          <a:off x="304801" y="3630624"/>
          <a:ext cx="8606862" cy="27313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6634670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4019F-4C85-9BEF-2841-91E2BD6A42D9}"/>
              </a:ext>
            </a:extLst>
          </p:cNvPr>
          <p:cNvSpPr>
            <a:spLocks noGrp="1"/>
          </p:cNvSpPr>
          <p:nvPr>
            <p:ph type="title"/>
          </p:nvPr>
        </p:nvSpPr>
        <p:spPr/>
        <p:txBody>
          <a:bodyPr/>
          <a:lstStyle/>
          <a:p>
            <a:r>
              <a:rPr lang="en-US" dirty="0"/>
              <a:t>2024 Intra-Hour Solar Adjustment Table</a:t>
            </a:r>
          </a:p>
        </p:txBody>
      </p:sp>
      <p:sp>
        <p:nvSpPr>
          <p:cNvPr id="4" name="Slide Number Placeholder 3">
            <a:extLst>
              <a:ext uri="{FF2B5EF4-FFF2-40B4-BE49-F238E27FC236}">
                <a16:creationId xmlns:a16="http://schemas.microsoft.com/office/drawing/2014/main" id="{A5E62B05-4704-1E92-03D1-BC6BD15C2CE0}"/>
              </a:ext>
            </a:extLst>
          </p:cNvPr>
          <p:cNvSpPr>
            <a:spLocks noGrp="1"/>
          </p:cNvSpPr>
          <p:nvPr>
            <p:ph type="sldNum" sz="quarter" idx="4"/>
          </p:nvPr>
        </p:nvSpPr>
        <p:spPr/>
        <p:txBody>
          <a:bodyPr/>
          <a:lstStyle/>
          <a:p>
            <a:fld id="{1D93BD3E-1E9A-4970-A6F7-E7AC52762E0C}" type="slidenum">
              <a:rPr lang="en-US" smtClean="0"/>
              <a:pPr/>
              <a:t>42</a:t>
            </a:fld>
            <a:endParaRPr lang="en-US" dirty="0"/>
          </a:p>
        </p:txBody>
      </p:sp>
      <p:graphicFrame>
        <p:nvGraphicFramePr>
          <p:cNvPr id="7" name="Table 6">
            <a:extLst>
              <a:ext uri="{FF2B5EF4-FFF2-40B4-BE49-F238E27FC236}">
                <a16:creationId xmlns:a16="http://schemas.microsoft.com/office/drawing/2014/main" id="{AE003524-B442-FD1F-6C4D-AE06BC71F934}"/>
              </a:ext>
            </a:extLst>
          </p:cNvPr>
          <p:cNvGraphicFramePr>
            <a:graphicFrameLocks noGrp="1"/>
          </p:cNvGraphicFramePr>
          <p:nvPr>
            <p:extLst>
              <p:ext uri="{D42A27DB-BD31-4B8C-83A1-F6EECF244321}">
                <p14:modId xmlns:p14="http://schemas.microsoft.com/office/powerpoint/2010/main" val="24640386"/>
              </p:ext>
            </p:extLst>
          </p:nvPr>
        </p:nvGraphicFramePr>
        <p:xfrm>
          <a:off x="896679" y="1452514"/>
          <a:ext cx="6971412" cy="3778706"/>
        </p:xfrm>
        <a:graphic>
          <a:graphicData uri="http://schemas.openxmlformats.org/drawingml/2006/table">
            <a:tbl>
              <a:tblPr/>
              <a:tblGrid>
                <a:gridCol w="995916">
                  <a:extLst>
                    <a:ext uri="{9D8B030D-6E8A-4147-A177-3AD203B41FA5}">
                      <a16:colId xmlns:a16="http://schemas.microsoft.com/office/drawing/2014/main" val="3725361768"/>
                    </a:ext>
                  </a:extLst>
                </a:gridCol>
                <a:gridCol w="995916">
                  <a:extLst>
                    <a:ext uri="{9D8B030D-6E8A-4147-A177-3AD203B41FA5}">
                      <a16:colId xmlns:a16="http://schemas.microsoft.com/office/drawing/2014/main" val="199141444"/>
                    </a:ext>
                  </a:extLst>
                </a:gridCol>
                <a:gridCol w="995916">
                  <a:extLst>
                    <a:ext uri="{9D8B030D-6E8A-4147-A177-3AD203B41FA5}">
                      <a16:colId xmlns:a16="http://schemas.microsoft.com/office/drawing/2014/main" val="742156346"/>
                    </a:ext>
                  </a:extLst>
                </a:gridCol>
                <a:gridCol w="995916">
                  <a:extLst>
                    <a:ext uri="{9D8B030D-6E8A-4147-A177-3AD203B41FA5}">
                      <a16:colId xmlns:a16="http://schemas.microsoft.com/office/drawing/2014/main" val="1987778536"/>
                    </a:ext>
                  </a:extLst>
                </a:gridCol>
                <a:gridCol w="995916">
                  <a:extLst>
                    <a:ext uri="{9D8B030D-6E8A-4147-A177-3AD203B41FA5}">
                      <a16:colId xmlns:a16="http://schemas.microsoft.com/office/drawing/2014/main" val="3174174973"/>
                    </a:ext>
                  </a:extLst>
                </a:gridCol>
                <a:gridCol w="995916">
                  <a:extLst>
                    <a:ext uri="{9D8B030D-6E8A-4147-A177-3AD203B41FA5}">
                      <a16:colId xmlns:a16="http://schemas.microsoft.com/office/drawing/2014/main" val="3561122124"/>
                    </a:ext>
                  </a:extLst>
                </a:gridCol>
                <a:gridCol w="995916">
                  <a:extLst>
                    <a:ext uri="{9D8B030D-6E8A-4147-A177-3AD203B41FA5}">
                      <a16:colId xmlns:a16="http://schemas.microsoft.com/office/drawing/2014/main" val="120025380"/>
                    </a:ext>
                  </a:extLst>
                </a:gridCol>
              </a:tblGrid>
              <a:tr h="495254">
                <a:tc>
                  <a:txBody>
                    <a:bodyPr/>
                    <a:lstStyle/>
                    <a:p>
                      <a:pPr algn="ctr" fontAlgn="ctr"/>
                      <a:endParaRPr lang="en-US" sz="1100" b="0"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HE 1-2, 23-24</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HE 3-6</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HE 7-10</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HE 11-14</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HE 15-18</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HE 19-22</a:t>
                      </a:r>
                    </a:p>
                  </a:txBody>
                  <a:tcPr marL="9525" marR="9525" marT="9525" marB="0" anchor="ctr">
                    <a:lnL>
                      <a:noFill/>
                    </a:lnL>
                    <a:lnR>
                      <a:noFill/>
                    </a:lnR>
                    <a:lnT>
                      <a:noFill/>
                    </a:lnT>
                    <a:lnB>
                      <a:noFill/>
                    </a:lnB>
                  </a:tcPr>
                </a:tc>
                <a:extLst>
                  <a:ext uri="{0D108BD9-81ED-4DB2-BD59-A6C34878D82A}">
                    <a16:rowId xmlns:a16="http://schemas.microsoft.com/office/drawing/2014/main" val="2272863935"/>
                  </a:ext>
                </a:extLst>
              </a:tr>
              <a:tr h="273621">
                <a:tc>
                  <a:txBody>
                    <a:bodyPr/>
                    <a:lstStyle/>
                    <a:p>
                      <a:pPr algn="ctr" fontAlgn="ctr"/>
                      <a:r>
                        <a:rPr lang="en-US" sz="1100" b="0" i="0" u="none" strike="noStrike">
                          <a:solidFill>
                            <a:srgbClr val="000000"/>
                          </a:solidFill>
                          <a:effectLst/>
                          <a:latin typeface="Calibri" panose="020F0502020204030204" pitchFamily="34" charset="0"/>
                        </a:rPr>
                        <a:t>Jan</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21</a:t>
                      </a:r>
                    </a:p>
                  </a:txBody>
                  <a:tcPr marL="9525" marR="9525" marT="9525" marB="0" anchor="ctr">
                    <a:lnL>
                      <a:noFill/>
                    </a:lnL>
                    <a:lnR>
                      <a:noFill/>
                    </a:lnR>
                    <a:lnT>
                      <a:noFill/>
                    </a:lnT>
                    <a:lnB>
                      <a:noFill/>
                    </a:lnB>
                    <a:solidFill>
                      <a:srgbClr val="FED07F"/>
                    </a:solidFill>
                  </a:tcPr>
                </a:tc>
                <a:tc>
                  <a:txBody>
                    <a:bodyPr/>
                    <a:lstStyle/>
                    <a:p>
                      <a:pPr algn="ctr" fontAlgn="ctr"/>
                      <a:r>
                        <a:rPr lang="en-US" sz="1100" b="0" i="0" u="none" strike="noStrike">
                          <a:solidFill>
                            <a:srgbClr val="000000"/>
                          </a:solidFill>
                          <a:effectLst/>
                          <a:latin typeface="Calibri" panose="020F0502020204030204" pitchFamily="34" charset="0"/>
                        </a:rPr>
                        <a:t>20</a:t>
                      </a:r>
                    </a:p>
                  </a:txBody>
                  <a:tcPr marL="9525" marR="9525" marT="9525" marB="0" anchor="ctr">
                    <a:lnL>
                      <a:noFill/>
                    </a:lnL>
                    <a:lnR>
                      <a:noFill/>
                    </a:lnR>
                    <a:lnT>
                      <a:noFill/>
                    </a:lnT>
                    <a:lnB>
                      <a:noFill/>
                    </a:lnB>
                    <a:solidFill>
                      <a:srgbClr val="FED07F"/>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2988556009"/>
                  </a:ext>
                </a:extLst>
              </a:tr>
              <a:tr h="273621">
                <a:tc>
                  <a:txBody>
                    <a:bodyPr/>
                    <a:lstStyle/>
                    <a:p>
                      <a:pPr algn="ctr" fontAlgn="ctr"/>
                      <a:r>
                        <a:rPr lang="en-US" sz="1100" b="0" i="0" u="none" strike="noStrike">
                          <a:solidFill>
                            <a:srgbClr val="000000"/>
                          </a:solidFill>
                          <a:effectLst/>
                          <a:latin typeface="Calibri" panose="020F0502020204030204" pitchFamily="34" charset="0"/>
                        </a:rPr>
                        <a:t>Feb</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33</a:t>
                      </a:r>
                    </a:p>
                  </a:txBody>
                  <a:tcPr marL="9525" marR="9525" marT="9525" marB="0" anchor="ctr">
                    <a:lnL>
                      <a:noFill/>
                    </a:lnL>
                    <a:lnR>
                      <a:noFill/>
                    </a:lnR>
                    <a:lnT>
                      <a:noFill/>
                    </a:lnT>
                    <a:lnB>
                      <a:noFill/>
                    </a:lnB>
                    <a:solidFill>
                      <a:srgbClr val="FDBF7C"/>
                    </a:solidFill>
                  </a:tcPr>
                </a:tc>
                <a:tc>
                  <a:txBody>
                    <a:bodyPr/>
                    <a:lstStyle/>
                    <a:p>
                      <a:pPr algn="ctr" fontAlgn="ctr"/>
                      <a:r>
                        <a:rPr lang="en-US" sz="1100" b="0" i="0" u="none" strike="noStrike">
                          <a:solidFill>
                            <a:srgbClr val="000000"/>
                          </a:solidFill>
                          <a:effectLst/>
                          <a:latin typeface="Calibri" panose="020F0502020204030204" pitchFamily="34" charset="0"/>
                        </a:rPr>
                        <a:t>20</a:t>
                      </a:r>
                    </a:p>
                  </a:txBody>
                  <a:tcPr marL="9525" marR="9525" marT="9525" marB="0" anchor="ctr">
                    <a:lnL>
                      <a:noFill/>
                    </a:lnL>
                    <a:lnR>
                      <a:noFill/>
                    </a:lnR>
                    <a:lnT>
                      <a:noFill/>
                    </a:lnT>
                    <a:lnB>
                      <a:noFill/>
                    </a:lnB>
                    <a:solidFill>
                      <a:srgbClr val="FED07F"/>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1347579651"/>
                  </a:ext>
                </a:extLst>
              </a:tr>
              <a:tr h="273621">
                <a:tc>
                  <a:txBody>
                    <a:bodyPr/>
                    <a:lstStyle/>
                    <a:p>
                      <a:pPr algn="ctr" fontAlgn="ctr"/>
                      <a:r>
                        <a:rPr lang="en-US" sz="1100" b="0" i="0" u="none" strike="noStrike">
                          <a:solidFill>
                            <a:srgbClr val="000000"/>
                          </a:solidFill>
                          <a:effectLst/>
                          <a:latin typeface="Calibri" panose="020F0502020204030204" pitchFamily="34" charset="0"/>
                        </a:rPr>
                        <a:t>Mar</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33</a:t>
                      </a:r>
                    </a:p>
                  </a:txBody>
                  <a:tcPr marL="9525" marR="9525" marT="9525" marB="0" anchor="ctr">
                    <a:lnL>
                      <a:noFill/>
                    </a:lnL>
                    <a:lnR>
                      <a:noFill/>
                    </a:lnR>
                    <a:lnT>
                      <a:noFill/>
                    </a:lnT>
                    <a:lnB>
                      <a:noFill/>
                    </a:lnB>
                    <a:solidFill>
                      <a:srgbClr val="FDBF7C"/>
                    </a:solidFill>
                  </a:tcPr>
                </a:tc>
                <a:tc>
                  <a:txBody>
                    <a:bodyPr/>
                    <a:lstStyle/>
                    <a:p>
                      <a:pPr algn="ctr" fontAlgn="ctr"/>
                      <a:r>
                        <a:rPr lang="en-US" sz="1100" b="0" i="0" u="none" strike="noStrike">
                          <a:solidFill>
                            <a:srgbClr val="000000"/>
                          </a:solidFill>
                          <a:effectLst/>
                          <a:latin typeface="Calibri" panose="020F0502020204030204" pitchFamily="34" charset="0"/>
                        </a:rPr>
                        <a:t>73</a:t>
                      </a:r>
                    </a:p>
                  </a:txBody>
                  <a:tcPr marL="9525" marR="9525" marT="9525" marB="0" anchor="ctr">
                    <a:lnL>
                      <a:noFill/>
                    </a:lnL>
                    <a:lnR>
                      <a:noFill/>
                    </a:lnR>
                    <a:lnT>
                      <a:noFill/>
                    </a:lnT>
                    <a:lnB>
                      <a:noFill/>
                    </a:lnB>
                    <a:solidFill>
                      <a:srgbClr val="FA8871"/>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3547371029"/>
                  </a:ext>
                </a:extLst>
              </a:tr>
              <a:tr h="273621">
                <a:tc>
                  <a:txBody>
                    <a:bodyPr/>
                    <a:lstStyle/>
                    <a:p>
                      <a:pPr algn="ctr" fontAlgn="ctr"/>
                      <a:r>
                        <a:rPr lang="en-US" sz="1100" b="0" i="0" u="none" strike="noStrike">
                          <a:solidFill>
                            <a:srgbClr val="000000"/>
                          </a:solidFill>
                          <a:effectLst/>
                          <a:latin typeface="Calibri" panose="020F0502020204030204" pitchFamily="34" charset="0"/>
                        </a:rPr>
                        <a:t>Apr</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30</a:t>
                      </a:r>
                    </a:p>
                  </a:txBody>
                  <a:tcPr marL="9525" marR="9525" marT="9525" marB="0" anchor="ctr">
                    <a:lnL>
                      <a:noFill/>
                    </a:lnL>
                    <a:lnR>
                      <a:noFill/>
                    </a:lnR>
                    <a:lnT>
                      <a:noFill/>
                    </a:lnT>
                    <a:lnB>
                      <a:noFill/>
                    </a:lnB>
                    <a:solidFill>
                      <a:srgbClr val="FDC37D"/>
                    </a:solidFill>
                  </a:tcPr>
                </a:tc>
                <a:tc>
                  <a:txBody>
                    <a:bodyPr/>
                    <a:lstStyle/>
                    <a:p>
                      <a:pPr algn="ctr" fontAlgn="ctr"/>
                      <a:r>
                        <a:rPr lang="en-US" sz="1100" b="0" i="0" u="none" strike="noStrike">
                          <a:solidFill>
                            <a:srgbClr val="000000"/>
                          </a:solidFill>
                          <a:effectLst/>
                          <a:latin typeface="Calibri" panose="020F0502020204030204" pitchFamily="34" charset="0"/>
                        </a:rPr>
                        <a:t>55</a:t>
                      </a:r>
                    </a:p>
                  </a:txBody>
                  <a:tcPr marL="9525" marR="9525" marT="9525" marB="0" anchor="ctr">
                    <a:lnL>
                      <a:noFill/>
                    </a:lnL>
                    <a:lnR>
                      <a:noFill/>
                    </a:lnR>
                    <a:lnT>
                      <a:noFill/>
                    </a:lnT>
                    <a:lnB>
                      <a:noFill/>
                    </a:lnB>
                    <a:solidFill>
                      <a:srgbClr val="FBA176"/>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2972965407"/>
                  </a:ext>
                </a:extLst>
              </a:tr>
              <a:tr h="273621">
                <a:tc>
                  <a:txBody>
                    <a:bodyPr/>
                    <a:lstStyle/>
                    <a:p>
                      <a:pPr algn="ctr" fontAlgn="ctr"/>
                      <a:r>
                        <a:rPr lang="en-US" sz="1100" b="0" i="0" u="none" strike="noStrike">
                          <a:solidFill>
                            <a:srgbClr val="000000"/>
                          </a:solidFill>
                          <a:effectLst/>
                          <a:latin typeface="Calibri" panose="020F0502020204030204" pitchFamily="34" charset="0"/>
                        </a:rPr>
                        <a:t>May</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59</a:t>
                      </a:r>
                    </a:p>
                  </a:txBody>
                  <a:tcPr marL="9525" marR="9525" marT="9525" marB="0" anchor="ctr">
                    <a:lnL>
                      <a:noFill/>
                    </a:lnL>
                    <a:lnR>
                      <a:noFill/>
                    </a:lnR>
                    <a:lnT>
                      <a:noFill/>
                    </a:lnT>
                    <a:lnB>
                      <a:noFill/>
                    </a:lnB>
                    <a:solidFill>
                      <a:srgbClr val="FB9C75"/>
                    </a:solidFill>
                  </a:tcPr>
                </a:tc>
                <a:tc>
                  <a:txBody>
                    <a:bodyPr/>
                    <a:lstStyle/>
                    <a:p>
                      <a:pPr algn="ctr" fontAlgn="ctr"/>
                      <a:r>
                        <a:rPr lang="en-US" sz="1100" b="0" i="0" u="none" strike="noStrike">
                          <a:solidFill>
                            <a:srgbClr val="000000"/>
                          </a:solidFill>
                          <a:effectLst/>
                          <a:latin typeface="Calibri" panose="020F0502020204030204" pitchFamily="34" charset="0"/>
                        </a:rPr>
                        <a:t>96</a:t>
                      </a:r>
                    </a:p>
                  </a:txBody>
                  <a:tcPr marL="9525" marR="9525" marT="9525" marB="0" anchor="ctr">
                    <a:lnL>
                      <a:noFill/>
                    </a:lnL>
                    <a:lnR>
                      <a:noFill/>
                    </a:lnR>
                    <a:lnT>
                      <a:noFill/>
                    </a:lnT>
                    <a:lnB>
                      <a:noFill/>
                    </a:lnB>
                    <a:solidFill>
                      <a:srgbClr val="F8696B"/>
                    </a:solidFill>
                  </a:tcPr>
                </a:tc>
                <a:tc>
                  <a:txBody>
                    <a:bodyPr/>
                    <a:lstStyle/>
                    <a:p>
                      <a:pPr algn="ctr" fontAlgn="ctr"/>
                      <a:r>
                        <a:rPr lang="en-US" sz="1100" b="0" i="0" u="none" strike="noStrike">
                          <a:solidFill>
                            <a:srgbClr val="000000"/>
                          </a:solidFill>
                          <a:effectLst/>
                          <a:latin typeface="Calibri" panose="020F0502020204030204" pitchFamily="34" charset="0"/>
                        </a:rPr>
                        <a:t>26</a:t>
                      </a:r>
                    </a:p>
                  </a:txBody>
                  <a:tcPr marL="9525" marR="9525" marT="9525" marB="0" anchor="ctr">
                    <a:lnL>
                      <a:noFill/>
                    </a:lnL>
                    <a:lnR>
                      <a:noFill/>
                    </a:lnR>
                    <a:lnT>
                      <a:noFill/>
                    </a:lnT>
                    <a:lnB>
                      <a:noFill/>
                    </a:lnB>
                    <a:solidFill>
                      <a:srgbClr val="FEC87E"/>
                    </a:solidFill>
                  </a:tcPr>
                </a:tc>
                <a:extLst>
                  <a:ext uri="{0D108BD9-81ED-4DB2-BD59-A6C34878D82A}">
                    <a16:rowId xmlns:a16="http://schemas.microsoft.com/office/drawing/2014/main" val="712630027"/>
                  </a:ext>
                </a:extLst>
              </a:tr>
              <a:tr h="273621">
                <a:tc>
                  <a:txBody>
                    <a:bodyPr/>
                    <a:lstStyle/>
                    <a:p>
                      <a:pPr algn="ctr" fontAlgn="ctr"/>
                      <a:r>
                        <a:rPr lang="en-US" sz="1100" b="0" i="0" u="none" strike="noStrike">
                          <a:solidFill>
                            <a:srgbClr val="000000"/>
                          </a:solidFill>
                          <a:effectLst/>
                          <a:latin typeface="Calibri" panose="020F0502020204030204" pitchFamily="34" charset="0"/>
                        </a:rPr>
                        <a:t>Jun</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17</a:t>
                      </a:r>
                    </a:p>
                  </a:txBody>
                  <a:tcPr marL="9525" marR="9525" marT="9525" marB="0" anchor="ctr">
                    <a:lnL>
                      <a:noFill/>
                    </a:lnL>
                    <a:lnR>
                      <a:noFill/>
                    </a:lnR>
                    <a:lnT>
                      <a:noFill/>
                    </a:lnT>
                    <a:lnB>
                      <a:noFill/>
                    </a:lnB>
                    <a:solidFill>
                      <a:srgbClr val="FED480"/>
                    </a:solidFill>
                  </a:tcPr>
                </a:tc>
                <a:tc>
                  <a:txBody>
                    <a:bodyPr/>
                    <a:lstStyle/>
                    <a:p>
                      <a:pPr algn="ctr" fontAlgn="ctr"/>
                      <a:r>
                        <a:rPr lang="en-US" sz="1100" b="0" i="0" u="none" strike="noStrike">
                          <a:solidFill>
                            <a:srgbClr val="000000"/>
                          </a:solidFill>
                          <a:effectLst/>
                          <a:latin typeface="Calibri" panose="020F0502020204030204" pitchFamily="34" charset="0"/>
                        </a:rPr>
                        <a:t>41</a:t>
                      </a:r>
                    </a:p>
                  </a:txBody>
                  <a:tcPr marL="9525" marR="9525" marT="9525" marB="0" anchor="ctr">
                    <a:lnL>
                      <a:noFill/>
                    </a:lnL>
                    <a:lnR>
                      <a:noFill/>
                    </a:lnR>
                    <a:lnT>
                      <a:noFill/>
                    </a:lnT>
                    <a:lnB>
                      <a:noFill/>
                    </a:lnB>
                    <a:solidFill>
                      <a:srgbClr val="FDB47A"/>
                    </a:solidFill>
                  </a:tcPr>
                </a:tc>
                <a:tc>
                  <a:txBody>
                    <a:bodyPr/>
                    <a:lstStyle/>
                    <a:p>
                      <a:pPr algn="ctr" fontAlgn="ctr"/>
                      <a:r>
                        <a:rPr lang="en-US" sz="1100" b="0" i="0" u="none" strike="noStrike">
                          <a:solidFill>
                            <a:srgbClr val="000000"/>
                          </a:solidFill>
                          <a:effectLst/>
                          <a:latin typeface="Calibri" panose="020F0502020204030204" pitchFamily="34" charset="0"/>
                        </a:rPr>
                        <a:t>37</a:t>
                      </a:r>
                    </a:p>
                  </a:txBody>
                  <a:tcPr marL="9525" marR="9525" marT="9525" marB="0" anchor="ctr">
                    <a:lnL>
                      <a:noFill/>
                    </a:lnL>
                    <a:lnR>
                      <a:noFill/>
                    </a:lnR>
                    <a:lnT>
                      <a:noFill/>
                    </a:lnT>
                    <a:lnB>
                      <a:noFill/>
                    </a:lnB>
                    <a:solidFill>
                      <a:srgbClr val="FDBA7B"/>
                    </a:solidFill>
                  </a:tcPr>
                </a:tc>
                <a:extLst>
                  <a:ext uri="{0D108BD9-81ED-4DB2-BD59-A6C34878D82A}">
                    <a16:rowId xmlns:a16="http://schemas.microsoft.com/office/drawing/2014/main" val="614991867"/>
                  </a:ext>
                </a:extLst>
              </a:tr>
              <a:tr h="273621">
                <a:tc>
                  <a:txBody>
                    <a:bodyPr/>
                    <a:lstStyle/>
                    <a:p>
                      <a:pPr algn="ctr" fontAlgn="ctr"/>
                      <a:r>
                        <a:rPr lang="en-US" sz="1100" b="0" i="0" u="none" strike="noStrike">
                          <a:solidFill>
                            <a:srgbClr val="000000"/>
                          </a:solidFill>
                          <a:effectLst/>
                          <a:latin typeface="Calibri" panose="020F0502020204030204" pitchFamily="34" charset="0"/>
                        </a:rPr>
                        <a:t>Jul</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23</a:t>
                      </a:r>
                    </a:p>
                  </a:txBody>
                  <a:tcPr marL="9525" marR="9525" marT="9525" marB="0" anchor="ctr">
                    <a:lnL>
                      <a:noFill/>
                    </a:lnL>
                    <a:lnR>
                      <a:noFill/>
                    </a:lnR>
                    <a:lnT>
                      <a:noFill/>
                    </a:lnT>
                    <a:lnB>
                      <a:noFill/>
                    </a:lnB>
                    <a:solidFill>
                      <a:srgbClr val="FECD7F"/>
                    </a:solidFill>
                  </a:tcPr>
                </a:tc>
                <a:tc>
                  <a:txBody>
                    <a:bodyPr/>
                    <a:lstStyle/>
                    <a:p>
                      <a:pPr algn="ctr" fontAlgn="ctr"/>
                      <a:r>
                        <a:rPr lang="en-US" sz="1100" b="0" i="0" u="none" strike="noStrike">
                          <a:solidFill>
                            <a:srgbClr val="000000"/>
                          </a:solidFill>
                          <a:effectLst/>
                          <a:latin typeface="Calibri" panose="020F0502020204030204" pitchFamily="34" charset="0"/>
                        </a:rPr>
                        <a:t>23</a:t>
                      </a:r>
                    </a:p>
                  </a:txBody>
                  <a:tcPr marL="9525" marR="9525" marT="9525" marB="0" anchor="ctr">
                    <a:lnL>
                      <a:noFill/>
                    </a:lnL>
                    <a:lnR>
                      <a:noFill/>
                    </a:lnR>
                    <a:lnT>
                      <a:noFill/>
                    </a:lnT>
                    <a:lnB>
                      <a:noFill/>
                    </a:lnB>
                    <a:solidFill>
                      <a:srgbClr val="FECD7F"/>
                    </a:solidFill>
                  </a:tcPr>
                </a:tc>
                <a:tc>
                  <a:txBody>
                    <a:bodyPr/>
                    <a:lstStyle/>
                    <a:p>
                      <a:pPr algn="ctr" fontAlgn="ctr"/>
                      <a:r>
                        <a:rPr lang="en-US" sz="1100" b="0" i="0" u="none" strike="noStrike">
                          <a:solidFill>
                            <a:srgbClr val="000000"/>
                          </a:solidFill>
                          <a:effectLst/>
                          <a:latin typeface="Calibri" panose="020F0502020204030204" pitchFamily="34" charset="0"/>
                        </a:rPr>
                        <a:t>8</a:t>
                      </a:r>
                    </a:p>
                  </a:txBody>
                  <a:tcPr marL="9525" marR="9525" marT="9525" marB="0" anchor="ctr">
                    <a:lnL>
                      <a:noFill/>
                    </a:lnL>
                    <a:lnR>
                      <a:noFill/>
                    </a:lnR>
                    <a:lnT>
                      <a:noFill/>
                    </a:lnT>
                    <a:lnB>
                      <a:noFill/>
                    </a:lnB>
                    <a:solidFill>
                      <a:srgbClr val="FFE183"/>
                    </a:solidFill>
                  </a:tcPr>
                </a:tc>
                <a:extLst>
                  <a:ext uri="{0D108BD9-81ED-4DB2-BD59-A6C34878D82A}">
                    <a16:rowId xmlns:a16="http://schemas.microsoft.com/office/drawing/2014/main" val="2538224410"/>
                  </a:ext>
                </a:extLst>
              </a:tr>
              <a:tr h="273621">
                <a:tc>
                  <a:txBody>
                    <a:bodyPr/>
                    <a:lstStyle/>
                    <a:p>
                      <a:pPr algn="ctr" fontAlgn="ctr"/>
                      <a:r>
                        <a:rPr lang="en-US" sz="1100" b="0" i="0" u="none" strike="noStrike">
                          <a:solidFill>
                            <a:srgbClr val="000000"/>
                          </a:solidFill>
                          <a:effectLst/>
                          <a:latin typeface="Calibri" panose="020F0502020204030204" pitchFamily="34" charset="0"/>
                        </a:rPr>
                        <a:t>Aug</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45</a:t>
                      </a:r>
                    </a:p>
                  </a:txBody>
                  <a:tcPr marL="9525" marR="9525" marT="9525" marB="0" anchor="ctr">
                    <a:lnL>
                      <a:noFill/>
                    </a:lnL>
                    <a:lnR>
                      <a:noFill/>
                    </a:lnR>
                    <a:lnT>
                      <a:noFill/>
                    </a:lnT>
                    <a:lnB>
                      <a:noFill/>
                    </a:lnB>
                    <a:solidFill>
                      <a:srgbClr val="FCAE79"/>
                    </a:solidFill>
                  </a:tcPr>
                </a:tc>
                <a:tc>
                  <a:txBody>
                    <a:bodyPr/>
                    <a:lstStyle/>
                    <a:p>
                      <a:pPr algn="ctr" fontAlgn="ctr"/>
                      <a:r>
                        <a:rPr lang="en-US" sz="1100" b="0" i="0" u="none" strike="noStrike">
                          <a:solidFill>
                            <a:srgbClr val="000000"/>
                          </a:solidFill>
                          <a:effectLst/>
                          <a:latin typeface="Calibri" panose="020F0502020204030204" pitchFamily="34" charset="0"/>
                        </a:rPr>
                        <a:t>53</a:t>
                      </a:r>
                    </a:p>
                  </a:txBody>
                  <a:tcPr marL="9525" marR="9525" marT="9525" marB="0" anchor="ctr">
                    <a:lnL>
                      <a:noFill/>
                    </a:lnL>
                    <a:lnR>
                      <a:noFill/>
                    </a:lnR>
                    <a:lnT>
                      <a:noFill/>
                    </a:lnT>
                    <a:lnB>
                      <a:noFill/>
                    </a:lnB>
                    <a:solidFill>
                      <a:srgbClr val="FCA477"/>
                    </a:solidFill>
                  </a:tcPr>
                </a:tc>
                <a:tc>
                  <a:txBody>
                    <a:bodyPr/>
                    <a:lstStyle/>
                    <a:p>
                      <a:pPr algn="ctr" fontAlgn="ctr"/>
                      <a:r>
                        <a:rPr lang="en-US" sz="1100" b="0" i="0" u="none" strike="noStrike">
                          <a:solidFill>
                            <a:srgbClr val="000000"/>
                          </a:solidFill>
                          <a:effectLst/>
                          <a:latin typeface="Calibri" panose="020F0502020204030204" pitchFamily="34" charset="0"/>
                        </a:rPr>
                        <a:t>4</a:t>
                      </a:r>
                    </a:p>
                  </a:txBody>
                  <a:tcPr marL="9525" marR="9525" marT="9525" marB="0" anchor="ctr">
                    <a:lnL>
                      <a:noFill/>
                    </a:lnL>
                    <a:lnR>
                      <a:noFill/>
                    </a:lnR>
                    <a:lnT>
                      <a:noFill/>
                    </a:lnT>
                    <a:lnB>
                      <a:noFill/>
                    </a:lnB>
                    <a:solidFill>
                      <a:srgbClr val="FFE683"/>
                    </a:solidFill>
                  </a:tcPr>
                </a:tc>
                <a:extLst>
                  <a:ext uri="{0D108BD9-81ED-4DB2-BD59-A6C34878D82A}">
                    <a16:rowId xmlns:a16="http://schemas.microsoft.com/office/drawing/2014/main" val="1517913400"/>
                  </a:ext>
                </a:extLst>
              </a:tr>
              <a:tr h="273621">
                <a:tc>
                  <a:txBody>
                    <a:bodyPr/>
                    <a:lstStyle/>
                    <a:p>
                      <a:pPr algn="ctr" fontAlgn="ctr"/>
                      <a:r>
                        <a:rPr lang="en-US" sz="1100" b="0" i="0" u="none" strike="noStrike">
                          <a:solidFill>
                            <a:srgbClr val="000000"/>
                          </a:solidFill>
                          <a:effectLst/>
                          <a:latin typeface="Calibri" panose="020F0502020204030204" pitchFamily="34" charset="0"/>
                        </a:rPr>
                        <a:t>Sep</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64</a:t>
                      </a:r>
                    </a:p>
                  </a:txBody>
                  <a:tcPr marL="9525" marR="9525" marT="9525" marB="0" anchor="ctr">
                    <a:lnL>
                      <a:noFill/>
                    </a:lnL>
                    <a:lnR>
                      <a:noFill/>
                    </a:lnR>
                    <a:lnT>
                      <a:noFill/>
                    </a:lnT>
                    <a:lnB>
                      <a:noFill/>
                    </a:lnB>
                    <a:solidFill>
                      <a:srgbClr val="FB9574"/>
                    </a:solidFill>
                  </a:tcPr>
                </a:tc>
                <a:tc>
                  <a:txBody>
                    <a:bodyPr/>
                    <a:lstStyle/>
                    <a:p>
                      <a:pPr algn="ctr" fontAlgn="ctr"/>
                      <a:r>
                        <a:rPr lang="en-US" sz="1100" b="0" i="0" u="none" strike="noStrike">
                          <a:solidFill>
                            <a:srgbClr val="000000"/>
                          </a:solidFill>
                          <a:effectLst/>
                          <a:latin typeface="Calibri" panose="020F0502020204030204" pitchFamily="34" charset="0"/>
                        </a:rPr>
                        <a:t>56</a:t>
                      </a:r>
                    </a:p>
                  </a:txBody>
                  <a:tcPr marL="9525" marR="9525" marT="9525" marB="0" anchor="ctr">
                    <a:lnL>
                      <a:noFill/>
                    </a:lnL>
                    <a:lnR>
                      <a:noFill/>
                    </a:lnR>
                    <a:lnT>
                      <a:noFill/>
                    </a:lnT>
                    <a:lnB>
                      <a:noFill/>
                    </a:lnB>
                    <a:solidFill>
                      <a:srgbClr val="FB9F76"/>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3615469624"/>
                  </a:ext>
                </a:extLst>
              </a:tr>
              <a:tr h="273621">
                <a:tc>
                  <a:txBody>
                    <a:bodyPr/>
                    <a:lstStyle/>
                    <a:p>
                      <a:pPr algn="ctr" fontAlgn="ctr"/>
                      <a:r>
                        <a:rPr lang="en-US" sz="1100" b="0" i="0" u="none" strike="noStrike">
                          <a:solidFill>
                            <a:srgbClr val="000000"/>
                          </a:solidFill>
                          <a:effectLst/>
                          <a:latin typeface="Calibri" panose="020F0502020204030204" pitchFamily="34" charset="0"/>
                        </a:rPr>
                        <a:t>Oct</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26</a:t>
                      </a:r>
                    </a:p>
                  </a:txBody>
                  <a:tcPr marL="9525" marR="9525" marT="9525" marB="0" anchor="ctr">
                    <a:lnL>
                      <a:noFill/>
                    </a:lnL>
                    <a:lnR>
                      <a:noFill/>
                    </a:lnR>
                    <a:lnT>
                      <a:noFill/>
                    </a:lnT>
                    <a:lnB>
                      <a:noFill/>
                    </a:lnB>
                    <a:solidFill>
                      <a:srgbClr val="FEC87E"/>
                    </a:solidFill>
                  </a:tcPr>
                </a:tc>
                <a:tc>
                  <a:txBody>
                    <a:bodyPr/>
                    <a:lstStyle/>
                    <a:p>
                      <a:pPr algn="ctr" fontAlgn="ctr"/>
                      <a:r>
                        <a:rPr lang="en-US" sz="1100" b="0" i="0" u="none" strike="noStrike">
                          <a:solidFill>
                            <a:srgbClr val="000000"/>
                          </a:solidFill>
                          <a:effectLst/>
                          <a:latin typeface="Calibri" panose="020F0502020204030204" pitchFamily="34" charset="0"/>
                        </a:rPr>
                        <a:t>37</a:t>
                      </a:r>
                    </a:p>
                  </a:txBody>
                  <a:tcPr marL="9525" marR="9525" marT="9525" marB="0" anchor="ctr">
                    <a:lnL>
                      <a:noFill/>
                    </a:lnL>
                    <a:lnR>
                      <a:noFill/>
                    </a:lnR>
                    <a:lnT>
                      <a:noFill/>
                    </a:lnT>
                    <a:lnB>
                      <a:noFill/>
                    </a:lnB>
                    <a:solidFill>
                      <a:srgbClr val="FDBA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2020316069"/>
                  </a:ext>
                </a:extLst>
              </a:tr>
              <a:tr h="273621">
                <a:tc>
                  <a:txBody>
                    <a:bodyPr/>
                    <a:lstStyle/>
                    <a:p>
                      <a:pPr algn="ctr" fontAlgn="ctr"/>
                      <a:r>
                        <a:rPr lang="en-US" sz="1100" b="0" i="0" u="none" strike="noStrike">
                          <a:solidFill>
                            <a:srgbClr val="000000"/>
                          </a:solidFill>
                          <a:effectLst/>
                          <a:latin typeface="Calibri" panose="020F0502020204030204" pitchFamily="34" charset="0"/>
                        </a:rPr>
                        <a:t>Nov</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1</a:t>
                      </a:r>
                    </a:p>
                  </a:txBody>
                  <a:tcPr marL="9525" marR="9525" marT="9525" marB="0" anchor="ctr">
                    <a:lnL>
                      <a:noFill/>
                    </a:lnL>
                    <a:lnR>
                      <a:noFill/>
                    </a:lnR>
                    <a:lnT>
                      <a:noFill/>
                    </a:lnT>
                    <a:lnB>
                      <a:noFill/>
                    </a:lnB>
                    <a:solidFill>
                      <a:srgbClr val="FFEA84"/>
                    </a:solidFill>
                  </a:tcPr>
                </a:tc>
                <a:tc>
                  <a:txBody>
                    <a:bodyPr/>
                    <a:lstStyle/>
                    <a:p>
                      <a:pPr algn="ctr" fontAlgn="ctr"/>
                      <a:r>
                        <a:rPr lang="en-US" sz="1100" b="0" i="0" u="none" strike="noStrike">
                          <a:solidFill>
                            <a:srgbClr val="000000"/>
                          </a:solidFill>
                          <a:effectLst/>
                          <a:latin typeface="Calibri" panose="020F0502020204030204" pitchFamily="34" charset="0"/>
                        </a:rPr>
                        <a:t>4</a:t>
                      </a:r>
                    </a:p>
                  </a:txBody>
                  <a:tcPr marL="9525" marR="9525" marT="9525" marB="0" anchor="ctr">
                    <a:lnL>
                      <a:noFill/>
                    </a:lnL>
                    <a:lnR>
                      <a:noFill/>
                    </a:lnR>
                    <a:lnT>
                      <a:noFill/>
                    </a:lnT>
                    <a:lnB>
                      <a:noFill/>
                    </a:lnB>
                    <a:solidFill>
                      <a:srgbClr val="FFE683"/>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4065807193"/>
                  </a:ext>
                </a:extLst>
              </a:tr>
              <a:tr h="273621">
                <a:tc>
                  <a:txBody>
                    <a:bodyPr/>
                    <a:lstStyle/>
                    <a:p>
                      <a:pPr algn="ctr" fontAlgn="ctr"/>
                      <a:r>
                        <a:rPr lang="en-US" sz="1100" b="0" i="0" u="none" strike="noStrike">
                          <a:solidFill>
                            <a:srgbClr val="000000"/>
                          </a:solidFill>
                          <a:effectLst/>
                          <a:latin typeface="Calibri" panose="020F0502020204030204" pitchFamily="34" charset="0"/>
                        </a:rPr>
                        <a:t>Dec</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a:solidFill>
                            <a:srgbClr val="000000"/>
                          </a:solidFill>
                          <a:effectLst/>
                          <a:latin typeface="Calibri" panose="020F0502020204030204" pitchFamily="34" charset="0"/>
                        </a:rPr>
                        <a:t>3</a:t>
                      </a:r>
                    </a:p>
                  </a:txBody>
                  <a:tcPr marL="9525" marR="9525" marT="9525" marB="0" anchor="ctr">
                    <a:lnL>
                      <a:noFill/>
                    </a:lnL>
                    <a:lnR>
                      <a:noFill/>
                    </a:lnR>
                    <a:lnT>
                      <a:noFill/>
                    </a:lnT>
                    <a:lnB>
                      <a:noFill/>
                    </a:lnB>
                    <a:solidFill>
                      <a:srgbClr val="FFE884"/>
                    </a:solidFill>
                  </a:tcPr>
                </a:tc>
                <a:tc>
                  <a:txBody>
                    <a:bodyPr/>
                    <a:lstStyle/>
                    <a:p>
                      <a:pPr algn="ctr" fontAlgn="ctr"/>
                      <a:r>
                        <a:rPr lang="en-US" sz="1100" b="0" i="0" u="none" strike="noStrike">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tc>
                  <a:txBody>
                    <a:bodyPr/>
                    <a:lstStyle/>
                    <a:p>
                      <a:pPr algn="ctr" fontAlgn="ctr"/>
                      <a:r>
                        <a:rPr lang="en-US" sz="1100" b="0" i="0" u="none" strike="noStrike" dirty="0">
                          <a:solidFill>
                            <a:srgbClr val="000000"/>
                          </a:solidFill>
                          <a:effectLst/>
                          <a:latin typeface="Calibri" panose="020F0502020204030204" pitchFamily="34" charset="0"/>
                        </a:rPr>
                        <a:t>0</a:t>
                      </a:r>
                    </a:p>
                  </a:txBody>
                  <a:tcPr marL="9525" marR="9525" marT="9525" marB="0" anchor="ctr">
                    <a:lnL>
                      <a:noFill/>
                    </a:lnL>
                    <a:lnR>
                      <a:noFill/>
                    </a:lnR>
                    <a:lnT>
                      <a:noFill/>
                    </a:lnT>
                    <a:lnB>
                      <a:noFill/>
                    </a:lnB>
                    <a:solidFill>
                      <a:srgbClr val="63BE7B"/>
                    </a:solidFill>
                  </a:tcPr>
                </a:tc>
                <a:extLst>
                  <a:ext uri="{0D108BD9-81ED-4DB2-BD59-A6C34878D82A}">
                    <a16:rowId xmlns:a16="http://schemas.microsoft.com/office/drawing/2014/main" val="535678635"/>
                  </a:ext>
                </a:extLst>
              </a:tr>
            </a:tbl>
          </a:graphicData>
        </a:graphic>
      </p:graphicFrame>
    </p:spTree>
    <p:extLst>
      <p:ext uri="{BB962C8B-B14F-4D97-AF65-F5344CB8AC3E}">
        <p14:creationId xmlns:p14="http://schemas.microsoft.com/office/powerpoint/2010/main" val="38182346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32134-BCCA-4619-B941-ED8E08B065C4}"/>
              </a:ext>
            </a:extLst>
          </p:cNvPr>
          <p:cNvSpPr>
            <a:spLocks noGrp="1"/>
          </p:cNvSpPr>
          <p:nvPr>
            <p:ph type="title"/>
          </p:nvPr>
        </p:nvSpPr>
        <p:spPr/>
        <p:txBody>
          <a:bodyPr/>
          <a:lstStyle/>
          <a:p>
            <a:r>
              <a:rPr lang="en-US" dirty="0"/>
              <a:t>Forecast Variability Process </a:t>
            </a:r>
          </a:p>
        </p:txBody>
      </p:sp>
      <p:sp>
        <p:nvSpPr>
          <p:cNvPr id="3" name="Content Placeholder 2">
            <a:extLst>
              <a:ext uri="{FF2B5EF4-FFF2-40B4-BE49-F238E27FC236}">
                <a16:creationId xmlns:a16="http://schemas.microsoft.com/office/drawing/2014/main" id="{80962132-0D0C-4FA0-BD08-A7B94968FA20}"/>
              </a:ext>
            </a:extLst>
          </p:cNvPr>
          <p:cNvSpPr>
            <a:spLocks noGrp="1"/>
          </p:cNvSpPr>
          <p:nvPr>
            <p:ph idx="1"/>
          </p:nvPr>
        </p:nvSpPr>
        <p:spPr/>
        <p:txBody>
          <a:bodyPr/>
          <a:lstStyle/>
          <a:p>
            <a:pPr algn="just"/>
            <a:r>
              <a:rPr lang="en-US" sz="1600" dirty="0"/>
              <a:t>ERCOT assess the netload forecast variability for Current Operation Day + 2 and may procure up to an additional 1,000 MW of Non-Spin for specific Operating Hours. </a:t>
            </a:r>
          </a:p>
          <a:p>
            <a:pPr algn="just"/>
            <a:endParaRPr lang="en-US" sz="1600" dirty="0"/>
          </a:p>
          <a:p>
            <a:pPr algn="just"/>
            <a:r>
              <a:rPr lang="en-US" sz="1600" dirty="0"/>
              <a:t>The approach </a:t>
            </a:r>
            <a:r>
              <a:rPr lang="en-US" sz="1600"/>
              <a:t>for determining </a:t>
            </a:r>
            <a:r>
              <a:rPr lang="en-US" sz="1600" dirty="0"/>
              <a:t>the additional increase will be updated such that the additional Non-Spin may be procured for Operating Hours that are </a:t>
            </a:r>
          </a:p>
          <a:p>
            <a:pPr marL="685800" lvl="1" indent="-342900" algn="just">
              <a:buFont typeface="+mj-lt"/>
              <a:buAutoNum type="alphaLcParenR"/>
            </a:pPr>
            <a:r>
              <a:rPr lang="en-US" sz="1400" dirty="0"/>
              <a:t>identified as having an increased potential of high forecast variability, </a:t>
            </a:r>
          </a:p>
          <a:p>
            <a:pPr marL="685800" lvl="1" indent="-342900" algn="just">
              <a:buFont typeface="+mj-lt"/>
              <a:buAutoNum type="alphaLcParenR"/>
            </a:pPr>
            <a:r>
              <a:rPr lang="en-US" sz="1400" dirty="0"/>
              <a:t>there is a risk that the actual net load during these Operating Hours could be higher than forecast (after making appropriate forecast model selection) AND </a:t>
            </a:r>
          </a:p>
          <a:p>
            <a:pPr marL="685800" lvl="1" indent="-342900" algn="just">
              <a:buFont typeface="+mj-lt"/>
              <a:buAutoNum type="alphaLcParenR"/>
            </a:pPr>
            <a:r>
              <a:rPr lang="en-US" sz="1400" dirty="0"/>
              <a:t>the expected available capacity and expected reserves including the </a:t>
            </a:r>
            <a:r>
              <a:rPr lang="en-US" sz="1400"/>
              <a:t>posted minimum </a:t>
            </a:r>
            <a:r>
              <a:rPr lang="en-US" sz="1400" dirty="0"/>
              <a:t>Non-Spin requirements during these Operating Hours is not sufficient to cover the projected net load forecast uncertainty risk.</a:t>
            </a:r>
          </a:p>
          <a:p>
            <a:pPr marL="385762" indent="-342900" algn="just"/>
            <a:endParaRPr lang="en-US" sz="1400" dirty="0"/>
          </a:p>
          <a:p>
            <a:pPr marL="385762" indent="-342900" algn="just"/>
            <a:r>
              <a:rPr lang="en-US" sz="1400" dirty="0"/>
              <a:t>ERCOT procured additional Non-Spin for</a:t>
            </a:r>
          </a:p>
          <a:p>
            <a:pPr marL="685800" lvl="1" indent="-342900" algn="just"/>
            <a:r>
              <a:rPr lang="en-US" sz="1400" dirty="0"/>
              <a:t>Jul 29, Aug 1, Aug 2, Aug 14, Aug 27, Aug 29, Aug 30, and Sep 3 and Sep 4 in 2021</a:t>
            </a:r>
          </a:p>
          <a:p>
            <a:pPr marL="685800" lvl="1" indent="-342900" algn="just"/>
            <a:r>
              <a:rPr lang="en-US" sz="1400" dirty="0"/>
              <a:t>Jan. 2, Jan. 3, Jan. 20, Feb. 3, Feb. 4, May 22, May 23, May 24, June 1 in 2022.</a:t>
            </a:r>
          </a:p>
          <a:p>
            <a:pPr marL="685800" lvl="1" indent="-342900" algn="just">
              <a:buFont typeface="+mj-lt"/>
              <a:buAutoNum type="alphaLcParenR"/>
            </a:pPr>
            <a:endParaRPr lang="en-US" sz="1400" dirty="0"/>
          </a:p>
          <a:p>
            <a:pPr marL="385762" indent="-342900" algn="just">
              <a:buFont typeface="+mj-lt"/>
              <a:buAutoNum type="alphaLcParenR"/>
            </a:pPr>
            <a:endParaRPr lang="en-US" sz="600" dirty="0"/>
          </a:p>
        </p:txBody>
      </p:sp>
      <p:sp>
        <p:nvSpPr>
          <p:cNvPr id="4" name="Slide Number Placeholder 3">
            <a:extLst>
              <a:ext uri="{FF2B5EF4-FFF2-40B4-BE49-F238E27FC236}">
                <a16:creationId xmlns:a16="http://schemas.microsoft.com/office/drawing/2014/main" id="{37B35F95-963E-4985-8334-3FAEC0B59592}"/>
              </a:ext>
            </a:extLst>
          </p:cNvPr>
          <p:cNvSpPr>
            <a:spLocks noGrp="1"/>
          </p:cNvSpPr>
          <p:nvPr>
            <p:ph type="sldNum" sz="quarter" idx="4"/>
          </p:nvPr>
        </p:nvSpPr>
        <p:spPr/>
        <p:txBody>
          <a:bodyPr/>
          <a:lstStyle/>
          <a:p>
            <a:fld id="{1D93BD3E-1E9A-4970-A6F7-E7AC52762E0C}" type="slidenum">
              <a:rPr lang="en-US" smtClean="0"/>
              <a:pPr/>
              <a:t>43</a:t>
            </a:fld>
            <a:endParaRPr lang="en-US" dirty="0"/>
          </a:p>
        </p:txBody>
      </p:sp>
    </p:spTree>
    <p:extLst>
      <p:ext uri="{BB962C8B-B14F-4D97-AF65-F5344CB8AC3E}">
        <p14:creationId xmlns:p14="http://schemas.microsoft.com/office/powerpoint/2010/main" val="22241605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8BA0BB2-87EC-4FC6-8404-0F2E5E241FA7}"/>
              </a:ext>
            </a:extLst>
          </p:cNvPr>
          <p:cNvGraphicFramePr>
            <a:graphicFrameLocks noGrp="1"/>
          </p:cNvGraphicFramePr>
          <p:nvPr/>
        </p:nvGraphicFramePr>
        <p:xfrm>
          <a:off x="396904" y="3285161"/>
          <a:ext cx="6842096" cy="288275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dirty="0"/>
              <a:t>Non-Spinning Reserve Service (Non-Spin) Deployments in 2023-Q1</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dirty="0"/>
              <a:t>Between Jan 2023 and Mar 2023, there were 12 events that resulted in deployment of offline Non-Spin. </a:t>
            </a:r>
          </a:p>
          <a:p>
            <a:pPr marL="114300" indent="0" algn="just">
              <a:buNone/>
            </a:pPr>
            <a:r>
              <a:rPr lang="en-US" sz="1200" dirty="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dirty="0"/>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44</a:t>
            </a:fld>
            <a:endParaRPr lang="en-US" dirty="0"/>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904" y="840284"/>
          <a:ext cx="6508168" cy="2444877"/>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228805">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152383">
                <a:tc>
                  <a:txBody>
                    <a:bodyPr/>
                    <a:lstStyle/>
                    <a:p>
                      <a:pPr algn="ctr" fontAlgn="b"/>
                      <a:r>
                        <a:rPr lang="en-US" sz="1100" b="0" i="0" u="none" strike="noStrike" dirty="0">
                          <a:solidFill>
                            <a:srgbClr val="000000"/>
                          </a:solidFill>
                          <a:effectLst/>
                          <a:latin typeface="Calibri" panose="020F0502020204030204" pitchFamily="34" charset="0"/>
                        </a:rPr>
                        <a:t>1/3/2023 17:21</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1/3/2023 18:30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01:09:00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1134.8</a:t>
                      </a:r>
                    </a:p>
                  </a:txBody>
                  <a:tcPr marL="9525" marR="9525" marT="9525" marB="0" anchor="ctr"/>
                </a:tc>
                <a:tc rowSpan="12">
                  <a:txBody>
                    <a:bodyPr/>
                    <a:lstStyle/>
                    <a:p>
                      <a:pPr marL="0" marR="0" algn="ctr" defTabSz="685800" rtl="0" eaLnBrk="1" fontAlgn="b" latinLnBrk="0" hangingPunct="1">
                        <a:spcBef>
                          <a:spcPts val="0"/>
                        </a:spcBef>
                        <a:spcAft>
                          <a:spcPts val="0"/>
                        </a:spcAft>
                      </a:pPr>
                      <a:r>
                        <a:rPr lang="en-US" sz="1000" b="0" kern="1200" dirty="0">
                          <a:solidFill>
                            <a:schemeClr val="tx1"/>
                          </a:solidFill>
                          <a:effectLst/>
                          <a:latin typeface="Arial" panose="020B0604020202020204" pitchFamily="34" charset="0"/>
                          <a:ea typeface="+mn-ea"/>
                          <a:cs typeface="Times New Roman" panose="02020603050405020304" pitchFamily="18" charset="0"/>
                        </a:rPr>
                        <a:t>Available Headroom not sufficient for </a:t>
                      </a:r>
                      <a:r>
                        <a:rPr lang="en-US" sz="1000" b="0" kern="1200">
                          <a:solidFill>
                            <a:schemeClr val="tx1"/>
                          </a:solidFill>
                          <a:effectLst/>
                          <a:latin typeface="Arial" panose="020B0604020202020204" pitchFamily="34" charset="0"/>
                          <a:ea typeface="+mn-ea"/>
                          <a:cs typeface="Times New Roman" panose="02020603050405020304" pitchFamily="18" charset="0"/>
                        </a:rPr>
                        <a:t>projected 30-minutes </a:t>
                      </a:r>
                      <a:r>
                        <a:rPr lang="en-US" sz="1000" b="0" kern="1200" dirty="0">
                          <a:solidFill>
                            <a:schemeClr val="tx1"/>
                          </a:solidFill>
                          <a:effectLst/>
                          <a:latin typeface="Arial" panose="020B0604020202020204" pitchFamily="34" charset="0"/>
                          <a:ea typeface="+mn-ea"/>
                          <a:cs typeface="Times New Roman" panose="02020603050405020304" pitchFamily="18" charset="0"/>
                        </a:rPr>
                        <a:t>net load ramp</a:t>
                      </a:r>
                    </a:p>
                  </a:txBody>
                  <a:tcPr marL="9525" marR="9525" marT="9525" marB="0" anchor="ctr"/>
                </a:tc>
                <a:extLst>
                  <a:ext uri="{0D108BD9-81ED-4DB2-BD59-A6C34878D82A}">
                    <a16:rowId xmlns:a16="http://schemas.microsoft.com/office/drawing/2014/main" val="4218894480"/>
                  </a:ext>
                </a:extLst>
              </a:tr>
              <a:tr h="152383">
                <a:tc>
                  <a:txBody>
                    <a:bodyPr/>
                    <a:lstStyle/>
                    <a:p>
                      <a:pPr algn="ctr" fontAlgn="b"/>
                      <a:r>
                        <a:rPr lang="en-US" sz="1100" b="0" i="0" u="none" strike="noStrike">
                          <a:solidFill>
                            <a:srgbClr val="000000"/>
                          </a:solidFill>
                          <a:effectLst/>
                          <a:latin typeface="Calibri" panose="020F0502020204030204" pitchFamily="34" charset="0"/>
                        </a:rPr>
                        <a:t>1/6/2023 16:53</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1/6/2023 18:15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1214.5</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dirty="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890888875"/>
                  </a:ext>
                </a:extLst>
              </a:tr>
              <a:tr h="152383">
                <a:tc>
                  <a:txBody>
                    <a:bodyPr/>
                    <a:lstStyle/>
                    <a:p>
                      <a:pPr algn="ctr" fontAlgn="b"/>
                      <a:r>
                        <a:rPr lang="en-US" sz="1100" b="0" i="0" u="none" strike="noStrike">
                          <a:solidFill>
                            <a:srgbClr val="000000"/>
                          </a:solidFill>
                          <a:effectLst/>
                          <a:latin typeface="Calibri" panose="020F0502020204030204" pitchFamily="34" charset="0"/>
                        </a:rPr>
                        <a:t>1/9/2023 17:26</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1/9/2023 17:56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514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dirty="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4232857674"/>
                  </a:ext>
                </a:extLst>
              </a:tr>
              <a:tr h="152384">
                <a:tc>
                  <a:txBody>
                    <a:bodyPr/>
                    <a:lstStyle/>
                    <a:p>
                      <a:pPr algn="ctr" fontAlgn="b"/>
                      <a:r>
                        <a:rPr lang="en-US" sz="1100" b="0" i="0" u="none" strike="noStrike">
                          <a:solidFill>
                            <a:srgbClr val="000000"/>
                          </a:solidFill>
                          <a:effectLst/>
                          <a:latin typeface="Calibri" panose="020F0502020204030204" pitchFamily="34" charset="0"/>
                        </a:rPr>
                        <a:t>1/17/2023 5:46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1/17/2023 7:25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01:39:00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468.4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dirty="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1893760922"/>
                  </a:ext>
                </a:extLst>
              </a:tr>
              <a:tr h="152383">
                <a:tc>
                  <a:txBody>
                    <a:bodyPr/>
                    <a:lstStyle/>
                    <a:p>
                      <a:pPr algn="ctr" fontAlgn="b"/>
                      <a:r>
                        <a:rPr lang="en-US" sz="1100" b="0" i="0" u="none" strike="noStrike">
                          <a:solidFill>
                            <a:srgbClr val="000000"/>
                          </a:solidFill>
                          <a:effectLst/>
                          <a:latin typeface="Calibri" panose="020F0502020204030204" pitchFamily="34" charset="0"/>
                        </a:rPr>
                        <a:t>2/8/2023 18:07</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2/8/2023 18:40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00:33:00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544</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2775096578"/>
                  </a:ext>
                </a:extLst>
              </a:tr>
              <a:tr h="152383">
                <a:tc>
                  <a:txBody>
                    <a:bodyPr/>
                    <a:lstStyle/>
                    <a:p>
                      <a:pPr algn="ctr" fontAlgn="b"/>
                      <a:r>
                        <a:rPr lang="en-US" sz="1100" b="0" i="0" u="none" strike="noStrike">
                          <a:solidFill>
                            <a:srgbClr val="000000"/>
                          </a:solidFill>
                          <a:effectLst/>
                          <a:latin typeface="Calibri" panose="020F0502020204030204" pitchFamily="34" charset="0"/>
                        </a:rPr>
                        <a:t>3/21/2023 19:01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3/21/2023 19:50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00:49:00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544.6</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137833060"/>
                  </a:ext>
                </a:extLst>
              </a:tr>
              <a:tr h="152383">
                <a:tc>
                  <a:txBody>
                    <a:bodyPr/>
                    <a:lstStyle/>
                    <a:p>
                      <a:pPr algn="ctr" fontAlgn="b"/>
                      <a:r>
                        <a:rPr lang="en-US" sz="1100" b="0" i="0" u="none" strike="noStrike">
                          <a:solidFill>
                            <a:srgbClr val="000000"/>
                          </a:solidFill>
                          <a:effectLst/>
                          <a:latin typeface="Calibri" panose="020F0502020204030204" pitchFamily="34" charset="0"/>
                        </a:rPr>
                        <a:t>3/22/2023 19:01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3/22/2023 19:51</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00:50:00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524.91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220538986"/>
                  </a:ext>
                </a:extLst>
              </a:tr>
              <a:tr h="152383">
                <a:tc>
                  <a:txBody>
                    <a:bodyPr/>
                    <a:lstStyle/>
                    <a:p>
                      <a:pPr algn="ctr" fontAlgn="b"/>
                      <a:r>
                        <a:rPr lang="en-US" sz="1100" b="0" i="0" u="none" strike="noStrike">
                          <a:solidFill>
                            <a:srgbClr val="000000"/>
                          </a:solidFill>
                          <a:effectLst/>
                          <a:latin typeface="Calibri" panose="020F0502020204030204" pitchFamily="34" charset="0"/>
                        </a:rPr>
                        <a:t>3/24/2023 5:55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3/24/2023 7:19</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01:24:00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1832</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187487123"/>
                  </a:ext>
                </a:extLst>
              </a:tr>
              <a:tr h="152383">
                <a:tc>
                  <a:txBody>
                    <a:bodyPr/>
                    <a:lstStyle/>
                    <a:p>
                      <a:pPr algn="ctr" fontAlgn="b"/>
                      <a:r>
                        <a:rPr lang="en-US" sz="1100" b="0" i="0" u="none" strike="noStrike">
                          <a:solidFill>
                            <a:srgbClr val="000000"/>
                          </a:solidFill>
                          <a:effectLst/>
                          <a:latin typeface="Calibri" panose="020F0502020204030204" pitchFamily="34" charset="0"/>
                        </a:rPr>
                        <a:t>3/24/2023 18:55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3/24/2023 19:33</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00:38:00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976</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08088393"/>
                  </a:ext>
                </a:extLst>
              </a:tr>
              <a:tr h="152383">
                <a:tc>
                  <a:txBody>
                    <a:bodyPr/>
                    <a:lstStyle/>
                    <a:p>
                      <a:pPr algn="ctr" fontAlgn="b"/>
                      <a:r>
                        <a:rPr lang="en-US" sz="1100" b="0" i="0" u="none" strike="noStrike">
                          <a:solidFill>
                            <a:srgbClr val="000000"/>
                          </a:solidFill>
                          <a:effectLst/>
                          <a:latin typeface="Calibri" panose="020F0502020204030204" pitchFamily="34" charset="0"/>
                        </a:rPr>
                        <a:t>3/25/2023 18:44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3/25/2023 20:48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02:04:00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1828.7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2825837612"/>
                  </a:ext>
                </a:extLst>
              </a:tr>
              <a:tr h="152383">
                <a:tc>
                  <a:txBody>
                    <a:bodyPr/>
                    <a:lstStyle/>
                    <a:p>
                      <a:pPr algn="ctr" fontAlgn="b"/>
                      <a:r>
                        <a:rPr lang="en-US" sz="1100" b="0" i="0" u="none" strike="noStrike">
                          <a:solidFill>
                            <a:srgbClr val="000000"/>
                          </a:solidFill>
                          <a:effectLst/>
                          <a:latin typeface="Calibri" panose="020F0502020204030204" pitchFamily="34" charset="0"/>
                        </a:rPr>
                        <a:t>3/26/2023 18:35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3/26/2023 20:03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01:28:00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2241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354151948"/>
                  </a:ext>
                </a:extLst>
              </a:tr>
              <a:tr h="152383">
                <a:tc>
                  <a:txBody>
                    <a:bodyPr/>
                    <a:lstStyle/>
                    <a:p>
                      <a:pPr algn="ctr" fontAlgn="b"/>
                      <a:r>
                        <a:rPr lang="en-US" sz="1100" b="0" i="0" u="none" strike="noStrike">
                          <a:solidFill>
                            <a:srgbClr val="000000"/>
                          </a:solidFill>
                          <a:effectLst/>
                          <a:latin typeface="Calibri" panose="020F0502020204030204" pitchFamily="34" charset="0"/>
                        </a:rPr>
                        <a:t>3/27/2023 18:32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3/27/2023 21:05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02:33:00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731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9721338"/>
                  </a:ext>
                </a:extLst>
              </a:tr>
            </a:tbl>
          </a:graphicData>
        </a:graphic>
      </p:graphicFrame>
      <p:sp>
        <p:nvSpPr>
          <p:cNvPr id="7" name="TextBox 6">
            <a:extLst>
              <a:ext uri="{FF2B5EF4-FFF2-40B4-BE49-F238E27FC236}">
                <a16:creationId xmlns:a16="http://schemas.microsoft.com/office/drawing/2014/main" id="{CAC19BEC-B661-8864-D5EA-24AB279C4E37}"/>
              </a:ext>
            </a:extLst>
          </p:cNvPr>
          <p:cNvSpPr txBox="1"/>
          <p:nvPr/>
        </p:nvSpPr>
        <p:spPr>
          <a:xfrm>
            <a:off x="427082" y="6167918"/>
            <a:ext cx="8305800" cy="646331"/>
          </a:xfrm>
          <a:prstGeom prst="rect">
            <a:avLst/>
          </a:prstGeom>
          <a:solidFill>
            <a:schemeClr val="accent1">
              <a:lumMod val="20000"/>
              <a:lumOff val="80000"/>
            </a:schemeClr>
          </a:solidFill>
          <a:ln w="28575">
            <a:solidFill>
              <a:schemeClr val="accent1"/>
            </a:solidFill>
          </a:ln>
        </p:spPr>
        <p:txBody>
          <a:bodyPr wrap="square" rtlCol="0">
            <a:spAutoFit/>
          </a:bodyPr>
          <a:lstStyle/>
          <a:p>
            <a:r>
              <a:rPr lang="en-US" b="1" dirty="0">
                <a:solidFill>
                  <a:prstClr val="black"/>
                </a:solidFill>
                <a:latin typeface="Arial" panose="020B0604020202020204"/>
              </a:rPr>
              <a:t>Key Takeaway:</a:t>
            </a:r>
            <a:r>
              <a:rPr lang="en-US" dirty="0">
                <a:solidFill>
                  <a:prstClr val="black"/>
                </a:solidFill>
                <a:latin typeface="Arial" panose="020B0604020202020204"/>
              </a:rPr>
              <a:t> All recent Non-Spin deployments have been to </a:t>
            </a:r>
            <a:r>
              <a:rPr lang="en-US">
                <a:solidFill>
                  <a:prstClr val="black"/>
                </a:solidFill>
                <a:latin typeface="Arial" panose="020B0604020202020204"/>
              </a:rPr>
              <a:t>meet 30-minute </a:t>
            </a:r>
            <a:r>
              <a:rPr lang="en-US" dirty="0">
                <a:solidFill>
                  <a:prstClr val="black"/>
                </a:solidFill>
                <a:latin typeface="Arial" panose="020B0604020202020204"/>
              </a:rPr>
              <a:t>ramping needs</a:t>
            </a:r>
            <a:r>
              <a:rPr lang="en-US" sz="1800" dirty="0"/>
              <a:t>. Non-Spin performed well in all deployments</a:t>
            </a:r>
            <a:r>
              <a:rPr lang="en-US" dirty="0"/>
              <a:t>.</a:t>
            </a:r>
            <a:endParaRPr lang="en-US" sz="1800" dirty="0"/>
          </a:p>
        </p:txBody>
      </p:sp>
    </p:spTree>
    <p:extLst>
      <p:ext uri="{BB962C8B-B14F-4D97-AF65-F5344CB8AC3E}">
        <p14:creationId xmlns:p14="http://schemas.microsoft.com/office/powerpoint/2010/main" val="7418438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17EF90D-74B0-82FA-CDED-03348F6F220F}"/>
              </a:ext>
            </a:extLst>
          </p:cNvPr>
          <p:cNvGraphicFramePr>
            <a:graphicFrameLocks noGrp="1"/>
          </p:cNvGraphicFramePr>
          <p:nvPr/>
        </p:nvGraphicFramePr>
        <p:xfrm>
          <a:off x="381000" y="3056373"/>
          <a:ext cx="6934200" cy="308952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dirty="0"/>
              <a:t>Non-Spinning Reserve Service (Non-Spin) Deployments in 2023-Q2</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dirty="0"/>
              <a:t>Between April 2023 and Jun 2023, there were 8 events that resulted in deployment of offline Non-Spin. </a:t>
            </a:r>
          </a:p>
          <a:p>
            <a:pPr marL="114300" indent="0" algn="just">
              <a:buNone/>
            </a:pPr>
            <a:r>
              <a:rPr lang="en-US" sz="1200" dirty="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dirty="0"/>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45</a:t>
            </a:fld>
            <a:endParaRPr lang="en-US" dirty="0"/>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150" y="861704"/>
          <a:ext cx="6508168" cy="2194669"/>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346821">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230981">
                <a:tc>
                  <a:txBody>
                    <a:bodyPr/>
                    <a:lstStyle/>
                    <a:p>
                      <a:pPr algn="ctr" fontAlgn="b"/>
                      <a:r>
                        <a:rPr lang="en-US" sz="1100" b="0" i="0" u="none" strike="noStrike" dirty="0">
                          <a:solidFill>
                            <a:srgbClr val="000000"/>
                          </a:solidFill>
                          <a:effectLst/>
                          <a:latin typeface="Calibri" panose="020F0502020204030204" pitchFamily="34" charset="0"/>
                        </a:rPr>
                        <a:t>4/14/2023 19:15</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4/14/2023 20:14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00:59:00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622.2</a:t>
                      </a:r>
                    </a:p>
                  </a:txBody>
                  <a:tcPr marL="9525" marR="9525" marT="9525" marB="0" anchor="ctr"/>
                </a:tc>
                <a:tc rowSpan="8">
                  <a:txBody>
                    <a:bodyPr/>
                    <a:lstStyle/>
                    <a:p>
                      <a:pPr marL="0" marR="0" algn="ctr" defTabSz="685800" rtl="0" eaLnBrk="1" fontAlgn="b" latinLnBrk="0" hangingPunct="1">
                        <a:spcBef>
                          <a:spcPts val="0"/>
                        </a:spcBef>
                        <a:spcAft>
                          <a:spcPts val="0"/>
                        </a:spcAft>
                      </a:pPr>
                      <a:r>
                        <a:rPr lang="en-US" sz="1000" b="0" kern="1200" dirty="0">
                          <a:solidFill>
                            <a:schemeClr val="tx1"/>
                          </a:solidFill>
                          <a:effectLst/>
                          <a:latin typeface="Arial" panose="020B0604020202020204" pitchFamily="34" charset="0"/>
                          <a:ea typeface="+mn-ea"/>
                          <a:cs typeface="Times New Roman" panose="02020603050405020304" pitchFamily="18" charset="0"/>
                        </a:rPr>
                        <a:t>Available Headroom not sufficient for </a:t>
                      </a:r>
                      <a:r>
                        <a:rPr lang="en-US" sz="1000" b="0" kern="1200">
                          <a:solidFill>
                            <a:schemeClr val="tx1"/>
                          </a:solidFill>
                          <a:effectLst/>
                          <a:latin typeface="Arial" panose="020B0604020202020204" pitchFamily="34" charset="0"/>
                          <a:ea typeface="+mn-ea"/>
                          <a:cs typeface="Times New Roman" panose="02020603050405020304" pitchFamily="18" charset="0"/>
                        </a:rPr>
                        <a:t>projected 30-minutes </a:t>
                      </a:r>
                      <a:r>
                        <a:rPr lang="en-US" sz="1000" b="0" kern="1200" dirty="0">
                          <a:solidFill>
                            <a:schemeClr val="tx1"/>
                          </a:solidFill>
                          <a:effectLst/>
                          <a:latin typeface="Arial" panose="020B0604020202020204" pitchFamily="34" charset="0"/>
                          <a:ea typeface="+mn-ea"/>
                          <a:cs typeface="Times New Roman" panose="02020603050405020304" pitchFamily="18" charset="0"/>
                        </a:rPr>
                        <a:t>net load ramp</a:t>
                      </a:r>
                    </a:p>
                  </a:txBody>
                  <a:tcPr marL="9525" marR="9525" marT="9525" marB="0" anchor="ctr"/>
                </a:tc>
                <a:extLst>
                  <a:ext uri="{0D108BD9-81ED-4DB2-BD59-A6C34878D82A}">
                    <a16:rowId xmlns:a16="http://schemas.microsoft.com/office/drawing/2014/main" val="4218894480"/>
                  </a:ext>
                </a:extLst>
              </a:tr>
              <a:tr h="230981">
                <a:tc>
                  <a:txBody>
                    <a:bodyPr/>
                    <a:lstStyle/>
                    <a:p>
                      <a:pPr algn="ctr" fontAlgn="b"/>
                      <a:r>
                        <a:rPr lang="en-US" sz="1100" b="0" i="0" u="none" strike="noStrike">
                          <a:solidFill>
                            <a:srgbClr val="000000"/>
                          </a:solidFill>
                          <a:effectLst/>
                          <a:latin typeface="Calibri" panose="020F0502020204030204" pitchFamily="34" charset="0"/>
                        </a:rPr>
                        <a:t>4/21/2023 18:54</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4/21/2023 20:56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690.4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dirty="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890888875"/>
                  </a:ext>
                </a:extLst>
              </a:tr>
              <a:tr h="230981">
                <a:tc>
                  <a:txBody>
                    <a:bodyPr/>
                    <a:lstStyle/>
                    <a:p>
                      <a:pPr algn="ctr" fontAlgn="b"/>
                      <a:r>
                        <a:rPr lang="en-US" sz="1100" b="0" i="0" u="none" strike="noStrike">
                          <a:solidFill>
                            <a:srgbClr val="000000"/>
                          </a:solidFill>
                          <a:effectLst/>
                          <a:latin typeface="Calibri" panose="020F0502020204030204" pitchFamily="34" charset="0"/>
                        </a:rPr>
                        <a:t>4/29/2023 19:39</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4/29/2023 21:11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01:32:00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1182.5</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dirty="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4232857674"/>
                  </a:ext>
                </a:extLst>
              </a:tr>
              <a:tr h="230981">
                <a:tc>
                  <a:txBody>
                    <a:bodyPr/>
                    <a:lstStyle/>
                    <a:p>
                      <a:pPr algn="ctr" fontAlgn="b"/>
                      <a:r>
                        <a:rPr lang="en-US" sz="1100" b="0" i="0" u="none" strike="noStrike">
                          <a:solidFill>
                            <a:srgbClr val="000000"/>
                          </a:solidFill>
                          <a:effectLst/>
                          <a:latin typeface="Calibri" panose="020F0502020204030204" pitchFamily="34" charset="0"/>
                        </a:rPr>
                        <a:t>5/4/2023 19:50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5/4/2023 20:25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00:35:00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447</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dirty="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1893760922"/>
                  </a:ext>
                </a:extLst>
              </a:tr>
              <a:tr h="230981">
                <a:tc>
                  <a:txBody>
                    <a:bodyPr/>
                    <a:lstStyle/>
                    <a:p>
                      <a:pPr algn="ctr" fontAlgn="b"/>
                      <a:r>
                        <a:rPr lang="en-US" sz="1100" b="0" i="0" u="none" strike="noStrike">
                          <a:solidFill>
                            <a:srgbClr val="000000"/>
                          </a:solidFill>
                          <a:effectLst/>
                          <a:latin typeface="Calibri" panose="020F0502020204030204" pitchFamily="34" charset="0"/>
                        </a:rPr>
                        <a:t>5/11/2023 19:18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5/11/2023 21:18</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02:00:00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1048.7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1826470428"/>
                  </a:ext>
                </a:extLst>
              </a:tr>
              <a:tr h="230981">
                <a:tc>
                  <a:txBody>
                    <a:bodyPr/>
                    <a:lstStyle/>
                    <a:p>
                      <a:pPr algn="ctr" fontAlgn="b"/>
                      <a:r>
                        <a:rPr lang="en-US" sz="1100" b="0" i="0" u="none" strike="noStrike">
                          <a:solidFill>
                            <a:srgbClr val="000000"/>
                          </a:solidFill>
                          <a:effectLst/>
                          <a:latin typeface="Calibri" panose="020F0502020204030204" pitchFamily="34" charset="0"/>
                        </a:rPr>
                        <a:t>6/10/2023 19:16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6/10/2023 20:32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01:16:00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328</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479858018"/>
                  </a:ext>
                </a:extLst>
              </a:tr>
              <a:tr h="230981">
                <a:tc>
                  <a:txBody>
                    <a:bodyPr/>
                    <a:lstStyle/>
                    <a:p>
                      <a:pPr algn="ctr" fontAlgn="b"/>
                      <a:r>
                        <a:rPr lang="en-US" sz="1100" b="0" i="0" u="none" strike="noStrike">
                          <a:solidFill>
                            <a:srgbClr val="000000"/>
                          </a:solidFill>
                          <a:effectLst/>
                          <a:latin typeface="Calibri" panose="020F0502020204030204" pitchFamily="34" charset="0"/>
                        </a:rPr>
                        <a:t>6/18/2023 19:36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6/18/2023 20:22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00:46:00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447.5</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845799625"/>
                  </a:ext>
                </a:extLst>
              </a:tr>
              <a:tr h="230981">
                <a:tc>
                  <a:txBody>
                    <a:bodyPr/>
                    <a:lstStyle/>
                    <a:p>
                      <a:pPr algn="ctr" fontAlgn="b"/>
                      <a:r>
                        <a:rPr lang="en-US" sz="1100" b="0" i="0" u="none" strike="noStrike">
                          <a:solidFill>
                            <a:srgbClr val="000000"/>
                          </a:solidFill>
                          <a:effectLst/>
                          <a:latin typeface="Calibri" panose="020F0502020204030204" pitchFamily="34" charset="0"/>
                        </a:rPr>
                        <a:t>6/20/2023 16:24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6/20/2023 21:09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04:45:00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378.7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dirty="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671389617"/>
                  </a:ext>
                </a:extLst>
              </a:tr>
            </a:tbl>
          </a:graphicData>
        </a:graphic>
      </p:graphicFrame>
      <p:sp>
        <p:nvSpPr>
          <p:cNvPr id="7" name="TextBox 6">
            <a:extLst>
              <a:ext uri="{FF2B5EF4-FFF2-40B4-BE49-F238E27FC236}">
                <a16:creationId xmlns:a16="http://schemas.microsoft.com/office/drawing/2014/main" id="{CAC19BEC-B661-8864-D5EA-24AB279C4E37}"/>
              </a:ext>
            </a:extLst>
          </p:cNvPr>
          <p:cNvSpPr txBox="1"/>
          <p:nvPr/>
        </p:nvSpPr>
        <p:spPr>
          <a:xfrm>
            <a:off x="457200" y="6145896"/>
            <a:ext cx="8305800" cy="646331"/>
          </a:xfrm>
          <a:prstGeom prst="rect">
            <a:avLst/>
          </a:prstGeom>
          <a:solidFill>
            <a:schemeClr val="accent1">
              <a:lumMod val="20000"/>
              <a:lumOff val="80000"/>
            </a:schemeClr>
          </a:solidFill>
          <a:ln w="28575">
            <a:solidFill>
              <a:schemeClr val="accent1"/>
            </a:solidFill>
          </a:ln>
        </p:spPr>
        <p:txBody>
          <a:bodyPr wrap="square" rtlCol="0">
            <a:spAutoFit/>
          </a:bodyPr>
          <a:lstStyle/>
          <a:p>
            <a:r>
              <a:rPr lang="en-US" b="1" dirty="0">
                <a:solidFill>
                  <a:prstClr val="black"/>
                </a:solidFill>
                <a:latin typeface="Arial" panose="020B0604020202020204"/>
              </a:rPr>
              <a:t>Key Takeaway:</a:t>
            </a:r>
            <a:r>
              <a:rPr lang="en-US" dirty="0">
                <a:solidFill>
                  <a:prstClr val="black"/>
                </a:solidFill>
                <a:latin typeface="Arial" panose="020B0604020202020204"/>
              </a:rPr>
              <a:t> All recent Non-Spin deployments have been to </a:t>
            </a:r>
            <a:r>
              <a:rPr lang="en-US">
                <a:solidFill>
                  <a:prstClr val="black"/>
                </a:solidFill>
                <a:latin typeface="Arial" panose="020B0604020202020204"/>
              </a:rPr>
              <a:t>meet 30-minute </a:t>
            </a:r>
            <a:r>
              <a:rPr lang="en-US" dirty="0">
                <a:solidFill>
                  <a:prstClr val="black"/>
                </a:solidFill>
                <a:latin typeface="Arial" panose="020B0604020202020204"/>
              </a:rPr>
              <a:t>ramping needs</a:t>
            </a:r>
            <a:r>
              <a:rPr lang="en-US" sz="1800" dirty="0"/>
              <a:t>. Non-Spin performed well in all deployments</a:t>
            </a:r>
            <a:r>
              <a:rPr lang="en-US" dirty="0"/>
              <a:t>.</a:t>
            </a:r>
            <a:endParaRPr lang="en-US" sz="1800" dirty="0"/>
          </a:p>
        </p:txBody>
      </p:sp>
    </p:spTree>
    <p:extLst>
      <p:ext uri="{BB962C8B-B14F-4D97-AF65-F5344CB8AC3E}">
        <p14:creationId xmlns:p14="http://schemas.microsoft.com/office/powerpoint/2010/main" val="22189510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F6C44BDE-27F8-CFC3-8C51-E070BAEFA05F}"/>
              </a:ext>
            </a:extLst>
          </p:cNvPr>
          <p:cNvGraphicFramePr>
            <a:graphicFrameLocks noGrp="1"/>
          </p:cNvGraphicFramePr>
          <p:nvPr/>
        </p:nvGraphicFramePr>
        <p:xfrm>
          <a:off x="248151" y="2589714"/>
          <a:ext cx="6914649" cy="344292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dirty="0"/>
              <a:t>Non-Spinning Reserve Service (Non-Spin) Deployments in 2023-Q3</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dirty="0"/>
              <a:t>Between Jun 2023 and Jul 2023, there were 4 events that resulted in deployment of offline Non-Spin. </a:t>
            </a:r>
          </a:p>
          <a:p>
            <a:pPr marL="114300" indent="0" algn="just">
              <a:buNone/>
            </a:pPr>
            <a:r>
              <a:rPr lang="en-US" sz="1200" dirty="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dirty="0"/>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46</a:t>
            </a:fld>
            <a:endParaRPr lang="en-US" dirty="0"/>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150" y="1066800"/>
          <a:ext cx="6508168" cy="1270746"/>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346821">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dirty="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230981">
                <a:tc>
                  <a:txBody>
                    <a:bodyPr/>
                    <a:lstStyle/>
                    <a:p>
                      <a:pPr algn="ctr" fontAlgn="b"/>
                      <a:r>
                        <a:rPr lang="en-US" sz="1100" b="0" i="0" u="none" strike="noStrike">
                          <a:solidFill>
                            <a:srgbClr val="000000"/>
                          </a:solidFill>
                          <a:effectLst/>
                          <a:latin typeface="Calibri" panose="020F0502020204030204" pitchFamily="34" charset="0"/>
                        </a:rPr>
                        <a:t>7/10/2023 19:21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7/10/2023 20:23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01:02:00</a:t>
                      </a:r>
                    </a:p>
                  </a:txBody>
                  <a:tcPr marL="9525" marR="9525" marT="9525" marB="0" anchor="ctr"/>
                </a:tc>
                <a:tc>
                  <a:txBody>
                    <a:bodyPr/>
                    <a:lstStyle/>
                    <a:p>
                      <a:pPr algn="ctr" fontAlgn="b"/>
                      <a:r>
                        <a:rPr lang="en-US" sz="1100" b="0" i="0" u="none" strike="noStrike" dirty="0">
                          <a:solidFill>
                            <a:srgbClr val="000000"/>
                          </a:solidFill>
                          <a:effectLst/>
                          <a:latin typeface="Calibri" panose="020F0502020204030204" pitchFamily="34" charset="0"/>
                        </a:rPr>
                        <a:t>1080.9</a:t>
                      </a:r>
                    </a:p>
                  </a:txBody>
                  <a:tcPr marL="9525" marR="9525" marT="9525" marB="0" anchor="ctr"/>
                </a:tc>
                <a:tc>
                  <a:txBody>
                    <a:bodyPr/>
                    <a:lstStyle/>
                    <a:p>
                      <a:pPr marL="0" marR="0" algn="ctr" defTabSz="685800" rtl="0" eaLnBrk="1" fontAlgn="b" latinLnBrk="0" hangingPunct="1">
                        <a:spcBef>
                          <a:spcPts val="0"/>
                        </a:spcBef>
                        <a:spcAft>
                          <a:spcPts val="0"/>
                        </a:spcAft>
                      </a:pPr>
                      <a:r>
                        <a:rPr lang="en-US" sz="1000" b="0" kern="1200" dirty="0">
                          <a:solidFill>
                            <a:schemeClr val="tx1"/>
                          </a:solidFill>
                          <a:effectLst/>
                          <a:latin typeface="Arial" panose="020B0604020202020204" pitchFamily="34" charset="0"/>
                          <a:ea typeface="+mn-ea"/>
                          <a:cs typeface="Times New Roman" panose="02020603050405020304" pitchFamily="18" charset="0"/>
                        </a:rPr>
                        <a:t>Available Headroom not sufficient for </a:t>
                      </a:r>
                      <a:r>
                        <a:rPr lang="en-US" sz="1000" b="0" kern="1200">
                          <a:solidFill>
                            <a:schemeClr val="tx1"/>
                          </a:solidFill>
                          <a:effectLst/>
                          <a:latin typeface="Arial" panose="020B0604020202020204" pitchFamily="34" charset="0"/>
                          <a:ea typeface="+mn-ea"/>
                          <a:cs typeface="Times New Roman" panose="02020603050405020304" pitchFamily="18" charset="0"/>
                        </a:rPr>
                        <a:t>projected 30-minutes </a:t>
                      </a:r>
                      <a:r>
                        <a:rPr lang="en-US" sz="1000" b="0" kern="1200" dirty="0">
                          <a:solidFill>
                            <a:schemeClr val="tx1"/>
                          </a:solidFill>
                          <a:effectLst/>
                          <a:latin typeface="Arial" panose="020B0604020202020204" pitchFamily="34" charset="0"/>
                          <a:ea typeface="+mn-ea"/>
                          <a:cs typeface="Times New Roman" panose="02020603050405020304" pitchFamily="18" charset="0"/>
                        </a:rPr>
                        <a:t>net load ramp</a:t>
                      </a:r>
                    </a:p>
                  </a:txBody>
                  <a:tcPr marL="9525" marR="9525" marT="9525" marB="0" anchor="ctr"/>
                </a:tc>
                <a:extLst>
                  <a:ext uri="{0D108BD9-81ED-4DB2-BD59-A6C34878D82A}">
                    <a16:rowId xmlns:a16="http://schemas.microsoft.com/office/drawing/2014/main" val="4218894480"/>
                  </a:ext>
                </a:extLst>
              </a:tr>
            </a:tbl>
          </a:graphicData>
        </a:graphic>
      </p:graphicFrame>
      <p:sp>
        <p:nvSpPr>
          <p:cNvPr id="7" name="TextBox 6">
            <a:extLst>
              <a:ext uri="{FF2B5EF4-FFF2-40B4-BE49-F238E27FC236}">
                <a16:creationId xmlns:a16="http://schemas.microsoft.com/office/drawing/2014/main" id="{CAC19BEC-B661-8864-D5EA-24AB279C4E37}"/>
              </a:ext>
            </a:extLst>
          </p:cNvPr>
          <p:cNvSpPr txBox="1"/>
          <p:nvPr/>
        </p:nvSpPr>
        <p:spPr>
          <a:xfrm>
            <a:off x="409669" y="6156537"/>
            <a:ext cx="8305800" cy="646331"/>
          </a:xfrm>
          <a:prstGeom prst="rect">
            <a:avLst/>
          </a:prstGeom>
          <a:solidFill>
            <a:schemeClr val="accent1">
              <a:lumMod val="20000"/>
              <a:lumOff val="80000"/>
            </a:schemeClr>
          </a:solidFill>
          <a:ln w="28575">
            <a:solidFill>
              <a:schemeClr val="accent1"/>
            </a:solidFill>
          </a:ln>
        </p:spPr>
        <p:txBody>
          <a:bodyPr wrap="square" rtlCol="0">
            <a:spAutoFit/>
          </a:bodyPr>
          <a:lstStyle/>
          <a:p>
            <a:r>
              <a:rPr lang="en-US" b="1" dirty="0">
                <a:solidFill>
                  <a:prstClr val="black"/>
                </a:solidFill>
                <a:latin typeface="Arial" panose="020B0604020202020204"/>
              </a:rPr>
              <a:t>Key Takeaway:</a:t>
            </a:r>
            <a:r>
              <a:rPr lang="en-US" dirty="0">
                <a:solidFill>
                  <a:prstClr val="black"/>
                </a:solidFill>
                <a:latin typeface="Arial" panose="020B0604020202020204"/>
              </a:rPr>
              <a:t> All recent Non-Spin deployments have been to </a:t>
            </a:r>
            <a:r>
              <a:rPr lang="en-US">
                <a:solidFill>
                  <a:prstClr val="black"/>
                </a:solidFill>
                <a:latin typeface="Arial" panose="020B0604020202020204"/>
              </a:rPr>
              <a:t>meet 30-minute </a:t>
            </a:r>
            <a:r>
              <a:rPr lang="en-US" dirty="0">
                <a:solidFill>
                  <a:prstClr val="black"/>
                </a:solidFill>
                <a:latin typeface="Arial" panose="020B0604020202020204"/>
              </a:rPr>
              <a:t>ramping needs</a:t>
            </a:r>
            <a:r>
              <a:rPr lang="en-US" sz="1800" dirty="0"/>
              <a:t>. Non-Spin performed well in all deployments</a:t>
            </a:r>
            <a:r>
              <a:rPr lang="en-US" dirty="0"/>
              <a:t>.</a:t>
            </a:r>
            <a:endParaRPr lang="en-US" sz="1800" dirty="0"/>
          </a:p>
        </p:txBody>
      </p:sp>
    </p:spTree>
    <p:extLst>
      <p:ext uri="{BB962C8B-B14F-4D97-AF65-F5344CB8AC3E}">
        <p14:creationId xmlns:p14="http://schemas.microsoft.com/office/powerpoint/2010/main" val="1687230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EBA5C20D-EC9D-A60C-4D49-BD334CDADC78}"/>
              </a:ext>
            </a:extLst>
          </p:cNvPr>
          <p:cNvGraphicFramePr>
            <a:graphicFrameLocks/>
          </p:cNvGraphicFramePr>
          <p:nvPr/>
        </p:nvGraphicFramePr>
        <p:xfrm>
          <a:off x="990600" y="2751138"/>
          <a:ext cx="6781800" cy="3771900"/>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a:extLst>
              <a:ext uri="{FF2B5EF4-FFF2-40B4-BE49-F238E27FC236}">
                <a16:creationId xmlns:a16="http://schemas.microsoft.com/office/drawing/2014/main" id="{AC13B27C-CAB4-8035-4A07-581A4CC1F4EE}"/>
              </a:ext>
            </a:extLst>
          </p:cNvPr>
          <p:cNvSpPr/>
          <p:nvPr/>
        </p:nvSpPr>
        <p:spPr>
          <a:xfrm>
            <a:off x="1600200" y="3208338"/>
            <a:ext cx="1524000"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47DD6DB-6FA1-B1B9-A6A0-7C7826228225}"/>
              </a:ext>
            </a:extLst>
          </p:cNvPr>
          <p:cNvSpPr>
            <a:spLocks noGrp="1"/>
          </p:cNvSpPr>
          <p:nvPr>
            <p:ph type="title"/>
          </p:nvPr>
        </p:nvSpPr>
        <p:spPr>
          <a:xfrm>
            <a:off x="381000" y="243682"/>
            <a:ext cx="8458200" cy="518318"/>
          </a:xfrm>
        </p:spPr>
        <p:txBody>
          <a:bodyPr/>
          <a:lstStyle/>
          <a:p>
            <a:r>
              <a:rPr lang="en-US" sz="2400" dirty="0"/>
              <a:t>Overview – Dynamic PSRR Threshold in GTBD</a:t>
            </a:r>
          </a:p>
        </p:txBody>
      </p:sp>
      <p:sp>
        <p:nvSpPr>
          <p:cNvPr id="4" name="Slide Number Placeholder 3">
            <a:extLst>
              <a:ext uri="{FF2B5EF4-FFF2-40B4-BE49-F238E27FC236}">
                <a16:creationId xmlns:a16="http://schemas.microsoft.com/office/drawing/2014/main" id="{0F44F02E-A0C2-144F-1543-539A6CD33C44}"/>
              </a:ext>
            </a:extLst>
          </p:cNvPr>
          <p:cNvSpPr>
            <a:spLocks noGrp="1"/>
          </p:cNvSpPr>
          <p:nvPr>
            <p:ph type="sldNum" sz="quarter" idx="4"/>
          </p:nvPr>
        </p:nvSpPr>
        <p:spPr/>
        <p:txBody>
          <a:bodyPr/>
          <a:lstStyle/>
          <a:p>
            <a:fld id="{1D93BD3E-1E9A-4970-A6F7-E7AC52762E0C}" type="slidenum">
              <a:rPr lang="en-US" smtClean="0"/>
              <a:pPr/>
              <a:t>5</a:t>
            </a:fld>
            <a:endParaRPr lang="en-US"/>
          </a:p>
        </p:txBody>
      </p:sp>
      <p:sp>
        <p:nvSpPr>
          <p:cNvPr id="7" name="Content Placeholder 2">
            <a:extLst>
              <a:ext uri="{FF2B5EF4-FFF2-40B4-BE49-F238E27FC236}">
                <a16:creationId xmlns:a16="http://schemas.microsoft.com/office/drawing/2014/main" id="{21030527-E45E-F404-914A-7E003F072393}"/>
              </a:ext>
            </a:extLst>
          </p:cNvPr>
          <p:cNvSpPr>
            <a:spLocks noGrp="1"/>
          </p:cNvSpPr>
          <p:nvPr>
            <p:ph idx="1"/>
          </p:nvPr>
        </p:nvSpPr>
        <p:spPr>
          <a:xfrm>
            <a:off x="304800" y="990600"/>
            <a:ext cx="8534400" cy="1905000"/>
          </a:xfrm>
        </p:spPr>
        <p:txBody>
          <a:bodyPr/>
          <a:lstStyle/>
          <a:p>
            <a:r>
              <a:rPr lang="en-US" sz="1600" dirty="0">
                <a:solidFill>
                  <a:schemeClr val="accent2"/>
                </a:solidFill>
              </a:rPr>
              <a:t>ERCOT started to apply a dynamic PSRR threshold in GTBD calculation on 6/12/2023</a:t>
            </a:r>
          </a:p>
          <a:p>
            <a:r>
              <a:rPr lang="en-US" sz="1600" dirty="0">
                <a:solidFill>
                  <a:schemeClr val="accent2"/>
                </a:solidFill>
              </a:rPr>
              <a:t>PSRR thresholds change with 4 pre-defined day periods - </a:t>
            </a:r>
            <a:r>
              <a:rPr lang="en-US" sz="1600" b="1" dirty="0">
                <a:solidFill>
                  <a:schemeClr val="accent2"/>
                </a:solidFill>
              </a:rPr>
              <a:t>Night, Sunrise, Sunset and Other</a:t>
            </a:r>
          </a:p>
          <a:p>
            <a:r>
              <a:rPr lang="en-US" sz="1600" dirty="0">
                <a:solidFill>
                  <a:schemeClr val="accent2"/>
                </a:solidFill>
              </a:rPr>
              <a:t>ERCOT started with a threshold of </a:t>
            </a:r>
            <a:r>
              <a:rPr lang="en-US" sz="1600">
                <a:solidFill>
                  <a:schemeClr val="accent2"/>
                </a:solidFill>
              </a:rPr>
              <a:t>80MW/min </a:t>
            </a:r>
            <a:r>
              <a:rPr lang="en-US" sz="1600" dirty="0">
                <a:solidFill>
                  <a:schemeClr val="accent2"/>
                </a:solidFill>
              </a:rPr>
              <a:t>for Sunrise and Sunset periods on 6/12 and subsequently increased it to </a:t>
            </a:r>
            <a:r>
              <a:rPr lang="en-US" sz="1600">
                <a:solidFill>
                  <a:schemeClr val="accent2"/>
                </a:solidFill>
              </a:rPr>
              <a:t>100MW/min </a:t>
            </a:r>
            <a:r>
              <a:rPr lang="en-US" sz="1600" dirty="0">
                <a:solidFill>
                  <a:schemeClr val="accent2"/>
                </a:solidFill>
              </a:rPr>
              <a:t>on 6/15</a:t>
            </a:r>
          </a:p>
          <a:p>
            <a:r>
              <a:rPr lang="en-US" sz="1600" dirty="0">
                <a:solidFill>
                  <a:schemeClr val="accent2"/>
                </a:solidFill>
              </a:rPr>
              <a:t>ERCOT plans to update the thresholds and the definition of day periods seasonally* (4 times a year)</a:t>
            </a:r>
          </a:p>
        </p:txBody>
      </p:sp>
      <p:sp>
        <p:nvSpPr>
          <p:cNvPr id="11" name="Rectangle 10">
            <a:extLst>
              <a:ext uri="{FF2B5EF4-FFF2-40B4-BE49-F238E27FC236}">
                <a16:creationId xmlns:a16="http://schemas.microsoft.com/office/drawing/2014/main" id="{5F1402BB-6EE8-F707-B920-B762C70B4345}"/>
              </a:ext>
            </a:extLst>
          </p:cNvPr>
          <p:cNvSpPr/>
          <p:nvPr/>
        </p:nvSpPr>
        <p:spPr>
          <a:xfrm>
            <a:off x="3131820" y="3208338"/>
            <a:ext cx="1005840" cy="2819400"/>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FF994F5-B208-1457-BDE9-A7362CF724A8}"/>
              </a:ext>
            </a:extLst>
          </p:cNvPr>
          <p:cNvSpPr/>
          <p:nvPr/>
        </p:nvSpPr>
        <p:spPr>
          <a:xfrm>
            <a:off x="4130040" y="3208338"/>
            <a:ext cx="2002536" cy="2819400"/>
          </a:xfrm>
          <a:prstGeom prst="rect">
            <a:avLst/>
          </a:prstGeom>
          <a:solidFill>
            <a:srgbClr val="FF0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AA38157-D647-BBBD-DD7F-8E2C521E2FF5}"/>
              </a:ext>
            </a:extLst>
          </p:cNvPr>
          <p:cNvSpPr/>
          <p:nvPr/>
        </p:nvSpPr>
        <p:spPr>
          <a:xfrm>
            <a:off x="6132576" y="3208338"/>
            <a:ext cx="758952" cy="2819400"/>
          </a:xfrm>
          <a:prstGeom prst="rect">
            <a:avLst/>
          </a:prstGeom>
          <a:solidFill>
            <a:srgbClr val="F5750B">
              <a:alpha val="3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7245258-70E8-B179-998C-9884F4E366E3}"/>
              </a:ext>
            </a:extLst>
          </p:cNvPr>
          <p:cNvSpPr/>
          <p:nvPr/>
        </p:nvSpPr>
        <p:spPr>
          <a:xfrm>
            <a:off x="6891528" y="3215958"/>
            <a:ext cx="728472"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D7E9B8EA-C495-7C3C-9B91-59A9B7AC8839}"/>
              </a:ext>
            </a:extLst>
          </p:cNvPr>
          <p:cNvSpPr txBox="1"/>
          <p:nvPr/>
        </p:nvSpPr>
        <p:spPr>
          <a:xfrm>
            <a:off x="4969764" y="3215958"/>
            <a:ext cx="4572000" cy="369332"/>
          </a:xfrm>
          <a:prstGeom prst="rect">
            <a:avLst/>
          </a:prstGeom>
          <a:noFill/>
        </p:spPr>
        <p:txBody>
          <a:bodyPr wrap="square">
            <a:spAutoFit/>
          </a:bodyPr>
          <a:lstStyle/>
          <a:p>
            <a:pPr algn="ctr" fontAlgn="b"/>
            <a:r>
              <a:rPr lang="en-US" sz="1800" b="0" i="0" u="none" strike="noStrike" dirty="0">
                <a:solidFill>
                  <a:srgbClr val="3D3D3D"/>
                </a:solidFill>
                <a:effectLst/>
                <a:latin typeface="Calibri" panose="020F0502020204030204" pitchFamily="34" charset="0"/>
              </a:rPr>
              <a:t>Night</a:t>
            </a:r>
          </a:p>
        </p:txBody>
      </p:sp>
      <p:sp>
        <p:nvSpPr>
          <p:cNvPr id="21" name="TextBox 20">
            <a:extLst>
              <a:ext uri="{FF2B5EF4-FFF2-40B4-BE49-F238E27FC236}">
                <a16:creationId xmlns:a16="http://schemas.microsoft.com/office/drawing/2014/main" id="{6656A3C9-96A1-D894-E328-257DDF57D083}"/>
              </a:ext>
            </a:extLst>
          </p:cNvPr>
          <p:cNvSpPr txBox="1"/>
          <p:nvPr/>
        </p:nvSpPr>
        <p:spPr>
          <a:xfrm>
            <a:off x="2133600" y="6515737"/>
            <a:ext cx="6416040" cy="261610"/>
          </a:xfrm>
          <a:prstGeom prst="rect">
            <a:avLst/>
          </a:prstGeom>
          <a:noFill/>
        </p:spPr>
        <p:txBody>
          <a:bodyPr wrap="square">
            <a:spAutoFit/>
          </a:bodyPr>
          <a:lstStyle/>
          <a:p>
            <a:r>
              <a:rPr lang="en-US" sz="1050" dirty="0">
                <a:solidFill>
                  <a:schemeClr val="accent2"/>
                </a:solidFill>
              </a:rPr>
              <a:t>* Seasons will be defined by shift in solar ramping patterns</a:t>
            </a:r>
            <a:endParaRPr lang="en-US" sz="1050" dirty="0"/>
          </a:p>
        </p:txBody>
      </p:sp>
    </p:spTree>
    <p:extLst>
      <p:ext uri="{BB962C8B-B14F-4D97-AF65-F5344CB8AC3E}">
        <p14:creationId xmlns:p14="http://schemas.microsoft.com/office/powerpoint/2010/main" val="4103687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A5F6A-3E4A-0B35-EC6A-418CF0219C09}"/>
              </a:ext>
            </a:extLst>
          </p:cNvPr>
          <p:cNvSpPr>
            <a:spLocks noGrp="1"/>
          </p:cNvSpPr>
          <p:nvPr>
            <p:ph type="title"/>
          </p:nvPr>
        </p:nvSpPr>
        <p:spPr/>
        <p:txBody>
          <a:bodyPr/>
          <a:lstStyle/>
          <a:p>
            <a:r>
              <a:rPr lang="en-US" dirty="0"/>
              <a:t>SCED Manual Offset and Reg Up Exhaustion </a:t>
            </a:r>
          </a:p>
        </p:txBody>
      </p:sp>
      <p:sp>
        <p:nvSpPr>
          <p:cNvPr id="4" name="Slide Number Placeholder 3">
            <a:extLst>
              <a:ext uri="{FF2B5EF4-FFF2-40B4-BE49-F238E27FC236}">
                <a16:creationId xmlns:a16="http://schemas.microsoft.com/office/drawing/2014/main" id="{2D74B9D4-AEE5-570D-C1EE-A128067E48E6}"/>
              </a:ext>
            </a:extLst>
          </p:cNvPr>
          <p:cNvSpPr>
            <a:spLocks noGrp="1"/>
          </p:cNvSpPr>
          <p:nvPr>
            <p:ph type="sldNum" sz="quarter" idx="4"/>
          </p:nvPr>
        </p:nvSpPr>
        <p:spPr/>
        <p:txBody>
          <a:bodyPr/>
          <a:lstStyle/>
          <a:p>
            <a:fld id="{1D93BD3E-1E9A-4970-A6F7-E7AC52762E0C}" type="slidenum">
              <a:rPr lang="en-US" smtClean="0"/>
              <a:pPr/>
              <a:t>6</a:t>
            </a:fld>
            <a:endParaRPr lang="en-US" dirty="0"/>
          </a:p>
        </p:txBody>
      </p:sp>
      <p:pic>
        <p:nvPicPr>
          <p:cNvPr id="5" name="Picture 4">
            <a:extLst>
              <a:ext uri="{FF2B5EF4-FFF2-40B4-BE49-F238E27FC236}">
                <a16:creationId xmlns:a16="http://schemas.microsoft.com/office/drawing/2014/main" id="{EA8664B3-D491-51C2-BC6F-FD65C5FE76CB}"/>
              </a:ext>
            </a:extLst>
          </p:cNvPr>
          <p:cNvPicPr>
            <a:picLocks noChangeAspect="1"/>
          </p:cNvPicPr>
          <p:nvPr/>
        </p:nvPicPr>
        <p:blipFill>
          <a:blip r:embed="rId2"/>
          <a:stretch>
            <a:fillRect/>
          </a:stretch>
        </p:blipFill>
        <p:spPr>
          <a:xfrm>
            <a:off x="750997" y="1545153"/>
            <a:ext cx="7718205" cy="4224894"/>
          </a:xfrm>
          <a:prstGeom prst="rect">
            <a:avLst/>
          </a:prstGeom>
        </p:spPr>
      </p:pic>
    </p:spTree>
    <p:extLst>
      <p:ext uri="{BB962C8B-B14F-4D97-AF65-F5344CB8AC3E}">
        <p14:creationId xmlns:p14="http://schemas.microsoft.com/office/powerpoint/2010/main" val="2035673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692C8-0565-4349-656C-840F32231FEF}"/>
              </a:ext>
            </a:extLst>
          </p:cNvPr>
          <p:cNvSpPr>
            <a:spLocks noGrp="1"/>
          </p:cNvSpPr>
          <p:nvPr>
            <p:ph type="title"/>
          </p:nvPr>
        </p:nvSpPr>
        <p:spPr/>
        <p:txBody>
          <a:bodyPr/>
          <a:lstStyle/>
          <a:p>
            <a:r>
              <a:rPr lang="en-US" dirty="0"/>
              <a:t>Regulation Exhaustion</a:t>
            </a:r>
          </a:p>
        </p:txBody>
      </p:sp>
      <p:sp>
        <p:nvSpPr>
          <p:cNvPr id="4" name="Slide Number Placeholder 3">
            <a:extLst>
              <a:ext uri="{FF2B5EF4-FFF2-40B4-BE49-F238E27FC236}">
                <a16:creationId xmlns:a16="http://schemas.microsoft.com/office/drawing/2014/main" id="{5C5CDFA2-76C5-6F63-818A-66D13CE34964}"/>
              </a:ext>
            </a:extLst>
          </p:cNvPr>
          <p:cNvSpPr>
            <a:spLocks noGrp="1"/>
          </p:cNvSpPr>
          <p:nvPr>
            <p:ph type="sldNum" sz="quarter" idx="4"/>
          </p:nvPr>
        </p:nvSpPr>
        <p:spPr/>
        <p:txBody>
          <a:bodyPr/>
          <a:lstStyle/>
          <a:p>
            <a:fld id="{1D93BD3E-1E9A-4970-A6F7-E7AC52762E0C}" type="slidenum">
              <a:rPr lang="en-US" smtClean="0"/>
              <a:pPr/>
              <a:t>7</a:t>
            </a:fld>
            <a:endParaRPr lang="en-US" dirty="0"/>
          </a:p>
        </p:txBody>
      </p:sp>
      <p:pic>
        <p:nvPicPr>
          <p:cNvPr id="6" name="Picture 5">
            <a:extLst>
              <a:ext uri="{FF2B5EF4-FFF2-40B4-BE49-F238E27FC236}">
                <a16:creationId xmlns:a16="http://schemas.microsoft.com/office/drawing/2014/main" id="{45D26EE0-342A-4D31-BE75-A5C51CB168BF}"/>
              </a:ext>
            </a:extLst>
          </p:cNvPr>
          <p:cNvPicPr>
            <a:picLocks noChangeAspect="1"/>
          </p:cNvPicPr>
          <p:nvPr/>
        </p:nvPicPr>
        <p:blipFill>
          <a:blip r:embed="rId3"/>
          <a:stretch>
            <a:fillRect/>
          </a:stretch>
        </p:blipFill>
        <p:spPr>
          <a:xfrm>
            <a:off x="285746" y="670469"/>
            <a:ext cx="4286254" cy="3046520"/>
          </a:xfrm>
          <a:prstGeom prst="rect">
            <a:avLst/>
          </a:prstGeom>
        </p:spPr>
      </p:pic>
      <p:pic>
        <p:nvPicPr>
          <p:cNvPr id="8" name="Picture 7">
            <a:extLst>
              <a:ext uri="{FF2B5EF4-FFF2-40B4-BE49-F238E27FC236}">
                <a16:creationId xmlns:a16="http://schemas.microsoft.com/office/drawing/2014/main" id="{354DA7B6-6719-0322-D7FC-FCD8C4A82143}"/>
              </a:ext>
            </a:extLst>
          </p:cNvPr>
          <p:cNvPicPr>
            <a:picLocks noChangeAspect="1"/>
          </p:cNvPicPr>
          <p:nvPr/>
        </p:nvPicPr>
        <p:blipFill>
          <a:blip r:embed="rId4"/>
          <a:stretch>
            <a:fillRect/>
          </a:stretch>
        </p:blipFill>
        <p:spPr>
          <a:xfrm>
            <a:off x="4542603" y="643222"/>
            <a:ext cx="4220397" cy="3165298"/>
          </a:xfrm>
          <a:prstGeom prst="rect">
            <a:avLst/>
          </a:prstGeom>
        </p:spPr>
      </p:pic>
      <p:sp>
        <p:nvSpPr>
          <p:cNvPr id="13" name="TextBox 12">
            <a:extLst>
              <a:ext uri="{FF2B5EF4-FFF2-40B4-BE49-F238E27FC236}">
                <a16:creationId xmlns:a16="http://schemas.microsoft.com/office/drawing/2014/main" id="{6DDD55BD-FE0C-7C5C-9443-F2F6E4858A6F}"/>
              </a:ext>
            </a:extLst>
          </p:cNvPr>
          <p:cNvSpPr txBox="1"/>
          <p:nvPr/>
        </p:nvSpPr>
        <p:spPr>
          <a:xfrm>
            <a:off x="1346578" y="2796777"/>
            <a:ext cx="2230447" cy="369332"/>
          </a:xfrm>
          <a:prstGeom prst="rect">
            <a:avLst/>
          </a:prstGeom>
          <a:noFill/>
        </p:spPr>
        <p:txBody>
          <a:bodyPr wrap="square" rtlCol="0">
            <a:spAutoFit/>
          </a:bodyPr>
          <a:lstStyle/>
          <a:p>
            <a:r>
              <a:rPr lang="en-US" dirty="0">
                <a:solidFill>
                  <a:schemeClr val="bg2"/>
                </a:solidFill>
              </a:rPr>
              <a:t>2023 Avg:1.6%</a:t>
            </a:r>
          </a:p>
        </p:txBody>
      </p:sp>
      <p:sp>
        <p:nvSpPr>
          <p:cNvPr id="14" name="TextBox 13">
            <a:extLst>
              <a:ext uri="{FF2B5EF4-FFF2-40B4-BE49-F238E27FC236}">
                <a16:creationId xmlns:a16="http://schemas.microsoft.com/office/drawing/2014/main" id="{11A03401-8798-96CC-ECCC-B93B6B1AE22B}"/>
              </a:ext>
            </a:extLst>
          </p:cNvPr>
          <p:cNvSpPr txBox="1"/>
          <p:nvPr/>
        </p:nvSpPr>
        <p:spPr>
          <a:xfrm>
            <a:off x="5632832" y="2790064"/>
            <a:ext cx="2199016" cy="369332"/>
          </a:xfrm>
          <a:prstGeom prst="rect">
            <a:avLst/>
          </a:prstGeom>
          <a:noFill/>
        </p:spPr>
        <p:txBody>
          <a:bodyPr wrap="square" rtlCol="0">
            <a:spAutoFit/>
          </a:bodyPr>
          <a:lstStyle/>
          <a:p>
            <a:r>
              <a:rPr lang="en-US" dirty="0">
                <a:solidFill>
                  <a:schemeClr val="bg2"/>
                </a:solidFill>
              </a:rPr>
              <a:t>2022 Avg :2.0%</a:t>
            </a:r>
          </a:p>
        </p:txBody>
      </p:sp>
      <p:pic>
        <p:nvPicPr>
          <p:cNvPr id="3" name="Picture 2">
            <a:extLst>
              <a:ext uri="{FF2B5EF4-FFF2-40B4-BE49-F238E27FC236}">
                <a16:creationId xmlns:a16="http://schemas.microsoft.com/office/drawing/2014/main" id="{0E1497B5-D01D-A247-C0B1-E952F05B8F80}"/>
              </a:ext>
            </a:extLst>
          </p:cNvPr>
          <p:cNvPicPr>
            <a:picLocks noChangeAspect="1"/>
          </p:cNvPicPr>
          <p:nvPr/>
        </p:nvPicPr>
        <p:blipFill>
          <a:blip r:embed="rId5"/>
          <a:stretch>
            <a:fillRect/>
          </a:stretch>
        </p:blipFill>
        <p:spPr>
          <a:xfrm>
            <a:off x="318674" y="3512064"/>
            <a:ext cx="4220397" cy="3165298"/>
          </a:xfrm>
          <a:prstGeom prst="rect">
            <a:avLst/>
          </a:prstGeom>
        </p:spPr>
      </p:pic>
      <p:pic>
        <p:nvPicPr>
          <p:cNvPr id="7" name="Picture 6">
            <a:extLst>
              <a:ext uri="{FF2B5EF4-FFF2-40B4-BE49-F238E27FC236}">
                <a16:creationId xmlns:a16="http://schemas.microsoft.com/office/drawing/2014/main" id="{C4783E38-3377-69F1-D2A2-C59BC8E9EC27}"/>
              </a:ext>
            </a:extLst>
          </p:cNvPr>
          <p:cNvPicPr>
            <a:picLocks noChangeAspect="1"/>
          </p:cNvPicPr>
          <p:nvPr/>
        </p:nvPicPr>
        <p:blipFill>
          <a:blip r:embed="rId6"/>
          <a:stretch>
            <a:fillRect/>
          </a:stretch>
        </p:blipFill>
        <p:spPr>
          <a:xfrm>
            <a:off x="4580703" y="3614527"/>
            <a:ext cx="4220397" cy="3165298"/>
          </a:xfrm>
          <a:prstGeom prst="rect">
            <a:avLst/>
          </a:prstGeom>
        </p:spPr>
      </p:pic>
      <p:sp>
        <p:nvSpPr>
          <p:cNvPr id="11" name="TextBox 10">
            <a:extLst>
              <a:ext uri="{FF2B5EF4-FFF2-40B4-BE49-F238E27FC236}">
                <a16:creationId xmlns:a16="http://schemas.microsoft.com/office/drawing/2014/main" id="{7F0D8CDF-9BE6-32F2-65DA-1AF9F1F97A93}"/>
              </a:ext>
            </a:extLst>
          </p:cNvPr>
          <p:cNvSpPr txBox="1"/>
          <p:nvPr/>
        </p:nvSpPr>
        <p:spPr>
          <a:xfrm>
            <a:off x="1313648" y="5751766"/>
            <a:ext cx="2230447" cy="369332"/>
          </a:xfrm>
          <a:prstGeom prst="rect">
            <a:avLst/>
          </a:prstGeom>
          <a:noFill/>
        </p:spPr>
        <p:txBody>
          <a:bodyPr wrap="square" rtlCol="0">
            <a:spAutoFit/>
          </a:bodyPr>
          <a:lstStyle/>
          <a:p>
            <a:r>
              <a:rPr lang="en-US" dirty="0">
                <a:solidFill>
                  <a:schemeClr val="bg2"/>
                </a:solidFill>
              </a:rPr>
              <a:t>2023 Avg:3.8%</a:t>
            </a:r>
          </a:p>
        </p:txBody>
      </p:sp>
      <p:sp>
        <p:nvSpPr>
          <p:cNvPr id="12" name="TextBox 11">
            <a:extLst>
              <a:ext uri="{FF2B5EF4-FFF2-40B4-BE49-F238E27FC236}">
                <a16:creationId xmlns:a16="http://schemas.microsoft.com/office/drawing/2014/main" id="{BA9017A7-AF45-7BD3-0C05-CDB9BFCE6680}"/>
              </a:ext>
            </a:extLst>
          </p:cNvPr>
          <p:cNvSpPr txBox="1"/>
          <p:nvPr/>
        </p:nvSpPr>
        <p:spPr>
          <a:xfrm>
            <a:off x="5736219" y="5751766"/>
            <a:ext cx="2199016" cy="369332"/>
          </a:xfrm>
          <a:prstGeom prst="rect">
            <a:avLst/>
          </a:prstGeom>
          <a:noFill/>
        </p:spPr>
        <p:txBody>
          <a:bodyPr wrap="square" rtlCol="0">
            <a:spAutoFit/>
          </a:bodyPr>
          <a:lstStyle/>
          <a:p>
            <a:r>
              <a:rPr lang="en-US" dirty="0">
                <a:solidFill>
                  <a:schemeClr val="bg2"/>
                </a:solidFill>
              </a:rPr>
              <a:t>2022 Avg :5.1%</a:t>
            </a:r>
          </a:p>
        </p:txBody>
      </p:sp>
    </p:spTree>
    <p:extLst>
      <p:ext uri="{BB962C8B-B14F-4D97-AF65-F5344CB8AC3E}">
        <p14:creationId xmlns:p14="http://schemas.microsoft.com/office/powerpoint/2010/main" val="2973610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B1977-3865-45B3-9599-8F41569C143C}"/>
              </a:ext>
            </a:extLst>
          </p:cNvPr>
          <p:cNvSpPr>
            <a:spLocks noGrp="1"/>
          </p:cNvSpPr>
          <p:nvPr>
            <p:ph type="title"/>
          </p:nvPr>
        </p:nvSpPr>
        <p:spPr/>
        <p:txBody>
          <a:bodyPr/>
          <a:lstStyle/>
          <a:p>
            <a:r>
              <a:rPr lang="en-US" sz="2400" dirty="0"/>
              <a:t>Hourly Average Regulation Comparison</a:t>
            </a:r>
          </a:p>
        </p:txBody>
      </p:sp>
      <p:sp>
        <p:nvSpPr>
          <p:cNvPr id="4" name="Slide Number Placeholder 3">
            <a:extLst>
              <a:ext uri="{FF2B5EF4-FFF2-40B4-BE49-F238E27FC236}">
                <a16:creationId xmlns:a16="http://schemas.microsoft.com/office/drawing/2014/main" id="{6DAA8D61-CF4D-452E-81E4-E76A2F6D825D}"/>
              </a:ext>
            </a:extLst>
          </p:cNvPr>
          <p:cNvSpPr>
            <a:spLocks noGrp="1"/>
          </p:cNvSpPr>
          <p:nvPr>
            <p:ph type="sldNum" sz="quarter" idx="4"/>
          </p:nvPr>
        </p:nvSpPr>
        <p:spPr/>
        <p:txBody>
          <a:bodyPr/>
          <a:lstStyle/>
          <a:p>
            <a:fld id="{1D93BD3E-1E9A-4970-A6F7-E7AC52762E0C}" type="slidenum">
              <a:rPr lang="en-US" smtClean="0"/>
              <a:pPr/>
              <a:t>8</a:t>
            </a:fld>
            <a:endParaRPr lang="en-US" dirty="0"/>
          </a:p>
        </p:txBody>
      </p:sp>
      <p:pic>
        <p:nvPicPr>
          <p:cNvPr id="5" name="Picture 4">
            <a:extLst>
              <a:ext uri="{FF2B5EF4-FFF2-40B4-BE49-F238E27FC236}">
                <a16:creationId xmlns:a16="http://schemas.microsoft.com/office/drawing/2014/main" id="{3F095F07-6D67-4E8F-19E8-7C393530E394}"/>
              </a:ext>
            </a:extLst>
          </p:cNvPr>
          <p:cNvPicPr>
            <a:picLocks noChangeAspect="1"/>
          </p:cNvPicPr>
          <p:nvPr/>
        </p:nvPicPr>
        <p:blipFill>
          <a:blip r:embed="rId2"/>
          <a:stretch>
            <a:fillRect/>
          </a:stretch>
        </p:blipFill>
        <p:spPr>
          <a:xfrm>
            <a:off x="381000" y="3646535"/>
            <a:ext cx="8357191" cy="2537101"/>
          </a:xfrm>
          <a:prstGeom prst="rect">
            <a:avLst/>
          </a:prstGeom>
        </p:spPr>
      </p:pic>
      <p:pic>
        <p:nvPicPr>
          <p:cNvPr id="8" name="Picture 7">
            <a:extLst>
              <a:ext uri="{FF2B5EF4-FFF2-40B4-BE49-F238E27FC236}">
                <a16:creationId xmlns:a16="http://schemas.microsoft.com/office/drawing/2014/main" id="{B0654FBC-DC8B-31C2-9E28-68331A902FE8}"/>
              </a:ext>
            </a:extLst>
          </p:cNvPr>
          <p:cNvPicPr>
            <a:picLocks noChangeAspect="1"/>
          </p:cNvPicPr>
          <p:nvPr/>
        </p:nvPicPr>
        <p:blipFill>
          <a:blip r:embed="rId3"/>
          <a:stretch>
            <a:fillRect/>
          </a:stretch>
        </p:blipFill>
        <p:spPr>
          <a:xfrm>
            <a:off x="381000" y="900015"/>
            <a:ext cx="8362639" cy="2537102"/>
          </a:xfrm>
          <a:prstGeom prst="rect">
            <a:avLst/>
          </a:prstGeom>
        </p:spPr>
      </p:pic>
    </p:spTree>
    <p:extLst>
      <p:ext uri="{BB962C8B-B14F-4D97-AF65-F5344CB8AC3E}">
        <p14:creationId xmlns:p14="http://schemas.microsoft.com/office/powerpoint/2010/main" val="40313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February</a:t>
            </a:r>
            <a:endParaRPr lang="en-US" dirty="0"/>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9</a:t>
            </a:fld>
            <a:endParaRPr lang="en-US" dirty="0"/>
          </a:p>
        </p:txBody>
      </p:sp>
      <p:pic>
        <p:nvPicPr>
          <p:cNvPr id="6" name="Picture 5">
            <a:extLst>
              <a:ext uri="{FF2B5EF4-FFF2-40B4-BE49-F238E27FC236}">
                <a16:creationId xmlns:a16="http://schemas.microsoft.com/office/drawing/2014/main" id="{229DA666-CE3C-1753-A57A-2CA854F45E01}"/>
              </a:ext>
            </a:extLst>
          </p:cNvPr>
          <p:cNvPicPr>
            <a:picLocks noChangeAspect="1"/>
          </p:cNvPicPr>
          <p:nvPr/>
        </p:nvPicPr>
        <p:blipFill>
          <a:blip r:embed="rId3"/>
          <a:stretch>
            <a:fillRect/>
          </a:stretch>
        </p:blipFill>
        <p:spPr>
          <a:xfrm>
            <a:off x="924438" y="796308"/>
            <a:ext cx="7295330" cy="2705307"/>
          </a:xfrm>
          <a:prstGeom prst="rect">
            <a:avLst/>
          </a:prstGeom>
        </p:spPr>
      </p:pic>
      <p:pic>
        <p:nvPicPr>
          <p:cNvPr id="9" name="Picture 8">
            <a:extLst>
              <a:ext uri="{FF2B5EF4-FFF2-40B4-BE49-F238E27FC236}">
                <a16:creationId xmlns:a16="http://schemas.microsoft.com/office/drawing/2014/main" id="{397CCE87-5114-9101-9118-D20F2073FC33}"/>
              </a:ext>
            </a:extLst>
          </p:cNvPr>
          <p:cNvPicPr>
            <a:picLocks noChangeAspect="1"/>
          </p:cNvPicPr>
          <p:nvPr/>
        </p:nvPicPr>
        <p:blipFill>
          <a:blip r:embed="rId4"/>
          <a:stretch>
            <a:fillRect/>
          </a:stretch>
        </p:blipFill>
        <p:spPr>
          <a:xfrm>
            <a:off x="924438" y="3544236"/>
            <a:ext cx="7295330" cy="2705307"/>
          </a:xfrm>
          <a:prstGeom prst="rect">
            <a:avLst/>
          </a:prstGeom>
        </p:spPr>
      </p:pic>
    </p:spTree>
    <p:extLst>
      <p:ext uri="{BB962C8B-B14F-4D97-AF65-F5344CB8AC3E}">
        <p14:creationId xmlns:p14="http://schemas.microsoft.com/office/powerpoint/2010/main" val="3258155473"/>
      </p:ext>
    </p:extLst>
  </p:cSld>
  <p:clrMapOvr>
    <a:masterClrMapping/>
  </p:clrMapOvr>
</p:sld>
</file>

<file path=ppt/theme/theme1.xml><?xml version="1.0" encoding="utf-8"?>
<a:theme xmlns:a="http://schemas.openxmlformats.org/drawingml/2006/main" name="1_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65887</TotalTime>
  <Words>3336</Words>
  <Application>Microsoft Office PowerPoint</Application>
  <PresentationFormat>On-screen Show (4:3)</PresentationFormat>
  <Paragraphs>759</Paragraphs>
  <Slides>46</Slides>
  <Notes>13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46</vt:i4>
      </vt:variant>
    </vt:vector>
  </HeadingPairs>
  <TitlesOfParts>
    <vt:vector size="54" baseType="lpstr">
      <vt:lpstr>Arial</vt:lpstr>
      <vt:lpstr>Calibri</vt:lpstr>
      <vt:lpstr>Cambria Math</vt:lpstr>
      <vt:lpstr>Courier New</vt:lpstr>
      <vt:lpstr>Wingdings</vt:lpstr>
      <vt:lpstr>1_Office Theme</vt:lpstr>
      <vt:lpstr>2_Custom Design</vt:lpstr>
      <vt:lpstr>3_Custom Design</vt:lpstr>
      <vt:lpstr>PowerPoint Presentation</vt:lpstr>
      <vt:lpstr>Discussion Scope for Today</vt:lpstr>
      <vt:lpstr>PowerPoint Presentation</vt:lpstr>
      <vt:lpstr>Regulation Service Methodology</vt:lpstr>
      <vt:lpstr>Overview – Dynamic PSRR Threshold in GTBD</vt:lpstr>
      <vt:lpstr>SCED Manual Offset and Reg Up Exhaustion </vt:lpstr>
      <vt:lpstr>Regulation Exhaustion</vt:lpstr>
      <vt:lpstr>Hourly Average Regulation Comparison</vt:lpstr>
      <vt:lpstr>Regulation Comparison February</vt:lpstr>
      <vt:lpstr>Regulation Comparison March</vt:lpstr>
      <vt:lpstr>Regulation Comparison June</vt:lpstr>
      <vt:lpstr>Other Ideas on Regulation Methodology</vt:lpstr>
      <vt:lpstr>PowerPoint Presentation</vt:lpstr>
      <vt:lpstr>Responsive Reserve Service (RRS) Methodology</vt:lpstr>
      <vt:lpstr>Load Damping Ratio (New)</vt:lpstr>
      <vt:lpstr>2024 RRS Table</vt:lpstr>
      <vt:lpstr>Hourly Average RRS Comparison</vt:lpstr>
      <vt:lpstr>RRS Comparison February</vt:lpstr>
      <vt:lpstr>RRS Comparison March</vt:lpstr>
      <vt:lpstr>RRS Comparison July</vt:lpstr>
      <vt:lpstr>PowerPoint Presentation</vt:lpstr>
      <vt:lpstr>ERCOT Contingency Reserve Service (ECRS) Methodology </vt:lpstr>
      <vt:lpstr>Cold Start-up Time of OFFNS Resources in 2023 (Revised)</vt:lpstr>
      <vt:lpstr>Hourly Average ECRS Comparison</vt:lpstr>
      <vt:lpstr>ECRS Comparison Jan</vt:lpstr>
      <vt:lpstr>ECRS Comparison Mar</vt:lpstr>
      <vt:lpstr>ECRS Comparison May</vt:lpstr>
      <vt:lpstr>ECRS Comparison July</vt:lpstr>
      <vt:lpstr>PowerPoint Presentation</vt:lpstr>
      <vt:lpstr>Non-Spinning Reserve Methodology</vt:lpstr>
      <vt:lpstr>2023 RUCs by Startup Time</vt:lpstr>
      <vt:lpstr>Adequacy of Non-Spin quantities in 2023</vt:lpstr>
      <vt:lpstr>Hourly Average Non-Spin Comparison</vt:lpstr>
      <vt:lpstr>Non-Spin Comparison January </vt:lpstr>
      <vt:lpstr>Non-Spin Comparison May </vt:lpstr>
      <vt:lpstr>Non-Spin Comparison June </vt:lpstr>
      <vt:lpstr>Non-Spin Comparison July </vt:lpstr>
      <vt:lpstr>Summary (New)</vt:lpstr>
      <vt:lpstr>PowerPoint Presentation</vt:lpstr>
      <vt:lpstr>2024 Solar Adjustment Tables </vt:lpstr>
      <vt:lpstr>2024 Wind Adjustment Tables</vt:lpstr>
      <vt:lpstr>2024 Intra-Hour Solar Adjustment Table</vt:lpstr>
      <vt:lpstr>Forecast Variability Process </vt:lpstr>
      <vt:lpstr>Non-Spinning Reserve Service (Non-Spin) Deployments in 2023-Q1</vt:lpstr>
      <vt:lpstr>Non-Spinning Reserve Service (Non-Spin) Deployments in 2023-Q2</vt:lpstr>
      <vt:lpstr>Non-Spinning Reserve Service (Non-Spin) Deployments in 2023-Q3</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Matevosjana, Julia</dc:creator>
  <cp:lastModifiedBy>Mago, Nitika</cp:lastModifiedBy>
  <cp:revision>900</cp:revision>
  <dcterms:created xsi:type="dcterms:W3CDTF">2016-04-16T13:25:21Z</dcterms:created>
  <dcterms:modified xsi:type="dcterms:W3CDTF">2023-09-19T18:19:02Z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SetDate">
    <vt:lpwstr>2023-07-13T14:59:07Z</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fa107c1a-d783-4e0a-a093-2d49d1fd4b08</vt:lpwstr>
  </property>
  <property fmtid="{D5CDD505-2E9C-101B-9397-08002B2CF9AE}" pid="8" name="MSIP_Label_7084cbda-52b8-46fb-a7b7-cb5bd465ed85_ContentBits">
    <vt:lpwstr>0</vt:lpwstr>
  </property>
</Properties>
</file>