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2.xml" ContentType="application/vnd.openxmlformats-officedocument.drawingml.chartshape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3.xml" ContentType="application/vnd.openxmlformats-officedocument.drawingml.chart+xml"/>
  <Override PartName="/ppt/drawings/drawing3.xml" ContentType="application/vnd.openxmlformats-officedocument.drawingml.chartshapes+xml"/>
  <Override PartName="/ppt/charts/chart4.xml" ContentType="application/vnd.openxmlformats-officedocument.drawingml.chart+xml"/>
  <Override PartName="/ppt/drawings/drawing4.xml" ContentType="application/vnd.openxmlformats-officedocument.drawingml.chartshapes+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 id="2147483700" r:id="rId2"/>
    <p:sldMasterId id="2147483702" r:id="rId3"/>
  </p:sldMasterIdLst>
  <p:notesMasterIdLst>
    <p:notesMasterId r:id="rId46"/>
  </p:notesMasterIdLst>
  <p:handoutMasterIdLst>
    <p:handoutMasterId r:id="rId47"/>
  </p:handoutMasterIdLst>
  <p:sldIdLst>
    <p:sldId id="270" r:id="rId4"/>
    <p:sldId id="734" r:id="rId5"/>
    <p:sldId id="754" r:id="rId6"/>
    <p:sldId id="2651" r:id="rId7"/>
    <p:sldId id="2672" r:id="rId8"/>
    <p:sldId id="326" r:id="rId9"/>
    <p:sldId id="2648" r:id="rId10"/>
    <p:sldId id="2649" r:id="rId11"/>
    <p:sldId id="2538" r:id="rId12"/>
    <p:sldId id="2575" r:id="rId13"/>
    <p:sldId id="2579" r:id="rId14"/>
    <p:sldId id="2578" r:id="rId15"/>
    <p:sldId id="2673" r:id="rId16"/>
    <p:sldId id="2650" r:id="rId17"/>
    <p:sldId id="2447" r:id="rId18"/>
    <p:sldId id="2618" r:id="rId19"/>
    <p:sldId id="2601" r:id="rId20"/>
    <p:sldId id="2602" r:id="rId21"/>
    <p:sldId id="2604" r:id="rId22"/>
    <p:sldId id="2603" r:id="rId23"/>
    <p:sldId id="2652" r:id="rId24"/>
    <p:sldId id="2598" r:id="rId25"/>
    <p:sldId id="2674" r:id="rId26"/>
    <p:sldId id="2613" r:id="rId27"/>
    <p:sldId id="2609" r:id="rId28"/>
    <p:sldId id="2610" r:id="rId29"/>
    <p:sldId id="2611" r:id="rId30"/>
    <p:sldId id="2612" r:id="rId31"/>
    <p:sldId id="2657" r:id="rId32"/>
    <p:sldId id="618" r:id="rId33"/>
    <p:sldId id="2671" r:id="rId34"/>
    <p:sldId id="2474" r:id="rId35"/>
    <p:sldId id="2670" r:id="rId36"/>
    <p:sldId id="2666" r:id="rId37"/>
    <p:sldId id="2667" r:id="rId38"/>
    <p:sldId id="2668" r:id="rId39"/>
    <p:sldId id="2669" r:id="rId40"/>
    <p:sldId id="665" r:id="rId41"/>
    <p:sldId id="2572" r:id="rId42"/>
    <p:sldId id="609" r:id="rId43"/>
    <p:sldId id="2615" r:id="rId44"/>
    <p:sldId id="2469" r:id="rId4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uthor" initials="A" lastIdx="2" clrIdx="0"/>
  <p:cmAuthor id="1" name="Du, Pengwei" initials="DP" lastIdx="3" clrIdx="1">
    <p:extLst>
      <p:ext uri="{19B8F6BF-5375-455C-9EA6-DF929625EA0E}">
        <p15:presenceInfo xmlns:p15="http://schemas.microsoft.com/office/powerpoint/2012/main" userId="S-1-5-21-639947351-343809578-3807592339-42176" providerId="AD"/>
      </p:ext>
    </p:extLst>
  </p:cmAuthor>
  <p:cmAuthor id="2" name="Mago, Nitika" initials="NVM" lastIdx="25" clrIdx="2">
    <p:extLst>
      <p:ext uri="{19B8F6BF-5375-455C-9EA6-DF929625EA0E}">
        <p15:presenceInfo xmlns:p15="http://schemas.microsoft.com/office/powerpoint/2012/main" userId="Mago, Nitika" providerId="None"/>
      </p:ext>
    </p:extLst>
  </p:cmAuthor>
  <p:cmAuthor id="3" name="Steffan, Nick" initials="SN" lastIdx="3" clrIdx="3">
    <p:extLst>
      <p:ext uri="{19B8F6BF-5375-455C-9EA6-DF929625EA0E}">
        <p15:presenceInfo xmlns:p15="http://schemas.microsoft.com/office/powerpoint/2012/main" userId="S-1-5-21-639947351-343809578-3807592339-42285" providerId="AD"/>
      </p:ext>
    </p:extLst>
  </p:cmAuthor>
  <p:cmAuthor id="4" name="Littlefield, Jennifer" initials="LJ" lastIdx="2" clrIdx="4">
    <p:extLst>
      <p:ext uri="{19B8F6BF-5375-455C-9EA6-DF929625EA0E}">
        <p15:presenceInfo xmlns:p15="http://schemas.microsoft.com/office/powerpoint/2012/main" userId="S-1-5-21-639947351-343809578-3807592339-51623" providerId="AD"/>
      </p:ext>
    </p:extLst>
  </p:cmAuthor>
  <p:cmAuthor id="5" name="Li, Weifeng" initials="LW" lastIdx="10" clrIdx="5">
    <p:extLst>
      <p:ext uri="{19B8F6BF-5375-455C-9EA6-DF929625EA0E}">
        <p15:presenceInfo xmlns:p15="http://schemas.microsoft.com/office/powerpoint/2012/main" userId="S-1-5-21-639947351-343809578-3807592339-5523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E89F"/>
    <a:srgbClr val="73C8FD"/>
    <a:srgbClr val="50BC3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41022BD-A147-4219-A6CB-300284C53474}" v="9" dt="2023-09-15T21:36:05.917"/>
    <p1510:client id="{5B96B3AD-7500-42A6-BCBC-68DFBFD59658}" v="21" dt="2023-09-15T16:47:29.146"/>
    <p1510:client id="{92DB3F17-75C2-4C26-B566-9E39F2DFCF48}" v="7" dt="2023-09-15T20:07:50.31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216" autoAdjust="0"/>
    <p:restoredTop sz="83419" autoAdjust="0"/>
  </p:normalViewPr>
  <p:slideViewPr>
    <p:cSldViewPr snapToGrid="0">
      <p:cViewPr varScale="1">
        <p:scale>
          <a:sx n="105" d="100"/>
          <a:sy n="105" d="100"/>
        </p:scale>
        <p:origin x="1194" y="102"/>
      </p:cViewPr>
      <p:guideLst>
        <p:guide orient="horz" pos="2160"/>
        <p:guide pos="2880"/>
      </p:guideLst>
    </p:cSldViewPr>
  </p:slideViewPr>
  <p:notesTextViewPr>
    <p:cViewPr>
      <p:scale>
        <a:sx n="3" d="2"/>
        <a:sy n="3" d="2"/>
      </p:scale>
      <p:origin x="0" y="0"/>
    </p:cViewPr>
  </p:notesTextViewPr>
  <p:sorterViewPr>
    <p:cViewPr>
      <p:scale>
        <a:sx n="60" d="100"/>
        <a:sy n="60" d="100"/>
      </p:scale>
      <p:origin x="0" y="0"/>
    </p:cViewPr>
  </p:sorterViewPr>
  <p:notesViewPr>
    <p:cSldViewPr snapToGrid="0" showGuides="1">
      <p:cViewPr varScale="1">
        <p:scale>
          <a:sx n="98" d="100"/>
          <a:sy n="98" d="100"/>
        </p:scale>
        <p:origin x="3516" y="7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handoutMaster" Target="handoutMasters/handoutMaster1.xml"/><Relationship Id="rId50" Type="http://schemas.openxmlformats.org/officeDocument/2006/relationships/viewProps" Target="viewProp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microsoft.com/office/2016/11/relationships/changesInfo" Target="changesInfos/changesInfo1.xml"/><Relationship Id="rId5" Type="http://schemas.openxmlformats.org/officeDocument/2006/relationships/slide" Target="slides/slide2.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commentAuthors" Target="commentAuthors.xml"/><Relationship Id="rId8" Type="http://schemas.openxmlformats.org/officeDocument/2006/relationships/slide" Target="slides/slide5.xml"/><Relationship Id="rId51" Type="http://schemas.openxmlformats.org/officeDocument/2006/relationships/theme" Target="theme/theme1.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notesMaster" Target="notesMasters/notesMaster1.xml"/><Relationship Id="rId20" Type="http://schemas.openxmlformats.org/officeDocument/2006/relationships/slide" Target="slides/slide17.xml"/><Relationship Id="rId41" Type="http://schemas.openxmlformats.org/officeDocument/2006/relationships/slide" Target="slides/slide38.xml"/><Relationship Id="rId54"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go, Nitika" userId="eb4dfd7f-5a13-4bd1-acb0-2d627733e6c8" providerId="ADAL" clId="{34D07AC0-D08D-46C3-9F18-E75324C3D682}"/>
    <pc:docChg chg="undo custSel delSld modSld sldOrd">
      <pc:chgData name="Mago, Nitika" userId="eb4dfd7f-5a13-4bd1-acb0-2d627733e6c8" providerId="ADAL" clId="{34D07AC0-D08D-46C3-9F18-E75324C3D682}" dt="2023-09-15T19:27:24.808" v="1561"/>
      <pc:docMkLst>
        <pc:docMk/>
      </pc:docMkLst>
      <pc:sldChg chg="modSp mod">
        <pc:chgData name="Mago, Nitika" userId="eb4dfd7f-5a13-4bd1-acb0-2d627733e6c8" providerId="ADAL" clId="{34D07AC0-D08D-46C3-9F18-E75324C3D682}" dt="2023-09-15T18:55:12.859" v="112" actId="20577"/>
        <pc:sldMkLst>
          <pc:docMk/>
          <pc:sldMk cId="1813237403" sldId="754"/>
        </pc:sldMkLst>
        <pc:spChg chg="mod">
          <ac:chgData name="Mago, Nitika" userId="eb4dfd7f-5a13-4bd1-acb0-2d627733e6c8" providerId="ADAL" clId="{34D07AC0-D08D-46C3-9F18-E75324C3D682}" dt="2023-09-15T18:55:12.859" v="112" actId="20577"/>
          <ac:spMkLst>
            <pc:docMk/>
            <pc:sldMk cId="1813237403" sldId="754"/>
            <ac:spMk id="3" creationId="{FEE60E96-ECFB-4688-9D3E-E0963B973198}"/>
          </ac:spMkLst>
        </pc:spChg>
      </pc:sldChg>
      <pc:sldChg chg="modSp mod">
        <pc:chgData name="Mago, Nitika" userId="eb4dfd7f-5a13-4bd1-acb0-2d627733e6c8" providerId="ADAL" clId="{34D07AC0-D08D-46C3-9F18-E75324C3D682}" dt="2023-09-15T19:24:20.134" v="1409" actId="14"/>
        <pc:sldMkLst>
          <pc:docMk/>
          <pc:sldMk cId="3978994836" sldId="2447"/>
        </pc:sldMkLst>
        <pc:spChg chg="mod">
          <ac:chgData name="Mago, Nitika" userId="eb4dfd7f-5a13-4bd1-acb0-2d627733e6c8" providerId="ADAL" clId="{34D07AC0-D08D-46C3-9F18-E75324C3D682}" dt="2023-09-15T19:24:20.134" v="1409" actId="14"/>
          <ac:spMkLst>
            <pc:docMk/>
            <pc:sldMk cId="3978994836" sldId="2447"/>
            <ac:spMk id="2" creationId="{00000000-0000-0000-0000-000000000000}"/>
          </ac:spMkLst>
        </pc:spChg>
      </pc:sldChg>
      <pc:sldChg chg="ord">
        <pc:chgData name="Mago, Nitika" userId="eb4dfd7f-5a13-4bd1-acb0-2d627733e6c8" providerId="ADAL" clId="{34D07AC0-D08D-46C3-9F18-E75324C3D682}" dt="2023-09-15T19:27:24.808" v="1561"/>
        <pc:sldMkLst>
          <pc:docMk/>
          <pc:sldMk cId="2224160581" sldId="2469"/>
        </pc:sldMkLst>
      </pc:sldChg>
      <pc:sldChg chg="ord">
        <pc:chgData name="Mago, Nitika" userId="eb4dfd7f-5a13-4bd1-acb0-2d627733e6c8" providerId="ADAL" clId="{34D07AC0-D08D-46C3-9F18-E75324C3D682}" dt="2023-09-15T19:26:40.908" v="1556"/>
        <pc:sldMkLst>
          <pc:docMk/>
          <pc:sldMk cId="403139320" sldId="2538"/>
        </pc:sldMkLst>
      </pc:sldChg>
      <pc:sldChg chg="modSp mod">
        <pc:chgData name="Mago, Nitika" userId="eb4dfd7f-5a13-4bd1-acb0-2d627733e6c8" providerId="ADAL" clId="{34D07AC0-D08D-46C3-9F18-E75324C3D682}" dt="2023-09-15T19:26:21.108" v="1546" actId="20577"/>
        <pc:sldMkLst>
          <pc:docMk/>
          <pc:sldMk cId="364035805" sldId="2598"/>
        </pc:sldMkLst>
        <pc:spChg chg="mod">
          <ac:chgData name="Mago, Nitika" userId="eb4dfd7f-5a13-4bd1-acb0-2d627733e6c8" providerId="ADAL" clId="{34D07AC0-D08D-46C3-9F18-E75324C3D682}" dt="2023-09-15T19:26:21.108" v="1546" actId="20577"/>
          <ac:spMkLst>
            <pc:docMk/>
            <pc:sldMk cId="364035805" sldId="2598"/>
            <ac:spMk id="3" creationId="{619995B8-2790-490E-97C7-8097AE09F658}"/>
          </ac:spMkLst>
        </pc:spChg>
      </pc:sldChg>
      <pc:sldChg chg="ord">
        <pc:chgData name="Mago, Nitika" userId="eb4dfd7f-5a13-4bd1-acb0-2d627733e6c8" providerId="ADAL" clId="{34D07AC0-D08D-46C3-9F18-E75324C3D682}" dt="2023-09-15T19:26:35.238" v="1554"/>
        <pc:sldMkLst>
          <pc:docMk/>
          <pc:sldMk cId="220957517" sldId="2610"/>
        </pc:sldMkLst>
      </pc:sldChg>
      <pc:sldChg chg="ord">
        <pc:chgData name="Mago, Nitika" userId="eb4dfd7f-5a13-4bd1-acb0-2d627733e6c8" providerId="ADAL" clId="{34D07AC0-D08D-46C3-9F18-E75324C3D682}" dt="2023-09-15T19:26:34.296" v="1552"/>
        <pc:sldMkLst>
          <pc:docMk/>
          <pc:sldMk cId="2658754489" sldId="2613"/>
        </pc:sldMkLst>
      </pc:sldChg>
      <pc:sldChg chg="ord">
        <pc:chgData name="Mago, Nitika" userId="eb4dfd7f-5a13-4bd1-acb0-2d627733e6c8" providerId="ADAL" clId="{34D07AC0-D08D-46C3-9F18-E75324C3D682}" dt="2023-09-15T19:26:59.967" v="1559"/>
        <pc:sldMkLst>
          <pc:docMk/>
          <pc:sldMk cId="3603532224" sldId="2670"/>
        </pc:sldMkLst>
      </pc:sldChg>
      <pc:sldChg chg="modSp mod">
        <pc:chgData name="Mago, Nitika" userId="eb4dfd7f-5a13-4bd1-acb0-2d627733e6c8" providerId="ADAL" clId="{34D07AC0-D08D-46C3-9F18-E75324C3D682}" dt="2023-09-15T19:23:55.442" v="1404" actId="20577"/>
        <pc:sldMkLst>
          <pc:docMk/>
          <pc:sldMk cId="1762492390" sldId="2673"/>
        </pc:sldMkLst>
        <pc:spChg chg="mod">
          <ac:chgData name="Mago, Nitika" userId="eb4dfd7f-5a13-4bd1-acb0-2d627733e6c8" providerId="ADAL" clId="{34D07AC0-D08D-46C3-9F18-E75324C3D682}" dt="2023-09-15T19:23:55.442" v="1404" actId="20577"/>
          <ac:spMkLst>
            <pc:docMk/>
            <pc:sldMk cId="1762492390" sldId="2673"/>
            <ac:spMk id="3" creationId="{EA59C49E-02E9-AF52-AF08-BD64C51C1283}"/>
          </ac:spMkLst>
        </pc:spChg>
      </pc:sldChg>
      <pc:sldChg chg="del">
        <pc:chgData name="Mago, Nitika" userId="eb4dfd7f-5a13-4bd1-acb0-2d627733e6c8" providerId="ADAL" clId="{34D07AC0-D08D-46C3-9F18-E75324C3D682}" dt="2023-09-15T19:26:56.326" v="1557" actId="47"/>
        <pc:sldMkLst>
          <pc:docMk/>
          <pc:sldMk cId="1951054803" sldId="2674"/>
        </pc:sldMkLst>
      </pc:sldChg>
    </pc:docChg>
  </pc:docChgLst>
  <pc:docChgLst>
    <pc:chgData name="Mago, Nitika" userId="eb4dfd7f-5a13-4bd1-acb0-2d627733e6c8" providerId="ADAL" clId="{141022BD-A147-4219-A6CB-300284C53474}"/>
    <pc:docChg chg="undo custSel addSld delSld modSld sldOrd">
      <pc:chgData name="Mago, Nitika" userId="eb4dfd7f-5a13-4bd1-acb0-2d627733e6c8" providerId="ADAL" clId="{141022BD-A147-4219-A6CB-300284C53474}" dt="2023-09-15T21:36:05.916" v="437" actId="1076"/>
      <pc:docMkLst>
        <pc:docMk/>
      </pc:docMkLst>
      <pc:sldChg chg="modSp mod">
        <pc:chgData name="Mago, Nitika" userId="eb4dfd7f-5a13-4bd1-acb0-2d627733e6c8" providerId="ADAL" clId="{141022BD-A147-4219-A6CB-300284C53474}" dt="2023-09-15T21:27:35.633" v="433" actId="20577"/>
        <pc:sldMkLst>
          <pc:docMk/>
          <pc:sldMk cId="588272861" sldId="618"/>
        </pc:sldMkLst>
        <pc:spChg chg="mod">
          <ac:chgData name="Mago, Nitika" userId="eb4dfd7f-5a13-4bd1-acb0-2d627733e6c8" providerId="ADAL" clId="{141022BD-A147-4219-A6CB-300284C53474}" dt="2023-09-15T21:27:35.633" v="433" actId="20577"/>
          <ac:spMkLst>
            <pc:docMk/>
            <pc:sldMk cId="588272861" sldId="618"/>
            <ac:spMk id="2" creationId="{00000000-0000-0000-0000-000000000000}"/>
          </ac:spMkLst>
        </pc:spChg>
      </pc:sldChg>
      <pc:sldChg chg="modSp mod">
        <pc:chgData name="Mago, Nitika" userId="eb4dfd7f-5a13-4bd1-acb0-2d627733e6c8" providerId="ADAL" clId="{141022BD-A147-4219-A6CB-300284C53474}" dt="2023-09-15T21:21:33.670" v="357" actId="20577"/>
        <pc:sldMkLst>
          <pc:docMk/>
          <pc:sldMk cId="1813237403" sldId="754"/>
        </pc:sldMkLst>
        <pc:spChg chg="mod">
          <ac:chgData name="Mago, Nitika" userId="eb4dfd7f-5a13-4bd1-acb0-2d627733e6c8" providerId="ADAL" clId="{141022BD-A147-4219-A6CB-300284C53474}" dt="2023-09-15T21:21:33.670" v="357" actId="20577"/>
          <ac:spMkLst>
            <pc:docMk/>
            <pc:sldMk cId="1813237403" sldId="754"/>
            <ac:spMk id="3" creationId="{FEE60E96-ECFB-4688-9D3E-E0963B973198}"/>
          </ac:spMkLst>
        </pc:spChg>
      </pc:sldChg>
      <pc:sldChg chg="modSp mod">
        <pc:chgData name="Mago, Nitika" userId="eb4dfd7f-5a13-4bd1-acb0-2d627733e6c8" providerId="ADAL" clId="{141022BD-A147-4219-A6CB-300284C53474}" dt="2023-09-15T21:21:17.444" v="350" actId="403"/>
        <pc:sldMkLst>
          <pc:docMk/>
          <pc:sldMk cId="3978994836" sldId="2447"/>
        </pc:sldMkLst>
        <pc:spChg chg="mod">
          <ac:chgData name="Mago, Nitika" userId="eb4dfd7f-5a13-4bd1-acb0-2d627733e6c8" providerId="ADAL" clId="{141022BD-A147-4219-A6CB-300284C53474}" dt="2023-09-15T21:21:17.444" v="350" actId="403"/>
          <ac:spMkLst>
            <pc:docMk/>
            <pc:sldMk cId="3978994836" sldId="2447"/>
            <ac:spMk id="2" creationId="{00000000-0000-0000-0000-000000000000}"/>
          </ac:spMkLst>
        </pc:spChg>
      </pc:sldChg>
      <pc:sldChg chg="delSp modSp add mod ord">
        <pc:chgData name="Mago, Nitika" userId="eb4dfd7f-5a13-4bd1-acb0-2d627733e6c8" providerId="ADAL" clId="{141022BD-A147-4219-A6CB-300284C53474}" dt="2023-09-15T21:23:07.827" v="430" actId="478"/>
        <pc:sldMkLst>
          <pc:docMk/>
          <pc:sldMk cId="1124211821" sldId="2474"/>
        </pc:sldMkLst>
        <pc:spChg chg="mod">
          <ac:chgData name="Mago, Nitika" userId="eb4dfd7f-5a13-4bd1-acb0-2d627733e6c8" providerId="ADAL" clId="{141022BD-A147-4219-A6CB-300284C53474}" dt="2023-09-15T21:23:02.792" v="429"/>
          <ac:spMkLst>
            <pc:docMk/>
            <pc:sldMk cId="1124211821" sldId="2474"/>
            <ac:spMk id="3" creationId="{287A705E-B65A-49D7-A47F-70ADB2609823}"/>
          </ac:spMkLst>
        </pc:spChg>
        <pc:spChg chg="del">
          <ac:chgData name="Mago, Nitika" userId="eb4dfd7f-5a13-4bd1-acb0-2d627733e6c8" providerId="ADAL" clId="{141022BD-A147-4219-A6CB-300284C53474}" dt="2023-09-15T21:23:07.827" v="430" actId="478"/>
          <ac:spMkLst>
            <pc:docMk/>
            <pc:sldMk cId="1124211821" sldId="2474"/>
            <ac:spMk id="9" creationId="{3585C293-88FB-530C-4B55-9F3D75FCB502}"/>
          </ac:spMkLst>
        </pc:spChg>
      </pc:sldChg>
      <pc:sldChg chg="modSp del mod">
        <pc:chgData name="Mago, Nitika" userId="eb4dfd7f-5a13-4bd1-acb0-2d627733e6c8" providerId="ADAL" clId="{141022BD-A147-4219-A6CB-300284C53474}" dt="2023-09-15T21:18:04.752" v="341" actId="2696"/>
        <pc:sldMkLst>
          <pc:docMk/>
          <pc:sldMk cId="2296244615" sldId="2474"/>
        </pc:sldMkLst>
        <pc:spChg chg="mod">
          <ac:chgData name="Mago, Nitika" userId="eb4dfd7f-5a13-4bd1-acb0-2d627733e6c8" providerId="ADAL" clId="{141022BD-A147-4219-A6CB-300284C53474}" dt="2023-09-15T21:10:39.524" v="335" actId="404"/>
          <ac:spMkLst>
            <pc:docMk/>
            <pc:sldMk cId="2296244615" sldId="2474"/>
            <ac:spMk id="9" creationId="{3585C293-88FB-530C-4B55-9F3D75FCB502}"/>
          </ac:spMkLst>
        </pc:spChg>
      </pc:sldChg>
      <pc:sldChg chg="addSp delSp modSp del mod">
        <pc:chgData name="Mago, Nitika" userId="eb4dfd7f-5a13-4bd1-acb0-2d627733e6c8" providerId="ADAL" clId="{141022BD-A147-4219-A6CB-300284C53474}" dt="2023-09-15T21:16:00.633" v="337" actId="47"/>
        <pc:sldMkLst>
          <pc:docMk/>
          <pc:sldMk cId="1614922362" sldId="2653"/>
        </pc:sldMkLst>
        <pc:spChg chg="mod">
          <ac:chgData name="Mago, Nitika" userId="eb4dfd7f-5a13-4bd1-acb0-2d627733e6c8" providerId="ADAL" clId="{141022BD-A147-4219-A6CB-300284C53474}" dt="2023-09-15T21:06:51.784" v="100" actId="404"/>
          <ac:spMkLst>
            <pc:docMk/>
            <pc:sldMk cId="1614922362" sldId="2653"/>
            <ac:spMk id="2" creationId="{D346BAB2-485A-3EBE-3986-131A805D0C5A}"/>
          </ac:spMkLst>
        </pc:spChg>
        <pc:graphicFrameChg chg="add del">
          <ac:chgData name="Mago, Nitika" userId="eb4dfd7f-5a13-4bd1-acb0-2d627733e6c8" providerId="ADAL" clId="{141022BD-A147-4219-A6CB-300284C53474}" dt="2023-09-15T21:07:47.593" v="101" actId="478"/>
          <ac:graphicFrameMkLst>
            <pc:docMk/>
            <pc:sldMk cId="1614922362" sldId="2653"/>
            <ac:graphicFrameMk id="5" creationId="{D56D7811-CDFF-EBB0-CC14-7EDA76E2B91E}"/>
          </ac:graphicFrameMkLst>
        </pc:graphicFrameChg>
        <pc:graphicFrameChg chg="mod">
          <ac:chgData name="Mago, Nitika" userId="eb4dfd7f-5a13-4bd1-acb0-2d627733e6c8" providerId="ADAL" clId="{141022BD-A147-4219-A6CB-300284C53474}" dt="2023-09-15T21:08:30.347" v="102" actId="1076"/>
          <ac:graphicFrameMkLst>
            <pc:docMk/>
            <pc:sldMk cId="1614922362" sldId="2653"/>
            <ac:graphicFrameMk id="6" creationId="{6B417274-3E1F-C2CF-C8E8-06B7521A796C}"/>
          </ac:graphicFrameMkLst>
        </pc:graphicFrameChg>
        <pc:graphicFrameChg chg="mod">
          <ac:chgData name="Mago, Nitika" userId="eb4dfd7f-5a13-4bd1-acb0-2d627733e6c8" providerId="ADAL" clId="{141022BD-A147-4219-A6CB-300284C53474}" dt="2023-09-15T21:08:30.347" v="102" actId="1076"/>
          <ac:graphicFrameMkLst>
            <pc:docMk/>
            <pc:sldMk cId="1614922362" sldId="2653"/>
            <ac:graphicFrameMk id="7" creationId="{3901E8D8-D0ED-B512-FF37-F58F2AE7B354}"/>
          </ac:graphicFrameMkLst>
        </pc:graphicFrameChg>
      </pc:sldChg>
      <pc:sldChg chg="addSp delSp modSp mod">
        <pc:chgData name="Mago, Nitika" userId="eb4dfd7f-5a13-4bd1-acb0-2d627733e6c8" providerId="ADAL" clId="{141022BD-A147-4219-A6CB-300284C53474}" dt="2023-09-15T21:36:05.916" v="437" actId="1076"/>
        <pc:sldMkLst>
          <pc:docMk/>
          <pc:sldMk cId="2776117767" sldId="2671"/>
        </pc:sldMkLst>
        <pc:spChg chg="mod">
          <ac:chgData name="Mago, Nitika" userId="eb4dfd7f-5a13-4bd1-acb0-2d627733e6c8" providerId="ADAL" clId="{141022BD-A147-4219-A6CB-300284C53474}" dt="2023-09-15T21:09:58.235" v="328" actId="20577"/>
          <ac:spMkLst>
            <pc:docMk/>
            <pc:sldMk cId="2776117767" sldId="2671"/>
            <ac:spMk id="2" creationId="{59C9EAB3-78D9-C94E-5A04-5C9237B22747}"/>
          </ac:spMkLst>
        </pc:spChg>
        <pc:picChg chg="add mod">
          <ac:chgData name="Mago, Nitika" userId="eb4dfd7f-5a13-4bd1-acb0-2d627733e6c8" providerId="ADAL" clId="{141022BD-A147-4219-A6CB-300284C53474}" dt="2023-09-15T21:36:05.916" v="437" actId="1076"/>
          <ac:picMkLst>
            <pc:docMk/>
            <pc:sldMk cId="2776117767" sldId="2671"/>
            <ac:picMk id="5" creationId="{397854D0-B79D-E42C-8B86-E6FB00AE0067}"/>
          </ac:picMkLst>
        </pc:picChg>
        <pc:picChg chg="del">
          <ac:chgData name="Mago, Nitika" userId="eb4dfd7f-5a13-4bd1-acb0-2d627733e6c8" providerId="ADAL" clId="{141022BD-A147-4219-A6CB-300284C53474}" dt="2023-09-15T21:09:59.737" v="329" actId="478"/>
          <ac:picMkLst>
            <pc:docMk/>
            <pc:sldMk cId="2776117767" sldId="2671"/>
            <ac:picMk id="5" creationId="{D4A8A62B-E18B-4342-8954-EC23C34A6AE0}"/>
          </ac:picMkLst>
        </pc:picChg>
        <pc:picChg chg="add del mod">
          <ac:chgData name="Mago, Nitika" userId="eb4dfd7f-5a13-4bd1-acb0-2d627733e6c8" providerId="ADAL" clId="{141022BD-A147-4219-A6CB-300284C53474}" dt="2023-09-15T21:36:00.518" v="434" actId="478"/>
          <ac:picMkLst>
            <pc:docMk/>
            <pc:sldMk cId="2776117767" sldId="2671"/>
            <ac:picMk id="1026" creationId="{068924DB-E9DC-EEFE-08AB-2F1B296AC446}"/>
          </ac:picMkLst>
        </pc:picChg>
      </pc:sldChg>
      <pc:sldChg chg="modSp mod">
        <pc:chgData name="Mago, Nitika" userId="eb4dfd7f-5a13-4bd1-acb0-2d627733e6c8" providerId="ADAL" clId="{141022BD-A147-4219-A6CB-300284C53474}" dt="2023-09-15T21:21:21.217" v="351" actId="403"/>
        <pc:sldMkLst>
          <pc:docMk/>
          <pc:sldMk cId="1762492390" sldId="2673"/>
        </pc:sldMkLst>
        <pc:spChg chg="mod">
          <ac:chgData name="Mago, Nitika" userId="eb4dfd7f-5a13-4bd1-acb0-2d627733e6c8" providerId="ADAL" clId="{141022BD-A147-4219-A6CB-300284C53474}" dt="2023-09-15T21:21:21.217" v="351" actId="403"/>
          <ac:spMkLst>
            <pc:docMk/>
            <pc:sldMk cId="1762492390" sldId="2673"/>
            <ac:spMk id="3" creationId="{EA59C49E-02E9-AF52-AF08-BD64C51C1283}"/>
          </ac:spMkLst>
        </pc:spChg>
      </pc:sldChg>
      <pc:sldChg chg="add">
        <pc:chgData name="Mago, Nitika" userId="eb4dfd7f-5a13-4bd1-acb0-2d627733e6c8" providerId="ADAL" clId="{141022BD-A147-4219-A6CB-300284C53474}" dt="2023-09-15T21:15:59.304" v="336"/>
        <pc:sldMkLst>
          <pc:docMk/>
          <pc:sldMk cId="1221041717" sldId="2674"/>
        </pc:sldMkLst>
      </pc:sldChg>
    </pc:docChg>
  </pc:docChgLst>
  <pc:docChgLst>
    <pc:chgData name="Li, Weifeng" userId="f63eff4a-e321-4b54-b8af-09453b3ebe6a" providerId="ADAL" clId="{92DB3F17-75C2-4C26-B566-9E39F2DFCF48}"/>
    <pc:docChg chg="custSel addSld delSld modSld">
      <pc:chgData name="Li, Weifeng" userId="f63eff4a-e321-4b54-b8af-09453b3ebe6a" providerId="ADAL" clId="{92DB3F17-75C2-4C26-B566-9E39F2DFCF48}" dt="2023-09-15T20:07:52.243" v="13" actId="122"/>
      <pc:docMkLst>
        <pc:docMk/>
      </pc:docMkLst>
      <pc:sldChg chg="modSp add mod">
        <pc:chgData name="Li, Weifeng" userId="f63eff4a-e321-4b54-b8af-09453b3ebe6a" providerId="ADAL" clId="{92DB3F17-75C2-4C26-B566-9E39F2DFCF48}" dt="2023-09-15T20:07:52.243" v="13" actId="122"/>
        <pc:sldMkLst>
          <pc:docMk/>
          <pc:sldMk cId="1614922362" sldId="2653"/>
        </pc:sldMkLst>
        <pc:graphicFrameChg chg="mod modGraphic">
          <ac:chgData name="Li, Weifeng" userId="f63eff4a-e321-4b54-b8af-09453b3ebe6a" providerId="ADAL" clId="{92DB3F17-75C2-4C26-B566-9E39F2DFCF48}" dt="2023-09-15T20:07:52.243" v="13" actId="122"/>
          <ac:graphicFrameMkLst>
            <pc:docMk/>
            <pc:sldMk cId="1614922362" sldId="2653"/>
            <ac:graphicFrameMk id="5" creationId="{D56D7811-CDFF-EBB0-CC14-7EDA76E2B91E}"/>
          </ac:graphicFrameMkLst>
        </pc:graphicFrameChg>
        <pc:graphicFrameChg chg="mod modGraphic">
          <ac:chgData name="Li, Weifeng" userId="f63eff4a-e321-4b54-b8af-09453b3ebe6a" providerId="ADAL" clId="{92DB3F17-75C2-4C26-B566-9E39F2DFCF48}" dt="2023-09-15T20:06:14.405" v="11" actId="122"/>
          <ac:graphicFrameMkLst>
            <pc:docMk/>
            <pc:sldMk cId="1614922362" sldId="2653"/>
            <ac:graphicFrameMk id="6" creationId="{6B417274-3E1F-C2CF-C8E8-06B7521A796C}"/>
          </ac:graphicFrameMkLst>
        </pc:graphicFrameChg>
        <pc:graphicFrameChg chg="mod modGraphic">
          <ac:chgData name="Li, Weifeng" userId="f63eff4a-e321-4b54-b8af-09453b3ebe6a" providerId="ADAL" clId="{92DB3F17-75C2-4C26-B566-9E39F2DFCF48}" dt="2023-09-15T20:06:00.206" v="9" actId="122"/>
          <ac:graphicFrameMkLst>
            <pc:docMk/>
            <pc:sldMk cId="1614922362" sldId="2653"/>
            <ac:graphicFrameMk id="7" creationId="{3901E8D8-D0ED-B512-FF37-F58F2AE7B354}"/>
          </ac:graphicFrameMkLst>
        </pc:graphicFrameChg>
      </pc:sldChg>
      <pc:sldChg chg="addSp delSp modSp mod">
        <pc:chgData name="Li, Weifeng" userId="f63eff4a-e321-4b54-b8af-09453b3ebe6a" providerId="ADAL" clId="{92DB3F17-75C2-4C26-B566-9E39F2DFCF48}" dt="2023-09-15T19:42:40.532" v="4"/>
        <pc:sldMkLst>
          <pc:docMk/>
          <pc:sldMk cId="3603532224" sldId="2670"/>
        </pc:sldMkLst>
        <pc:graphicFrameChg chg="add mod">
          <ac:chgData name="Li, Weifeng" userId="f63eff4a-e321-4b54-b8af-09453b3ebe6a" providerId="ADAL" clId="{92DB3F17-75C2-4C26-B566-9E39F2DFCF48}" dt="2023-09-15T19:42:40.409" v="3"/>
          <ac:graphicFrameMkLst>
            <pc:docMk/>
            <pc:sldMk cId="3603532224" sldId="2670"/>
            <ac:graphicFrameMk id="5" creationId="{00000000-0008-0000-0300-000003000000}"/>
          </ac:graphicFrameMkLst>
        </pc:graphicFrameChg>
        <pc:picChg chg="add">
          <ac:chgData name="Li, Weifeng" userId="f63eff4a-e321-4b54-b8af-09453b3ebe6a" providerId="ADAL" clId="{92DB3F17-75C2-4C26-B566-9E39F2DFCF48}" dt="2023-09-15T19:42:40.532" v="4"/>
          <ac:picMkLst>
            <pc:docMk/>
            <pc:sldMk cId="3603532224" sldId="2670"/>
            <ac:picMk id="6" creationId="{80DF8D68-CC60-6D73-DC68-8B9FEBA03459}"/>
          </ac:picMkLst>
        </pc:picChg>
        <pc:picChg chg="del">
          <ac:chgData name="Li, Weifeng" userId="f63eff4a-e321-4b54-b8af-09453b3ebe6a" providerId="ADAL" clId="{92DB3F17-75C2-4C26-B566-9E39F2DFCF48}" dt="2023-09-15T19:42:37.989" v="0" actId="478"/>
          <ac:picMkLst>
            <pc:docMk/>
            <pc:sldMk cId="3603532224" sldId="2670"/>
            <ac:picMk id="12" creationId="{9231B3D2-F321-F89B-F593-9784B4698FD2}"/>
          </ac:picMkLst>
        </pc:picChg>
      </pc:sldChg>
      <pc:sldChg chg="new del">
        <pc:chgData name="Li, Weifeng" userId="f63eff4a-e321-4b54-b8af-09453b3ebe6a" providerId="ADAL" clId="{92DB3F17-75C2-4C26-B566-9E39F2DFCF48}" dt="2023-09-15T20:03:42.608" v="7" actId="47"/>
        <pc:sldMkLst>
          <pc:docMk/>
          <pc:sldMk cId="1573103371" sldId="2674"/>
        </pc:sldMkLst>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https://ercot-my.sharepoint.com/personal/weifeng_li_ercot_com/Documents/Desktop/Adhoc%20Studies/SCR811/2023Summer%20GTBD/Actual_Solar_Ramp.xlsx" TargetMode="Externa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_rels/chart2.xml.rels><?xml version="1.0" encoding="UTF-8" standalone="yes"?>
<Relationships xmlns="http://schemas.openxmlformats.org/package/2006/relationships"><Relationship Id="rId3" Type="http://schemas.openxmlformats.org/officeDocument/2006/relationships/oleObject" Target="https://ercot-my.sharepoint.com/personal/weifeng_li_ercot_com/Documents/Desktop/Studies/2024%20AS%20Methodology/AS%20Comparison/2024_ECRS_Charts_final.xlsx" TargetMode="Externa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2.xml"/></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oleObject" Target="https://ercot-my.sharepoint.com/personal/weifeng_li_ercot_com/Documents/Desktop/Studies/2024%20AS%20Methodology/AS%20Comparison/2023_Regulation_v8_NewCharts_REVISED.xlsx" TargetMode="External"/></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4.xml"/><Relationship Id="rId1" Type="http://schemas.openxmlformats.org/officeDocument/2006/relationships/oleObject" Target="https://ercot-my.sharepoint.com/personal/weifeng_li_ercot_com/Documents/Desktop/Studies/2024%20AS%20Methodology/AS%20Comparison/2023_Regulation_v8_NewCharts_REVISED.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dirty="0"/>
              <a:t>Dynamic PSRR</a:t>
            </a:r>
            <a:r>
              <a:rPr lang="en-US" baseline="0" dirty="0"/>
              <a:t> Threshold</a:t>
            </a:r>
            <a:endParaRPr lang="en-US" dirty="0"/>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spPr>
            <a:ln w="28575" cap="rnd">
              <a:solidFill>
                <a:schemeClr val="accent1"/>
              </a:solidFill>
              <a:round/>
            </a:ln>
            <a:effectLst/>
          </c:spPr>
          <c:marker>
            <c:symbol val="none"/>
          </c:marker>
          <c:val>
            <c:numRef>
              <c:f>'Seasonal Option'!$I$72:$I$95</c:f>
              <c:numCache>
                <c:formatCode>General</c:formatCode>
                <c:ptCount val="24"/>
                <c:pt idx="0">
                  <c:v>0</c:v>
                </c:pt>
                <c:pt idx="1">
                  <c:v>0</c:v>
                </c:pt>
                <c:pt idx="2">
                  <c:v>0</c:v>
                </c:pt>
                <c:pt idx="3">
                  <c:v>0</c:v>
                </c:pt>
                <c:pt idx="4">
                  <c:v>0</c:v>
                </c:pt>
                <c:pt idx="5">
                  <c:v>0</c:v>
                </c:pt>
                <c:pt idx="6">
                  <c:v>100</c:v>
                </c:pt>
                <c:pt idx="7">
                  <c:v>100</c:v>
                </c:pt>
                <c:pt idx="8">
                  <c:v>100</c:v>
                </c:pt>
                <c:pt idx="9">
                  <c:v>100</c:v>
                </c:pt>
                <c:pt idx="10">
                  <c:v>40</c:v>
                </c:pt>
                <c:pt idx="11">
                  <c:v>40</c:v>
                </c:pt>
                <c:pt idx="12">
                  <c:v>40</c:v>
                </c:pt>
                <c:pt idx="13">
                  <c:v>40</c:v>
                </c:pt>
                <c:pt idx="14">
                  <c:v>40</c:v>
                </c:pt>
                <c:pt idx="15">
                  <c:v>40</c:v>
                </c:pt>
                <c:pt idx="16">
                  <c:v>40</c:v>
                </c:pt>
                <c:pt idx="17">
                  <c:v>40</c:v>
                </c:pt>
                <c:pt idx="18">
                  <c:v>100</c:v>
                </c:pt>
                <c:pt idx="19">
                  <c:v>100</c:v>
                </c:pt>
                <c:pt idx="20">
                  <c:v>100</c:v>
                </c:pt>
                <c:pt idx="21">
                  <c:v>0</c:v>
                </c:pt>
                <c:pt idx="22">
                  <c:v>0</c:v>
                </c:pt>
                <c:pt idx="23">
                  <c:v>0</c:v>
                </c:pt>
              </c:numCache>
            </c:numRef>
          </c:val>
          <c:smooth val="0"/>
          <c:extLst>
            <c:ext xmlns:c16="http://schemas.microsoft.com/office/drawing/2014/chart" uri="{C3380CC4-5D6E-409C-BE32-E72D297353CC}">
              <c16:uniqueId val="{00000000-6345-46A3-892A-B4ACC8B74DDF}"/>
            </c:ext>
          </c:extLst>
        </c:ser>
        <c:dLbls>
          <c:showLegendKey val="0"/>
          <c:showVal val="0"/>
          <c:showCatName val="0"/>
          <c:showSerName val="0"/>
          <c:showPercent val="0"/>
          <c:showBubbleSize val="0"/>
        </c:dLbls>
        <c:smooth val="0"/>
        <c:axId val="2146576943"/>
        <c:axId val="2146585679"/>
      </c:lineChart>
      <c:catAx>
        <c:axId val="2146576943"/>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dirty="0"/>
                  <a:t>HE</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146585679"/>
        <c:crosses val="autoZero"/>
        <c:auto val="1"/>
        <c:lblAlgn val="ctr"/>
        <c:lblOffset val="100"/>
        <c:noMultiLvlLbl val="0"/>
      </c:catAx>
      <c:valAx>
        <c:axId val="2146585679"/>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dirty="0"/>
                  <a:t>MW/min</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146576943"/>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userShapes r:id="rId4"/>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pivotSource>
    <c:name>[2024_ECRS_Charts_final.xlsx]Charts!PivotTable1</c:name>
    <c:fmtId val="348"/>
  </c:pivotSource>
  <c:chart>
    <c:title>
      <c:tx>
        <c:strRef>
          <c:f>Charts!$R$1</c:f>
          <c:strCache>
            <c:ptCount val="1"/>
            <c:pt idx="0">
              <c:v>ECRS Requirement Comparison for July</c:v>
            </c:pt>
          </c:strCache>
        </c:strRef>
      </c:tx>
      <c:overlay val="0"/>
      <c:spPr>
        <a:noFill/>
        <a:ln>
          <a:noFill/>
        </a:ln>
        <a:effectLst/>
      </c:spPr>
      <c:txPr>
        <a:bodyPr rot="0" spcFirstLastPara="1" vertOverflow="ellipsis" vert="horz" wrap="square" anchor="ctr" anchorCtr="1"/>
        <a:lstStyle/>
        <a:p>
          <a:pPr>
            <a:defRPr sz="1800" b="1" i="0" u="none" strike="noStrike" kern="1200" spc="0" baseline="0">
              <a:solidFill>
                <a:srgbClr val="00AEC7"/>
              </a:solidFill>
              <a:latin typeface="Arial" panose="020B0604020202020204" pitchFamily="34" charset="0"/>
              <a:ea typeface="+mn-ea"/>
              <a:cs typeface="Arial" panose="020B0604020202020204" pitchFamily="34" charset="0"/>
            </a:defRPr>
          </a:pPr>
          <a:endParaRPr lang="en-US"/>
        </a:p>
      </c:txPr>
    </c:title>
    <c:autoTitleDeleted val="0"/>
    <c:pivotFmts>
      <c:pivotFmt>
        <c:idx val="0"/>
        <c:spPr>
          <a:solidFill>
            <a:srgbClr val="00AEC7"/>
          </a:solidFill>
          <a:ln>
            <a:noFill/>
          </a:ln>
          <a:effectLst/>
        </c:spPr>
        <c:marker>
          <c:symbol val="none"/>
        </c:marker>
      </c:pivotFmt>
      <c:pivotFmt>
        <c:idx val="1"/>
        <c:spPr>
          <a:solidFill>
            <a:srgbClr val="890C58"/>
          </a:solidFill>
          <a:ln>
            <a:noFill/>
          </a:ln>
          <a:effectLst/>
        </c:spPr>
        <c:marker>
          <c:symbol val="none"/>
        </c:marker>
      </c:pivotFmt>
      <c:pivotFmt>
        <c:idx val="2"/>
        <c:spPr>
          <a:pattFill prst="dkUpDiag">
            <a:fgClr>
              <a:srgbClr val="890C58"/>
            </a:fgClr>
            <a:bgClr>
              <a:schemeClr val="bg1"/>
            </a:bgClr>
          </a:pattFill>
          <a:ln>
            <a:noFill/>
          </a:ln>
          <a:effectLst/>
        </c:spPr>
        <c:marker>
          <c:symbol val="none"/>
        </c:marker>
      </c:pivotFmt>
      <c:pivotFmt>
        <c:idx val="3"/>
        <c:spPr>
          <a:solidFill>
            <a:srgbClr val="00AEC7"/>
          </a:solidFill>
          <a:ln>
            <a:noFill/>
          </a:ln>
          <a:effectLst/>
        </c:spPr>
        <c:marker>
          <c:symbol val="none"/>
        </c:marker>
      </c:pivotFmt>
      <c:pivotFmt>
        <c:idx val="4"/>
        <c:spPr>
          <a:solidFill>
            <a:srgbClr val="00AEC7"/>
          </a:solidFill>
          <a:ln>
            <a:noFill/>
          </a:ln>
          <a:effectLst/>
        </c:spPr>
        <c:marker>
          <c:symbol val="none"/>
        </c:marker>
      </c:pivotFmt>
      <c:pivotFmt>
        <c:idx val="5"/>
        <c:spPr>
          <a:pattFill prst="dkUpDiag">
            <a:fgClr>
              <a:srgbClr val="890C58"/>
            </a:fgClr>
            <a:bgClr>
              <a:schemeClr val="bg1"/>
            </a:bgClr>
          </a:pattFill>
          <a:ln>
            <a:noFill/>
          </a:ln>
          <a:effectLst/>
        </c:spPr>
        <c:marker>
          <c:symbol val="none"/>
        </c:marker>
      </c:pivotFmt>
      <c:pivotFmt>
        <c:idx val="6"/>
        <c:spPr>
          <a:solidFill>
            <a:srgbClr val="00AEC7"/>
          </a:solidFill>
          <a:ln>
            <a:noFill/>
          </a:ln>
          <a:effectLst/>
        </c:spPr>
        <c:marker>
          <c:symbol val="none"/>
        </c:marker>
      </c:pivotFmt>
      <c:pivotFmt>
        <c:idx val="7"/>
        <c:spPr>
          <a:solidFill>
            <a:srgbClr val="890C58"/>
          </a:solidFill>
          <a:ln>
            <a:noFill/>
          </a:ln>
          <a:effectLst/>
        </c:spPr>
        <c:marker>
          <c:symbol val="none"/>
        </c:marker>
      </c:pivotFmt>
      <c:pivotFmt>
        <c:idx val="8"/>
        <c:spPr>
          <a:solidFill>
            <a:schemeClr val="accent1"/>
          </a:solidFill>
          <a:ln>
            <a:noFill/>
          </a:ln>
          <a:effectLst/>
        </c:spPr>
        <c:marker>
          <c:symbol val="none"/>
        </c:marker>
      </c:pivotFmt>
      <c:pivotFmt>
        <c:idx val="9"/>
        <c:spPr>
          <a:solidFill>
            <a:schemeClr val="accent1"/>
          </a:solidFill>
          <a:ln>
            <a:noFill/>
          </a:ln>
          <a:effectLst/>
        </c:spPr>
        <c:marker>
          <c:symbol val="none"/>
        </c:marker>
      </c:pivotFmt>
      <c:pivotFmt>
        <c:idx val="10"/>
        <c:spPr>
          <a:solidFill>
            <a:schemeClr val="accent1"/>
          </a:solidFill>
          <a:ln>
            <a:noFill/>
          </a:ln>
          <a:effectLst/>
        </c:spPr>
        <c:marker>
          <c:symbol val="none"/>
        </c:marker>
      </c:pivotFmt>
      <c:pivotFmt>
        <c:idx val="11"/>
        <c:spPr>
          <a:solidFill>
            <a:schemeClr val="accent1"/>
          </a:solidFill>
          <a:ln>
            <a:noFill/>
          </a:ln>
          <a:effectLst/>
        </c:spPr>
        <c:marker>
          <c:symbol val="none"/>
        </c:marker>
      </c:pivotFmt>
      <c:pivotFmt>
        <c:idx val="12"/>
        <c:spPr>
          <a:solidFill>
            <a:srgbClr val="00AEC7"/>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3"/>
        <c:spPr>
          <a:solidFill>
            <a:srgbClr val="890C58"/>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4"/>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5"/>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6"/>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7"/>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8"/>
        <c:spPr>
          <a:solidFill>
            <a:srgbClr val="890C58"/>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9"/>
        <c:spPr>
          <a:solidFill>
            <a:srgbClr val="5B6770"/>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0"/>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1"/>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2"/>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3"/>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4"/>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5"/>
        <c:spPr>
          <a:solidFill>
            <a:srgbClr val="890C58"/>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6"/>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7"/>
        <c:spPr>
          <a:pattFill prst="dkUpDiag">
            <a:fgClr>
              <a:srgbClr val="890C58"/>
            </a:fgClr>
            <a:bgClr>
              <a:schemeClr val="bg1"/>
            </a:bgClr>
          </a:patt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8"/>
        <c:spPr>
          <a:solidFill>
            <a:srgbClr val="685BC7"/>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9"/>
        <c:spPr>
          <a:solidFill>
            <a:srgbClr val="00AEC7"/>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30"/>
        <c:spPr>
          <a:solidFill>
            <a:srgbClr val="00AEC7"/>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31"/>
        <c:spPr>
          <a:solidFill>
            <a:srgbClr val="890C58"/>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32"/>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33"/>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34"/>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35"/>
        <c:spPr>
          <a:solidFill>
            <a:srgbClr val="685BC7"/>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36"/>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37"/>
        <c:spPr>
          <a:solidFill>
            <a:srgbClr val="00AEC7"/>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38"/>
        <c:spPr>
          <a:solidFill>
            <a:srgbClr val="890C58"/>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39"/>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0"/>
        <c:spPr>
          <a:solidFill>
            <a:srgbClr val="890C58"/>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1"/>
        <c:spPr>
          <a:solidFill>
            <a:srgbClr val="00AEC7"/>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2"/>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3"/>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4"/>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5"/>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6"/>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7"/>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8"/>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9"/>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50"/>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51"/>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52"/>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53"/>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54"/>
        <c:spPr>
          <a:solidFill>
            <a:srgbClr val="00AEC7"/>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55"/>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56"/>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57"/>
        <c:spPr>
          <a:solidFill>
            <a:srgbClr val="890C58"/>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58"/>
        <c:spPr>
          <a:solidFill>
            <a:srgbClr val="00AEC7"/>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59"/>
        <c:spPr>
          <a:solidFill>
            <a:srgbClr val="890C58"/>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60"/>
        <c:spPr>
          <a:solidFill>
            <a:srgbClr val="00AEC7"/>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s>
    <c:plotArea>
      <c:layout/>
      <c:barChart>
        <c:barDir val="col"/>
        <c:grouping val="clustered"/>
        <c:varyColors val="0"/>
        <c:ser>
          <c:idx val="0"/>
          <c:order val="0"/>
          <c:tx>
            <c:strRef>
              <c:f>Charts!$O$4</c:f>
              <c:strCache>
                <c:ptCount val="1"/>
                <c:pt idx="0">
                  <c:v>2023</c:v>
                </c:pt>
              </c:strCache>
            </c:strRef>
          </c:tx>
          <c:spPr>
            <a:solidFill>
              <a:srgbClr val="890C58"/>
            </a:solidFill>
            <a:ln>
              <a:noFill/>
            </a:ln>
            <a:effectLst/>
          </c:spPr>
          <c:invertIfNegative val="0"/>
          <c:cat>
            <c:strRef>
              <c:f>Charts!$R$1</c:f>
              <c:strCache>
                <c:ptCount val="24"/>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strCache>
            </c:strRef>
          </c:cat>
          <c:val>
            <c:numRef>
              <c:f>Charts!$R$1</c:f>
              <c:numCache>
                <c:formatCode>General</c:formatCode>
                <c:ptCount val="24"/>
                <c:pt idx="0">
                  <c:v>1571.8553935486411</c:v>
                </c:pt>
                <c:pt idx="1">
                  <c:v>1517.6647077076491</c:v>
                </c:pt>
                <c:pt idx="2">
                  <c:v>1556.4345711463529</c:v>
                </c:pt>
                <c:pt idx="3">
                  <c:v>1431.293902248972</c:v>
                </c:pt>
                <c:pt idx="4">
                  <c:v>1407.9101497206361</c:v>
                </c:pt>
                <c:pt idx="5">
                  <c:v>1417.147836408066</c:v>
                </c:pt>
                <c:pt idx="6">
                  <c:v>1612.2507187533452</c:v>
                </c:pt>
                <c:pt idx="7">
                  <c:v>1790.940947583141</c:v>
                </c:pt>
                <c:pt idx="8">
                  <c:v>2464.7207283740809</c:v>
                </c:pt>
                <c:pt idx="9">
                  <c:v>2181.4961200411121</c:v>
                </c:pt>
                <c:pt idx="10">
                  <c:v>2484.8223764847871</c:v>
                </c:pt>
                <c:pt idx="11">
                  <c:v>2525.6200826519575</c:v>
                </c:pt>
                <c:pt idx="12">
                  <c:v>2509.5187303932676</c:v>
                </c:pt>
                <c:pt idx="13">
                  <c:v>2339.0807113512901</c:v>
                </c:pt>
                <c:pt idx="14">
                  <c:v>2127.7674306375784</c:v>
                </c:pt>
                <c:pt idx="15">
                  <c:v>2451.3413052146648</c:v>
                </c:pt>
                <c:pt idx="16">
                  <c:v>2574.7462645968158</c:v>
                </c:pt>
                <c:pt idx="17">
                  <c:v>2447.7697332678044</c:v>
                </c:pt>
                <c:pt idx="18">
                  <c:v>2497.9322918834009</c:v>
                </c:pt>
                <c:pt idx="19">
                  <c:v>2393.2004457544076</c:v>
                </c:pt>
                <c:pt idx="20">
                  <c:v>2076.1671086198317</c:v>
                </c:pt>
                <c:pt idx="21">
                  <c:v>2046.2221489145938</c:v>
                </c:pt>
                <c:pt idx="22">
                  <c:v>1834.5163885535731</c:v>
                </c:pt>
                <c:pt idx="23">
                  <c:v>1717.8443706645489</c:v>
                </c:pt>
              </c:numCache>
            </c:numRef>
          </c:val>
          <c:extLst>
            <c:ext xmlns:c16="http://schemas.microsoft.com/office/drawing/2014/chart" uri="{C3380CC4-5D6E-409C-BE32-E72D297353CC}">
              <c16:uniqueId val="{00000000-D2CA-4AF3-8319-AD5643DC23D7}"/>
            </c:ext>
          </c:extLst>
        </c:ser>
        <c:ser>
          <c:idx val="1"/>
          <c:order val="1"/>
          <c:tx>
            <c:strRef>
              <c:f>Charts!$P$4</c:f>
              <c:strCache>
                <c:ptCount val="1"/>
                <c:pt idx="0">
                  <c:v>2024 ECRS</c:v>
                </c:pt>
              </c:strCache>
            </c:strRef>
          </c:tx>
          <c:spPr>
            <a:solidFill>
              <a:srgbClr val="00AEC7"/>
            </a:solidFill>
            <a:ln>
              <a:noFill/>
            </a:ln>
            <a:effectLst/>
          </c:spPr>
          <c:invertIfNegative val="0"/>
          <c:cat>
            <c:strRef>
              <c:f>Charts!$R$1</c:f>
              <c:strCache>
                <c:ptCount val="24"/>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strCache>
            </c:strRef>
          </c:cat>
          <c:val>
            <c:numRef>
              <c:f>Charts!$R$1</c:f>
              <c:numCache>
                <c:formatCode>General</c:formatCode>
                <c:ptCount val="24"/>
                <c:pt idx="0">
                  <c:v>1522</c:v>
                </c:pt>
                <c:pt idx="1">
                  <c:v>1500</c:v>
                </c:pt>
                <c:pt idx="2">
                  <c:v>1585</c:v>
                </c:pt>
                <c:pt idx="3">
                  <c:v>1413</c:v>
                </c:pt>
                <c:pt idx="4">
                  <c:v>1361</c:v>
                </c:pt>
                <c:pt idx="5">
                  <c:v>1389</c:v>
                </c:pt>
                <c:pt idx="6">
                  <c:v>1512</c:v>
                </c:pt>
                <c:pt idx="7">
                  <c:v>1878</c:v>
                </c:pt>
                <c:pt idx="8">
                  <c:v>1862</c:v>
                </c:pt>
                <c:pt idx="9">
                  <c:v>2080</c:v>
                </c:pt>
                <c:pt idx="10">
                  <c:v>2088</c:v>
                </c:pt>
                <c:pt idx="11">
                  <c:v>2220</c:v>
                </c:pt>
                <c:pt idx="12">
                  <c:v>2267</c:v>
                </c:pt>
                <c:pt idx="13">
                  <c:v>2508</c:v>
                </c:pt>
                <c:pt idx="14">
                  <c:v>2390</c:v>
                </c:pt>
                <c:pt idx="15">
                  <c:v>2656</c:v>
                </c:pt>
                <c:pt idx="16">
                  <c:v>2664</c:v>
                </c:pt>
                <c:pt idx="17">
                  <c:v>2567</c:v>
                </c:pt>
                <c:pt idx="18">
                  <c:v>2356</c:v>
                </c:pt>
                <c:pt idx="19">
                  <c:v>2011</c:v>
                </c:pt>
                <c:pt idx="20">
                  <c:v>2260</c:v>
                </c:pt>
                <c:pt idx="21">
                  <c:v>2273</c:v>
                </c:pt>
                <c:pt idx="22">
                  <c:v>2075</c:v>
                </c:pt>
                <c:pt idx="23">
                  <c:v>1871</c:v>
                </c:pt>
              </c:numCache>
            </c:numRef>
          </c:val>
          <c:extLst>
            <c:ext xmlns:c16="http://schemas.microsoft.com/office/drawing/2014/chart" uri="{C3380CC4-5D6E-409C-BE32-E72D297353CC}">
              <c16:uniqueId val="{00000001-D2CA-4AF3-8319-AD5643DC23D7}"/>
            </c:ext>
          </c:extLst>
        </c:ser>
        <c:dLbls>
          <c:showLegendKey val="0"/>
          <c:showVal val="0"/>
          <c:showCatName val="0"/>
          <c:showSerName val="0"/>
          <c:showPercent val="0"/>
          <c:showBubbleSize val="0"/>
        </c:dLbls>
        <c:gapWidth val="150"/>
        <c:axId val="610002624"/>
        <c:axId val="610003408"/>
      </c:barChart>
      <c:catAx>
        <c:axId val="6100026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rgbClr val="5B6770"/>
                </a:solidFill>
                <a:latin typeface="Arial" panose="020B0604020202020204" pitchFamily="34" charset="0"/>
                <a:ea typeface="+mn-ea"/>
                <a:cs typeface="Arial" panose="020B0604020202020204" pitchFamily="34" charset="0"/>
              </a:defRPr>
            </a:pPr>
            <a:endParaRPr lang="en-US"/>
          </a:p>
        </c:txPr>
        <c:crossAx val="610003408"/>
        <c:crosses val="autoZero"/>
        <c:auto val="1"/>
        <c:lblAlgn val="ctr"/>
        <c:lblOffset val="100"/>
        <c:noMultiLvlLbl val="0"/>
      </c:catAx>
      <c:valAx>
        <c:axId val="610003408"/>
        <c:scaling>
          <c:orientation val="minMax"/>
          <c:min val="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rgbClr val="5B6770"/>
                </a:solidFill>
                <a:latin typeface="Arial" panose="020B0604020202020204" pitchFamily="34" charset="0"/>
                <a:ea typeface="+mn-ea"/>
                <a:cs typeface="Arial" panose="020B0604020202020204" pitchFamily="34" charset="0"/>
              </a:defRPr>
            </a:pPr>
            <a:endParaRPr lang="en-US"/>
          </a:p>
        </c:txPr>
        <c:crossAx val="610002624"/>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userShapes r:id="rId4"/>
  <c:extLst>
    <c:ext xmlns:c14="http://schemas.microsoft.com/office/drawing/2007/8/2/chart" uri="{781A3756-C4B2-4CAC-9D66-4F8BD8637D16}">
      <c14:pivotOptions>
        <c14:dropZoneFilter val="1"/>
        <c14:dropZoneCategories val="1"/>
        <c14:dropZoneData val="1"/>
        <c14:dropZoneSeries val="1"/>
      </c14:pivotOptions>
    </c:ext>
  </c:extLst>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600">
                <a:solidFill>
                  <a:srgbClr val="00AEC7"/>
                </a:solidFill>
                <a:latin typeface="Arial" panose="020B0604020202020204" pitchFamily="34" charset="0"/>
                <a:cs typeface="Arial" panose="020B0604020202020204" pitchFamily="34" charset="0"/>
              </a:defRPr>
            </a:pPr>
            <a:r>
              <a:rPr lang="en-US" sz="1600">
                <a:solidFill>
                  <a:srgbClr val="00AEC7"/>
                </a:solidFill>
                <a:latin typeface="Arial" panose="020B0604020202020204" pitchFamily="34" charset="0"/>
                <a:cs typeface="Arial" panose="020B0604020202020204" pitchFamily="34" charset="0"/>
              </a:rPr>
              <a:t>Reg-Up Adjustment per</a:t>
            </a:r>
            <a:r>
              <a:rPr lang="en-US" sz="1600" baseline="0">
                <a:solidFill>
                  <a:srgbClr val="00AEC7"/>
                </a:solidFill>
                <a:latin typeface="Arial" panose="020B0604020202020204" pitchFamily="34" charset="0"/>
                <a:cs typeface="Arial" panose="020B0604020202020204" pitchFamily="34" charset="0"/>
              </a:rPr>
              <a:t> 1000 MW increase in Wind Installed Capacity</a:t>
            </a:r>
            <a:endParaRPr lang="en-US" sz="1600">
              <a:solidFill>
                <a:srgbClr val="00AEC7"/>
              </a:solidFill>
              <a:latin typeface="Arial" panose="020B0604020202020204" pitchFamily="34" charset="0"/>
              <a:cs typeface="Arial" panose="020B0604020202020204" pitchFamily="34" charset="0"/>
            </a:endParaRPr>
          </a:p>
        </c:rich>
      </c:tx>
      <c:overlay val="0"/>
    </c:title>
    <c:autoTitleDeleted val="0"/>
    <c:plotArea>
      <c:layout/>
      <c:barChart>
        <c:barDir val="col"/>
        <c:grouping val="clustered"/>
        <c:varyColors val="0"/>
        <c:ser>
          <c:idx val="0"/>
          <c:order val="0"/>
          <c:tx>
            <c:strRef>
              <c:f>'2024 Wind Adj Table'!$B$1</c:f>
              <c:strCache>
                <c:ptCount val="1"/>
                <c:pt idx="0">
                  <c:v>2023 Reg-Up Adj.</c:v>
                </c:pt>
              </c:strCache>
            </c:strRef>
          </c:tx>
          <c:spPr>
            <a:solidFill>
              <a:srgbClr val="00AEC7"/>
            </a:solidFill>
            <a:ln>
              <a:noFill/>
            </a:ln>
          </c:spPr>
          <c:invertIfNegative val="0"/>
          <c:cat>
            <c:strRef>
              <c:f>'2024 Wind Adj Table'!$A$2:$A$13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'2024 Wind Adj Table'!$B$2:$B$13</c:f>
              <c:numCache>
                <c:formatCode>General</c:formatCode>
                <c:ptCount val="12"/>
                <c:pt idx="0">
                  <c:v>1.379847677243909</c:v>
                </c:pt>
                <c:pt idx="1">
                  <c:v>1.5038821632314952</c:v>
                </c:pt>
                <c:pt idx="2">
                  <c:v>1.8327936890386993</c:v>
                </c:pt>
                <c:pt idx="3">
                  <c:v>1.8060038465221699</c:v>
                </c:pt>
                <c:pt idx="4">
                  <c:v>1.699744928474783</c:v>
                </c:pt>
                <c:pt idx="5">
                  <c:v>1.3778814728831221</c:v>
                </c:pt>
                <c:pt idx="6">
                  <c:v>1.120598751207931</c:v>
                </c:pt>
                <c:pt idx="7">
                  <c:v>1.1201248280533731</c:v>
                </c:pt>
                <c:pt idx="8">
                  <c:v>1.3029838045275139</c:v>
                </c:pt>
                <c:pt idx="9">
                  <c:v>1.247918368433605</c:v>
                </c:pt>
                <c:pt idx="10">
                  <c:v>1.2648590901107475</c:v>
                </c:pt>
                <c:pt idx="11">
                  <c:v>1.3285662865384849</c:v>
                </c:pt>
              </c:numCache>
            </c:numRef>
          </c:val>
          <c:extLst>
            <c:ext xmlns:c16="http://schemas.microsoft.com/office/drawing/2014/chart" uri="{C3380CC4-5D6E-409C-BE32-E72D297353CC}">
              <c16:uniqueId val="{00000000-A2C9-4F30-BD00-41B2AA115138}"/>
            </c:ext>
          </c:extLst>
        </c:ser>
        <c:ser>
          <c:idx val="1"/>
          <c:order val="1"/>
          <c:tx>
            <c:strRef>
              <c:f>'2024 Wind Adj Table'!$D$1</c:f>
              <c:strCache>
                <c:ptCount val="1"/>
                <c:pt idx="0">
                  <c:v>2024 Reg-Up Adj.</c:v>
                </c:pt>
              </c:strCache>
            </c:strRef>
          </c:tx>
          <c:spPr>
            <a:solidFill>
              <a:srgbClr val="890C58"/>
            </a:solidFill>
            <a:ln>
              <a:noFill/>
            </a:ln>
          </c:spPr>
          <c:invertIfNegative val="0"/>
          <c:cat>
            <c:strRef>
              <c:f>'2024 Wind Adj Table'!$A$2:$A$13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'2024 Wind Adj Table'!$D$2:$D$13</c:f>
              <c:numCache>
                <c:formatCode>0.0</c:formatCode>
                <c:ptCount val="12"/>
                <c:pt idx="0">
                  <c:v>1.1913292230243597</c:v>
                </c:pt>
                <c:pt idx="1">
                  <c:v>1.0375985340242722</c:v>
                </c:pt>
                <c:pt idx="2">
                  <c:v>1.6648682277706266</c:v>
                </c:pt>
                <c:pt idx="3">
                  <c:v>1.3893129439152927</c:v>
                </c:pt>
                <c:pt idx="4">
                  <c:v>1.4639202202538757</c:v>
                </c:pt>
                <c:pt idx="5">
                  <c:v>1.2948777464884227</c:v>
                </c:pt>
                <c:pt idx="6">
                  <c:v>1.3090214987019053</c:v>
                </c:pt>
                <c:pt idx="7">
                  <c:v>1.0182710581489334</c:v>
                </c:pt>
                <c:pt idx="8">
                  <c:v>0.91327332960022822</c:v>
                </c:pt>
                <c:pt idx="9">
                  <c:v>0.88835895250831076</c:v>
                </c:pt>
                <c:pt idx="10">
                  <c:v>0.94379820815437576</c:v>
                </c:pt>
                <c:pt idx="11">
                  <c:v>0.83143079848010748</c:v>
                </c:pt>
              </c:numCache>
            </c:numRef>
          </c:val>
          <c:extLst>
            <c:ext xmlns:c16="http://schemas.microsoft.com/office/drawing/2014/chart" uri="{C3380CC4-5D6E-409C-BE32-E72D297353CC}">
              <c16:uniqueId val="{00000001-A2C9-4F30-BD00-41B2AA115138}"/>
            </c:ext>
          </c:extLst>
        </c:ser>
        <c:dLbls>
          <c:showLegendKey val="0"/>
          <c:showVal val="0"/>
          <c:showCatName val="0"/>
          <c:showSerName val="0"/>
          <c:showPercent val="0"/>
          <c:showBubbleSize val="0"/>
        </c:dLbls>
        <c:gapWidth val="50"/>
        <c:axId val="146661664"/>
        <c:axId val="146664408"/>
      </c:barChart>
      <c:catAx>
        <c:axId val="146661664"/>
        <c:scaling>
          <c:orientation val="minMax"/>
        </c:scaling>
        <c:delete val="0"/>
        <c:axPos val="b"/>
        <c:numFmt formatCode="General" sourceLinked="0"/>
        <c:majorTickMark val="out"/>
        <c:minorTickMark val="none"/>
        <c:tickLblPos val="nextTo"/>
        <c:txPr>
          <a:bodyPr/>
          <a:lstStyle/>
          <a:p>
            <a:pPr>
              <a:defRPr sz="1400">
                <a:solidFill>
                  <a:srgbClr val="5B6770"/>
                </a:solidFill>
                <a:latin typeface="Arial" panose="020B0604020202020204" pitchFamily="34" charset="0"/>
                <a:cs typeface="Arial" panose="020B0604020202020204" pitchFamily="34" charset="0"/>
              </a:defRPr>
            </a:pPr>
            <a:endParaRPr lang="en-US"/>
          </a:p>
        </c:txPr>
        <c:crossAx val="146664408"/>
        <c:crosses val="autoZero"/>
        <c:auto val="1"/>
        <c:lblAlgn val="ctr"/>
        <c:lblOffset val="100"/>
        <c:noMultiLvlLbl val="0"/>
      </c:catAx>
      <c:valAx>
        <c:axId val="146664408"/>
        <c:scaling>
          <c:orientation val="minMax"/>
        </c:scaling>
        <c:delete val="0"/>
        <c:axPos val="l"/>
        <c:majorGridlines/>
        <c:title>
          <c:tx>
            <c:rich>
              <a:bodyPr rot="-5400000" vert="horz"/>
              <a:lstStyle/>
              <a:p>
                <a:pPr>
                  <a:defRPr sz="1200">
                    <a:solidFill>
                      <a:srgbClr val="5B6770"/>
                    </a:solidFill>
                    <a:latin typeface="Arial" panose="020B0604020202020204" pitchFamily="34" charset="0"/>
                    <a:cs typeface="Arial" panose="020B0604020202020204" pitchFamily="34" charset="0"/>
                  </a:defRPr>
                </a:pPr>
                <a:r>
                  <a:rPr lang="en-US" sz="1200">
                    <a:solidFill>
                      <a:srgbClr val="5B6770"/>
                    </a:solidFill>
                    <a:latin typeface="Arial" panose="020B0604020202020204" pitchFamily="34" charset="0"/>
                    <a:cs typeface="Arial" panose="020B0604020202020204" pitchFamily="34" charset="0"/>
                  </a:rPr>
                  <a:t>MW</a:t>
                </a:r>
              </a:p>
            </c:rich>
          </c:tx>
          <c:overlay val="0"/>
        </c:title>
        <c:numFmt formatCode="#,##0.0" sourceLinked="0"/>
        <c:majorTickMark val="out"/>
        <c:minorTickMark val="none"/>
        <c:tickLblPos val="nextTo"/>
        <c:txPr>
          <a:bodyPr/>
          <a:lstStyle/>
          <a:p>
            <a:pPr>
              <a:defRPr sz="1400">
                <a:solidFill>
                  <a:srgbClr val="5B6770"/>
                </a:solidFill>
                <a:latin typeface="Arial" panose="020B0604020202020204" pitchFamily="34" charset="0"/>
                <a:cs typeface="Arial" panose="020B0604020202020204" pitchFamily="34" charset="0"/>
              </a:defRPr>
            </a:pPr>
            <a:endParaRPr lang="en-US"/>
          </a:p>
        </c:txPr>
        <c:crossAx val="146661664"/>
        <c:crosses val="autoZero"/>
        <c:crossBetween val="between"/>
      </c:valAx>
    </c:plotArea>
    <c:legend>
      <c:legendPos val="t"/>
      <c:overlay val="1"/>
      <c:spPr>
        <a:solidFill>
          <a:schemeClr val="bg1"/>
        </a:solidFill>
      </c:spPr>
      <c:txPr>
        <a:bodyPr/>
        <a:lstStyle/>
        <a:p>
          <a:pPr>
            <a:defRPr sz="1400">
              <a:solidFill>
                <a:srgbClr val="5B6770"/>
              </a:solidFill>
              <a:latin typeface="Arial" panose="020B0604020202020204" pitchFamily="34" charset="0"/>
              <a:cs typeface="Arial" panose="020B0604020202020204" pitchFamily="34" charset="0"/>
            </a:defRPr>
          </a:pPr>
          <a:endParaRPr lang="en-US"/>
        </a:p>
      </c:txPr>
    </c:legend>
    <c:plotVisOnly val="1"/>
    <c:dispBlanksAs val="gap"/>
    <c:showDLblsOverMax val="0"/>
  </c:chart>
  <c:spPr>
    <a:ln>
      <a:noFill/>
    </a:ln>
  </c:spPr>
  <c:externalData r:id="rId1">
    <c:autoUpdate val="0"/>
  </c:externalData>
  <c:userShapes r:id="rId2"/>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a:solidFill>
                  <a:srgbClr val="00AEC7"/>
                </a:solidFill>
                <a:latin typeface="Arial" panose="020B0604020202020204" pitchFamily="34" charset="0"/>
                <a:cs typeface="Arial" panose="020B0604020202020204" pitchFamily="34" charset="0"/>
              </a:defRPr>
            </a:pPr>
            <a:r>
              <a:rPr lang="en-US" sz="1400" b="1" i="0" baseline="0">
                <a:effectLst/>
              </a:rPr>
              <a:t>Reg-Down Adjustment per 1000 MW increase in Wind Installed Capacity</a:t>
            </a:r>
            <a:endParaRPr lang="en-US" sz="1400">
              <a:effectLst/>
            </a:endParaRPr>
          </a:p>
        </c:rich>
      </c:tx>
      <c:overlay val="0"/>
    </c:title>
    <c:autoTitleDeleted val="0"/>
    <c:plotArea>
      <c:layout/>
      <c:barChart>
        <c:barDir val="col"/>
        <c:grouping val="clustered"/>
        <c:varyColors val="0"/>
        <c:ser>
          <c:idx val="0"/>
          <c:order val="0"/>
          <c:tx>
            <c:strRef>
              <c:f>'2024 Wind Adj Table'!$C$1</c:f>
              <c:strCache>
                <c:ptCount val="1"/>
                <c:pt idx="0">
                  <c:v>2023 Reg Down Adj.</c:v>
                </c:pt>
              </c:strCache>
            </c:strRef>
          </c:tx>
          <c:spPr>
            <a:solidFill>
              <a:srgbClr val="00AEC7"/>
            </a:solidFill>
            <a:ln>
              <a:noFill/>
            </a:ln>
          </c:spPr>
          <c:invertIfNegative val="0"/>
          <c:cat>
            <c:strRef>
              <c:f>'2024 Wind Adj Table'!$A$2:$A$13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'2024 Wind Adj Table'!$C$2:$C$13</c:f>
              <c:numCache>
                <c:formatCode>General</c:formatCode>
                <c:ptCount val="12"/>
                <c:pt idx="0">
                  <c:v>1.105579150977803</c:v>
                </c:pt>
                <c:pt idx="1">
                  <c:v>1.3233799354642206</c:v>
                </c:pt>
                <c:pt idx="2">
                  <c:v>1.7668491203256096</c:v>
                </c:pt>
                <c:pt idx="3">
                  <c:v>1.6790406535603764</c:v>
                </c:pt>
                <c:pt idx="4">
                  <c:v>1.3873655991020162</c:v>
                </c:pt>
                <c:pt idx="5">
                  <c:v>0.99908873002625365</c:v>
                </c:pt>
                <c:pt idx="6">
                  <c:v>0.8414861407581502</c:v>
                </c:pt>
                <c:pt idx="7">
                  <c:v>0.92914338605388991</c:v>
                </c:pt>
                <c:pt idx="8">
                  <c:v>1.0591651417217296</c:v>
                </c:pt>
                <c:pt idx="9">
                  <c:v>1.0553664626018593</c:v>
                </c:pt>
                <c:pt idx="10">
                  <c:v>1.0593068957956231</c:v>
                </c:pt>
                <c:pt idx="11">
                  <c:v>1.2216617363035616</c:v>
                </c:pt>
              </c:numCache>
            </c:numRef>
          </c:val>
          <c:extLst>
            <c:ext xmlns:c16="http://schemas.microsoft.com/office/drawing/2014/chart" uri="{C3380CC4-5D6E-409C-BE32-E72D297353CC}">
              <c16:uniqueId val="{00000000-6FD4-42D9-9E3F-B19E778DAA92}"/>
            </c:ext>
          </c:extLst>
        </c:ser>
        <c:ser>
          <c:idx val="1"/>
          <c:order val="1"/>
          <c:tx>
            <c:strRef>
              <c:f>'2024 Wind Adj Table'!$E$1</c:f>
              <c:strCache>
                <c:ptCount val="1"/>
                <c:pt idx="0">
                  <c:v>2024 Reg Down Adj.</c:v>
                </c:pt>
              </c:strCache>
            </c:strRef>
          </c:tx>
          <c:spPr>
            <a:solidFill>
              <a:srgbClr val="890C58"/>
            </a:solidFill>
            <a:ln>
              <a:noFill/>
            </a:ln>
          </c:spPr>
          <c:invertIfNegative val="0"/>
          <c:cat>
            <c:strRef>
              <c:f>'2024 Wind Adj Table'!$A$2:$A$13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'2024 Wind Adj Table'!$E$2:$E$13</c:f>
              <c:numCache>
                <c:formatCode>0.0</c:formatCode>
                <c:ptCount val="12"/>
                <c:pt idx="0">
                  <c:v>1.1913292230243597</c:v>
                </c:pt>
                <c:pt idx="1">
                  <c:v>1.0375985340242722</c:v>
                </c:pt>
                <c:pt idx="2">
                  <c:v>1.6648682277706266</c:v>
                </c:pt>
                <c:pt idx="3">
                  <c:v>1.3893129439152927</c:v>
                </c:pt>
                <c:pt idx="4">
                  <c:v>1.4639202202538757</c:v>
                </c:pt>
                <c:pt idx="5">
                  <c:v>1.2948777464884227</c:v>
                </c:pt>
                <c:pt idx="6">
                  <c:v>1.3090214987019053</c:v>
                </c:pt>
                <c:pt idx="7">
                  <c:v>1.0182710581489334</c:v>
                </c:pt>
                <c:pt idx="8">
                  <c:v>0.91327332960022822</c:v>
                </c:pt>
                <c:pt idx="9">
                  <c:v>0.88835895250831076</c:v>
                </c:pt>
                <c:pt idx="10">
                  <c:v>0.94379820815437576</c:v>
                </c:pt>
                <c:pt idx="11">
                  <c:v>0.83143079848010748</c:v>
                </c:pt>
              </c:numCache>
            </c:numRef>
          </c:val>
          <c:extLst>
            <c:ext xmlns:c16="http://schemas.microsoft.com/office/drawing/2014/chart" uri="{C3380CC4-5D6E-409C-BE32-E72D297353CC}">
              <c16:uniqueId val="{00000001-6FD4-42D9-9E3F-B19E778DAA92}"/>
            </c:ext>
          </c:extLst>
        </c:ser>
        <c:dLbls>
          <c:showLegendKey val="0"/>
          <c:showVal val="0"/>
          <c:showCatName val="0"/>
          <c:showSerName val="0"/>
          <c:showPercent val="0"/>
          <c:showBubbleSize val="0"/>
        </c:dLbls>
        <c:gapWidth val="50"/>
        <c:axId val="146665192"/>
        <c:axId val="146662056"/>
      </c:barChart>
      <c:catAx>
        <c:axId val="146665192"/>
        <c:scaling>
          <c:orientation val="minMax"/>
        </c:scaling>
        <c:delete val="0"/>
        <c:axPos val="b"/>
        <c:numFmt formatCode="General" sourceLinked="0"/>
        <c:majorTickMark val="out"/>
        <c:minorTickMark val="none"/>
        <c:tickLblPos val="nextTo"/>
        <c:txPr>
          <a:bodyPr/>
          <a:lstStyle/>
          <a:p>
            <a:pPr>
              <a:defRPr sz="1400">
                <a:solidFill>
                  <a:srgbClr val="5B6770"/>
                </a:solidFill>
                <a:latin typeface="Arial" panose="020B0604020202020204" pitchFamily="34" charset="0"/>
                <a:cs typeface="Arial" panose="020B0604020202020204" pitchFamily="34" charset="0"/>
              </a:defRPr>
            </a:pPr>
            <a:endParaRPr lang="en-US"/>
          </a:p>
        </c:txPr>
        <c:crossAx val="146662056"/>
        <c:crosses val="autoZero"/>
        <c:auto val="1"/>
        <c:lblAlgn val="ctr"/>
        <c:lblOffset val="100"/>
        <c:noMultiLvlLbl val="0"/>
      </c:catAx>
      <c:valAx>
        <c:axId val="146662056"/>
        <c:scaling>
          <c:orientation val="minMax"/>
          <c:max val="2.5"/>
        </c:scaling>
        <c:delete val="0"/>
        <c:axPos val="l"/>
        <c:majorGridlines/>
        <c:title>
          <c:tx>
            <c:rich>
              <a:bodyPr rot="-5400000" vert="horz"/>
              <a:lstStyle/>
              <a:p>
                <a:pPr>
                  <a:defRPr sz="1200">
                    <a:solidFill>
                      <a:srgbClr val="5B6770"/>
                    </a:solidFill>
                    <a:latin typeface="Arial" panose="020B0604020202020204" pitchFamily="34" charset="0"/>
                    <a:cs typeface="Arial" panose="020B0604020202020204" pitchFamily="34" charset="0"/>
                  </a:defRPr>
                </a:pPr>
                <a:r>
                  <a:rPr lang="en-US" sz="1200" b="1" i="0" baseline="0">
                    <a:solidFill>
                      <a:srgbClr val="5B6770"/>
                    </a:solidFill>
                    <a:effectLst/>
                    <a:latin typeface="Arial" panose="020B0604020202020204" pitchFamily="34" charset="0"/>
                    <a:cs typeface="Arial" panose="020B0604020202020204" pitchFamily="34" charset="0"/>
                  </a:rPr>
                  <a:t>MW</a:t>
                </a:r>
                <a:endParaRPr lang="en-US" sz="1200">
                  <a:solidFill>
                    <a:srgbClr val="5B6770"/>
                  </a:solidFill>
                  <a:effectLst/>
                  <a:latin typeface="Arial" panose="020B0604020202020204" pitchFamily="34" charset="0"/>
                  <a:cs typeface="Arial" panose="020B0604020202020204" pitchFamily="34" charset="0"/>
                </a:endParaRPr>
              </a:p>
            </c:rich>
          </c:tx>
          <c:overlay val="0"/>
        </c:title>
        <c:numFmt formatCode="General" sourceLinked="1"/>
        <c:majorTickMark val="out"/>
        <c:minorTickMark val="none"/>
        <c:tickLblPos val="nextTo"/>
        <c:txPr>
          <a:bodyPr/>
          <a:lstStyle/>
          <a:p>
            <a:pPr>
              <a:defRPr sz="1400">
                <a:solidFill>
                  <a:srgbClr val="5B6770"/>
                </a:solidFill>
                <a:latin typeface="Arial" panose="020B0604020202020204" pitchFamily="34" charset="0"/>
                <a:cs typeface="Arial" panose="020B0604020202020204" pitchFamily="34" charset="0"/>
              </a:defRPr>
            </a:pPr>
            <a:endParaRPr lang="en-US"/>
          </a:p>
        </c:txPr>
        <c:crossAx val="146665192"/>
        <c:crosses val="autoZero"/>
        <c:crossBetween val="between"/>
        <c:majorUnit val="0.5"/>
      </c:valAx>
    </c:plotArea>
    <c:legend>
      <c:legendPos val="t"/>
      <c:overlay val="1"/>
      <c:spPr>
        <a:solidFill>
          <a:schemeClr val="bg1"/>
        </a:solidFill>
      </c:spPr>
      <c:txPr>
        <a:bodyPr/>
        <a:lstStyle/>
        <a:p>
          <a:pPr>
            <a:defRPr sz="1400">
              <a:solidFill>
                <a:srgbClr val="5B6770"/>
              </a:solidFill>
              <a:latin typeface="Arial" panose="020B0604020202020204" pitchFamily="34" charset="0"/>
              <a:cs typeface="Arial" panose="020B0604020202020204" pitchFamily="34" charset="0"/>
            </a:defRPr>
          </a:pPr>
          <a:endParaRPr lang="en-US"/>
        </a:p>
      </c:txPr>
    </c:legend>
    <c:plotVisOnly val="1"/>
    <c:dispBlanksAs val="gap"/>
    <c:showDLblsOverMax val="0"/>
  </c:chart>
  <c:spPr>
    <a:ln>
      <a:noFill/>
    </a:ln>
  </c:spPr>
  <c:externalData r:id="rId1">
    <c:autoUpdate val="0"/>
  </c:externalData>
  <c:userShapes r:id="rId2"/>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0.02247</cdr:x>
      <cdr:y>0.12626</cdr:y>
    </cdr:from>
    <cdr:to>
      <cdr:x>0.38202</cdr:x>
      <cdr:y>0.22418</cdr:y>
    </cdr:to>
    <cdr:sp macro="" textlink="">
      <cdr:nvSpPr>
        <cdr:cNvPr id="2" name="TextBox 11">
          <a:extLst xmlns:a="http://schemas.openxmlformats.org/drawingml/2006/main">
            <a:ext uri="{FF2B5EF4-FFF2-40B4-BE49-F238E27FC236}">
              <a16:creationId xmlns:a16="http://schemas.microsoft.com/office/drawing/2014/main" id="{B9DE58D0-7A78-ED45-2342-DC1653C7DB50}"/>
            </a:ext>
          </a:extLst>
        </cdr:cNvPr>
        <cdr:cNvSpPr txBox="1"/>
      </cdr:nvSpPr>
      <cdr:spPr>
        <a:xfrm xmlns:a="http://schemas.openxmlformats.org/drawingml/2006/main">
          <a:off x="152400" y="476250"/>
          <a:ext cx="2438400" cy="369332"/>
        </a:xfrm>
        <a:prstGeom xmlns:a="http://schemas.openxmlformats.org/drawingml/2006/main" prst="rect">
          <a:avLst/>
        </a:prstGeom>
        <a:noFill xmlns:a="http://schemas.openxmlformats.org/drawingml/2006/main"/>
      </cdr:spPr>
      <cdr:txBody>
        <a:bodyPr xmlns:a="http://schemas.openxmlformats.org/drawingml/2006/main" wrap="square">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algn="ctr" fontAlgn="b"/>
          <a:r>
            <a:rPr lang="en-US" sz="1800" b="0" i="0" u="none" strike="noStrike" dirty="0">
              <a:solidFill>
                <a:srgbClr val="000000"/>
              </a:solidFill>
              <a:effectLst/>
              <a:latin typeface="Calibri" panose="020F0502020204030204" pitchFamily="34" charset="0"/>
            </a:rPr>
            <a:t>Night</a:t>
          </a:r>
        </a:p>
      </cdr:txBody>
    </cdr:sp>
  </cdr:relSizeAnchor>
  <cdr:relSizeAnchor xmlns:cdr="http://schemas.openxmlformats.org/drawingml/2006/chartDrawing">
    <cdr:from>
      <cdr:x>0.21404</cdr:x>
      <cdr:y>0.12727</cdr:y>
    </cdr:from>
    <cdr:to>
      <cdr:x>0.5736</cdr:x>
      <cdr:y>0.22519</cdr:y>
    </cdr:to>
    <cdr:sp macro="" textlink="">
      <cdr:nvSpPr>
        <cdr:cNvPr id="3" name="TextBox 11">
          <a:extLst xmlns:a="http://schemas.openxmlformats.org/drawingml/2006/main">
            <a:ext uri="{FF2B5EF4-FFF2-40B4-BE49-F238E27FC236}">
              <a16:creationId xmlns:a16="http://schemas.microsoft.com/office/drawing/2014/main" id="{18691BCF-B8F0-6D23-F1F3-9B688CB8E9C2}"/>
            </a:ext>
          </a:extLst>
        </cdr:cNvPr>
        <cdr:cNvSpPr txBox="1"/>
      </cdr:nvSpPr>
      <cdr:spPr>
        <a:xfrm xmlns:a="http://schemas.openxmlformats.org/drawingml/2006/main">
          <a:off x="1451610" y="480060"/>
          <a:ext cx="2438400" cy="369332"/>
        </a:xfrm>
        <a:prstGeom xmlns:a="http://schemas.openxmlformats.org/drawingml/2006/main" prst="rect">
          <a:avLst/>
        </a:prstGeom>
        <a:noFill xmlns:a="http://schemas.openxmlformats.org/drawingml/2006/main"/>
      </cdr:spPr>
      <cdr:txBody>
        <a:bodyPr xmlns:a="http://schemas.openxmlformats.org/drawingml/2006/main" wrap="square">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fontAlgn="b"/>
          <a:r>
            <a:rPr lang="en-US" sz="1800" b="0" i="0" u="none" strike="noStrike" dirty="0">
              <a:solidFill>
                <a:srgbClr val="000000"/>
              </a:solidFill>
              <a:effectLst/>
              <a:latin typeface="Calibri" panose="020F0502020204030204" pitchFamily="34" charset="0"/>
            </a:rPr>
            <a:t>Sunrise</a:t>
          </a:r>
        </a:p>
      </cdr:txBody>
    </cdr:sp>
  </cdr:relSizeAnchor>
  <cdr:relSizeAnchor xmlns:cdr="http://schemas.openxmlformats.org/drawingml/2006/chartDrawing">
    <cdr:from>
      <cdr:x>0.63202</cdr:x>
      <cdr:y>0.12121</cdr:y>
    </cdr:from>
    <cdr:to>
      <cdr:x>0.99157</cdr:x>
      <cdr:y>0.21913</cdr:y>
    </cdr:to>
    <cdr:sp macro="" textlink="">
      <cdr:nvSpPr>
        <cdr:cNvPr id="4" name="TextBox 11">
          <a:extLst xmlns:a="http://schemas.openxmlformats.org/drawingml/2006/main">
            <a:ext uri="{FF2B5EF4-FFF2-40B4-BE49-F238E27FC236}">
              <a16:creationId xmlns:a16="http://schemas.microsoft.com/office/drawing/2014/main" id="{C4E8F775-D4F9-912E-5D25-3C2C3602949F}"/>
            </a:ext>
          </a:extLst>
        </cdr:cNvPr>
        <cdr:cNvSpPr txBox="1"/>
      </cdr:nvSpPr>
      <cdr:spPr>
        <a:xfrm xmlns:a="http://schemas.openxmlformats.org/drawingml/2006/main">
          <a:off x="4286250" y="457200"/>
          <a:ext cx="2438400" cy="369332"/>
        </a:xfrm>
        <a:prstGeom xmlns:a="http://schemas.openxmlformats.org/drawingml/2006/main" prst="rect">
          <a:avLst/>
        </a:prstGeom>
        <a:noFill xmlns:a="http://schemas.openxmlformats.org/drawingml/2006/main"/>
      </cdr:spPr>
      <cdr:txBody>
        <a:bodyPr xmlns:a="http://schemas.openxmlformats.org/drawingml/2006/main" wrap="square">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fontAlgn="b"/>
          <a:r>
            <a:rPr lang="en-US" sz="1800" b="0" i="0" u="none" strike="noStrike" dirty="0">
              <a:solidFill>
                <a:srgbClr val="000000"/>
              </a:solidFill>
              <a:effectLst/>
              <a:latin typeface="Calibri" panose="020F0502020204030204" pitchFamily="34" charset="0"/>
            </a:rPr>
            <a:t>Sunset</a:t>
          </a:r>
        </a:p>
      </cdr:txBody>
    </cdr:sp>
  </cdr:relSizeAnchor>
  <cdr:relSizeAnchor xmlns:cdr="http://schemas.openxmlformats.org/drawingml/2006/chartDrawing">
    <cdr:from>
      <cdr:x>0.42753</cdr:x>
      <cdr:y>0.12626</cdr:y>
    </cdr:from>
    <cdr:to>
      <cdr:x>0.78708</cdr:x>
      <cdr:y>0.22418</cdr:y>
    </cdr:to>
    <cdr:sp macro="" textlink="">
      <cdr:nvSpPr>
        <cdr:cNvPr id="5" name="TextBox 11">
          <a:extLst xmlns:a="http://schemas.openxmlformats.org/drawingml/2006/main">
            <a:ext uri="{FF2B5EF4-FFF2-40B4-BE49-F238E27FC236}">
              <a16:creationId xmlns:a16="http://schemas.microsoft.com/office/drawing/2014/main" id="{C5B52B8D-F24D-7620-3FAE-7CC3084BE5A4}"/>
            </a:ext>
          </a:extLst>
        </cdr:cNvPr>
        <cdr:cNvSpPr txBox="1"/>
      </cdr:nvSpPr>
      <cdr:spPr>
        <a:xfrm xmlns:a="http://schemas.openxmlformats.org/drawingml/2006/main">
          <a:off x="2899410" y="476250"/>
          <a:ext cx="2438400" cy="369332"/>
        </a:xfrm>
        <a:prstGeom xmlns:a="http://schemas.openxmlformats.org/drawingml/2006/main" prst="rect">
          <a:avLst/>
        </a:prstGeom>
        <a:noFill xmlns:a="http://schemas.openxmlformats.org/drawingml/2006/main"/>
      </cdr:spPr>
      <cdr:txBody>
        <a:bodyPr xmlns:a="http://schemas.openxmlformats.org/drawingml/2006/main" wrap="square">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fontAlgn="b"/>
          <a:r>
            <a:rPr lang="en-US" sz="1800" b="0" i="0" u="none" strike="noStrike" dirty="0">
              <a:solidFill>
                <a:srgbClr val="000000"/>
              </a:solidFill>
              <a:effectLst/>
              <a:latin typeface="Calibri" panose="020F0502020204030204" pitchFamily="34" charset="0"/>
            </a:rPr>
            <a:t>Other</a:t>
          </a:r>
        </a:p>
      </cdr:txBody>
    </cdr:sp>
  </cdr:relSizeAnchor>
</c:userShapes>
</file>

<file path=ppt/drawings/drawing2.xml><?xml version="1.0" encoding="utf-8"?>
<c:userShapes xmlns:c="http://schemas.openxmlformats.org/drawingml/2006/chart">
  <cdr:relSizeAnchor xmlns:cdr="http://schemas.openxmlformats.org/drawingml/2006/chartDrawing">
    <cdr:from>
      <cdr:x>0.64542</cdr:x>
      <cdr:y>0.18622</cdr:y>
    </cdr:from>
    <cdr:to>
      <cdr:x>0.98571</cdr:x>
      <cdr:y>0.21021</cdr:y>
    </cdr:to>
    <cdr:sp macro="" textlink="">
      <cdr:nvSpPr>
        <cdr:cNvPr id="2" name="TextBox 3">
          <a:extLst xmlns:a="http://schemas.openxmlformats.org/drawingml/2006/main">
            <a:ext uri="{FF2B5EF4-FFF2-40B4-BE49-F238E27FC236}">
              <a16:creationId xmlns:a16="http://schemas.microsoft.com/office/drawing/2014/main" id="{92110B35-453C-4E2E-9DB4-3623522B9774}"/>
            </a:ext>
          </a:extLst>
        </cdr:cNvPr>
        <cdr:cNvSpPr txBox="1"/>
      </cdr:nvSpPr>
      <cdr:spPr>
        <a:xfrm xmlns:a="http://schemas.openxmlformats.org/drawingml/2006/main">
          <a:off x="5494328" y="915486"/>
          <a:ext cx="2896819" cy="117917"/>
        </a:xfrm>
        <a:prstGeom xmlns:a="http://schemas.openxmlformats.org/drawingml/2006/main" prst="rect">
          <a:avLst/>
        </a:prstGeom>
        <a:solidFill xmlns:a="http://schemas.openxmlformats.org/drawingml/2006/main">
          <a:schemeClr val="lt1"/>
        </a:solidFill>
        <a:ln xmlns:a="http://schemas.openxmlformats.org/drawingml/2006/main" w="9525" cmpd="sng">
          <a:noFill/>
        </a:l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wrap="square" lIns="0" tIns="0" rIns="0" bIns="0" rtlCol="0" anchor="t">
          <a:spAutoFit/>
        </a:bodyPr>
        <a:lstStyle xmlns:a="http://schemas.openxmlformats.org/drawingml/2006/main">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xmlns:a="http://schemas.openxmlformats.org/drawingml/2006/main">
          <a:fld id="{62AC306C-210A-42D0-A10D-AE5E96AF59D1}" type="TxLink">
            <a:rPr lang="en-US" sz="800" b="0" i="1" u="none" strike="noStrike">
              <a:solidFill>
                <a:srgbClr val="890C58"/>
              </a:solidFill>
              <a:latin typeface="Arial" panose="020B0604020202020204" pitchFamily="34" charset="0"/>
              <a:cs typeface="Arial" panose="020B0604020202020204" pitchFamily="34" charset="0"/>
            </a:rPr>
            <a:pPr/>
            <a:t> </a:t>
          </a:fld>
          <a:endParaRPr lang="en-US" sz="800" i="1">
            <a:solidFill>
              <a:srgbClr val="890C58"/>
            </a:solidFill>
            <a:latin typeface="Arial" panose="020B0604020202020204" pitchFamily="34" charset="0"/>
            <a:cs typeface="Arial" panose="020B0604020202020204" pitchFamily="34" charset="0"/>
          </a:endParaRPr>
        </a:p>
      </cdr:txBody>
    </cdr:sp>
  </cdr:relSizeAnchor>
  <cdr:relSizeAnchor xmlns:cdr="http://schemas.openxmlformats.org/drawingml/2006/chartDrawing">
    <cdr:from>
      <cdr:x>0.09071</cdr:x>
      <cdr:y>0.18605</cdr:y>
    </cdr:from>
    <cdr:to>
      <cdr:x>0.46309</cdr:x>
      <cdr:y>0.30993</cdr:y>
    </cdr:to>
    <cdr:sp macro="" textlink="">
      <cdr:nvSpPr>
        <cdr:cNvPr id="3" name="TextBox 2">
          <a:extLst xmlns:a="http://schemas.openxmlformats.org/drawingml/2006/main">
            <a:ext uri="{FF2B5EF4-FFF2-40B4-BE49-F238E27FC236}">
              <a16:creationId xmlns:a16="http://schemas.microsoft.com/office/drawing/2014/main" id="{CFF4AB73-4685-468E-BDA0-DF37A26395F1}"/>
            </a:ext>
          </a:extLst>
        </cdr:cNvPr>
        <cdr:cNvSpPr txBox="1"/>
      </cdr:nvSpPr>
      <cdr:spPr>
        <a:xfrm xmlns:a="http://schemas.openxmlformats.org/drawingml/2006/main">
          <a:off x="738861" y="914673"/>
          <a:ext cx="3033073" cy="609013"/>
        </a:xfrm>
        <a:prstGeom xmlns:a="http://schemas.openxmlformats.org/drawingml/2006/main" prst="rect">
          <a:avLst/>
        </a:prstGeom>
      </cdr:spPr>
      <cdr:txBody>
        <a:bodyPr xmlns:a="http://schemas.openxmlformats.org/drawingml/2006/main" vertOverflow="overflow" horzOverflow="overflow" wrap="none" rtlCol="0">
          <a:spAutoFit/>
        </a:bodyPr>
        <a:lstStyle xmlns:a="http://schemas.openxmlformats.org/drawingml/2006/main"/>
        <a:p xmlns:a="http://schemas.openxmlformats.org/drawingml/2006/main">
          <a:fld id="{3A7AF36D-D95A-484F-AC44-1A801362D418}" type="TxLink">
            <a:rPr lang="en-US" sz="1100" b="0" i="1" u="none" strike="noStrike">
              <a:solidFill>
                <a:srgbClr val="890C58"/>
              </a:solidFill>
              <a:latin typeface="Calibri"/>
              <a:cs typeface="Calibri"/>
            </a:rPr>
            <a:pPr/>
            <a:t>2024 ECRS:	
Range: 1361 MW - 2664 MW;	
Avg: 2013 MW (28 MW decrease from prev year)</a:t>
          </a:fld>
          <a:endParaRPr lang="en-US" sz="1100" i="1" dirty="0">
            <a:solidFill>
              <a:srgbClr val="890C58"/>
            </a:solidFill>
          </a:endParaRPr>
        </a:p>
      </cdr:txBody>
    </cdr:sp>
  </cdr:relSizeAnchor>
</c:userShapes>
</file>

<file path=ppt/drawings/drawing3.xml><?xml version="1.0" encoding="utf-8"?>
<c:userShapes xmlns:c="http://schemas.openxmlformats.org/drawingml/2006/chart">
  <cdr:relSizeAnchor xmlns:cdr="http://schemas.openxmlformats.org/drawingml/2006/chartDrawing">
    <cdr:from>
      <cdr:x>0.7604</cdr:x>
      <cdr:y>0.20027</cdr:y>
    </cdr:from>
    <cdr:to>
      <cdr:x>0.99459</cdr:x>
      <cdr:y>0.31787</cdr:y>
    </cdr:to>
    <cdr:sp macro="" textlink="">
      <cdr:nvSpPr>
        <cdr:cNvPr id="2" name="TextBox 1">
          <a:extLst xmlns:a="http://schemas.openxmlformats.org/drawingml/2006/main">
            <a:ext uri="{FF2B5EF4-FFF2-40B4-BE49-F238E27FC236}">
              <a16:creationId xmlns:a16="http://schemas.microsoft.com/office/drawing/2014/main" id="{273D90FF-7D21-412E-A822-7A18BB86F83C}"/>
            </a:ext>
          </a:extLst>
        </cdr:cNvPr>
        <cdr:cNvSpPr txBox="1"/>
      </cdr:nvSpPr>
      <cdr:spPr>
        <a:xfrm xmlns:a="http://schemas.openxmlformats.org/drawingml/2006/main">
          <a:off x="6595592" y="558842"/>
          <a:ext cx="2031325" cy="328167"/>
        </a:xfrm>
        <a:prstGeom xmlns:a="http://schemas.openxmlformats.org/drawingml/2006/main" prst="rect">
          <a:avLst/>
        </a:prstGeom>
      </cdr:spPr>
      <cdr:txBody>
        <a:bodyPr xmlns:a="http://schemas.openxmlformats.org/drawingml/2006/main" vertOverflow="overflow" horzOverflow="overflow" wrap="none" rtlCol="0">
          <a:spAutoFit/>
        </a:bodyPr>
        <a:lstStyle xmlns:a="http://schemas.openxmlformats.org/drawingml/2006/main"/>
        <a:p xmlns:a="http://schemas.openxmlformats.org/drawingml/2006/main">
          <a:fld id="{885CEF76-6DFB-4650-A93D-6FC71CBBA49E}" type="TxLink">
            <a:rPr lang="en-US" sz="800" b="0" i="1" u="none" strike="noStrike">
              <a:solidFill>
                <a:srgbClr val="000000"/>
              </a:solidFill>
              <a:latin typeface="Arial" panose="020B0604020202020204" pitchFamily="34" charset="0"/>
              <a:cs typeface="Arial" panose="020B0604020202020204" pitchFamily="34" charset="0"/>
            </a:rPr>
            <a:pPr/>
            <a:t>2023 Reg Up Avg: 1.4 MW	
2024 Reg Up Avg: 1.2 MW</a:t>
          </a:fld>
          <a:endParaRPr lang="en-US" sz="800" i="1">
            <a:latin typeface="Arial" panose="020B0604020202020204" pitchFamily="34" charset="0"/>
            <a:cs typeface="Arial" panose="020B0604020202020204" pitchFamily="34" charset="0"/>
          </a:endParaRPr>
        </a:p>
      </cdr:txBody>
    </cdr:sp>
  </cdr:relSizeAnchor>
</c:userShapes>
</file>

<file path=ppt/drawings/drawing4.xml><?xml version="1.0" encoding="utf-8"?>
<c:userShapes xmlns:c="http://schemas.openxmlformats.org/drawingml/2006/chart">
  <cdr:relSizeAnchor xmlns:cdr="http://schemas.openxmlformats.org/drawingml/2006/chartDrawing">
    <cdr:from>
      <cdr:x>0.76581</cdr:x>
      <cdr:y>0.19096</cdr:y>
    </cdr:from>
    <cdr:to>
      <cdr:x>1</cdr:x>
      <cdr:y>0.30816</cdr:y>
    </cdr:to>
    <cdr:sp macro="" textlink="">
      <cdr:nvSpPr>
        <cdr:cNvPr id="2" name="TextBox 1">
          <a:extLst xmlns:a="http://schemas.openxmlformats.org/drawingml/2006/main">
            <a:ext uri="{FF2B5EF4-FFF2-40B4-BE49-F238E27FC236}">
              <a16:creationId xmlns:a16="http://schemas.microsoft.com/office/drawing/2014/main" id="{DE7756BB-FCB0-4D7B-94A9-7BFCBA78E490}"/>
            </a:ext>
          </a:extLst>
        </cdr:cNvPr>
        <cdr:cNvSpPr txBox="1"/>
      </cdr:nvSpPr>
      <cdr:spPr>
        <a:xfrm xmlns:a="http://schemas.openxmlformats.org/drawingml/2006/main">
          <a:off x="6703842" y="534682"/>
          <a:ext cx="2031325" cy="328167"/>
        </a:xfrm>
        <a:prstGeom xmlns:a="http://schemas.openxmlformats.org/drawingml/2006/main" prst="rect">
          <a:avLst/>
        </a:prstGeom>
      </cdr:spPr>
      <cdr:txBody>
        <a:bodyPr xmlns:a="http://schemas.openxmlformats.org/drawingml/2006/main" wrap="none" rtlCol="0">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fld id="{6C7A7654-7560-4152-BD6A-E2F71FB345E3}" type="TxLink">
            <a:rPr lang="en-US" sz="800" b="0" i="1" u="none" strike="noStrike">
              <a:solidFill>
                <a:srgbClr val="000000"/>
              </a:solidFill>
              <a:latin typeface="Arial" panose="020B0604020202020204" pitchFamily="34" charset="0"/>
              <a:cs typeface="Arial" panose="020B0604020202020204" pitchFamily="34" charset="0"/>
            </a:rPr>
            <a:pPr/>
            <a:t>2023 Reg Down Avg: 1.2 MW	
2024 Reg Down Avg: 1.2 MW</a:t>
          </a:fld>
          <a:endParaRPr lang="en-US" sz="800" i="1">
            <a:latin typeface="Arial" panose="020B0604020202020204" pitchFamily="34" charset="0"/>
            <a:cs typeface="Arial" panose="020B0604020202020204" pitchFamily="34" charset="0"/>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FADBA4A-CF1B-46AC-9045-2B6612C0624C}" type="datetimeFigureOut">
              <a:rPr lang="en-US" smtClean="0"/>
              <a:t>9/15/2023</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46EE2B4-D30B-4D65-BC1C-DE57E4765049}" type="slidenum">
              <a:rPr lang="en-US" smtClean="0"/>
              <a:t>‹#›</a:t>
            </a:fld>
            <a:endParaRPr lang="en-US"/>
          </a:p>
        </p:txBody>
      </p:sp>
    </p:spTree>
    <p:extLst>
      <p:ext uri="{BB962C8B-B14F-4D97-AF65-F5344CB8AC3E}">
        <p14:creationId xmlns:p14="http://schemas.microsoft.com/office/powerpoint/2010/main" val="20791212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3C6F44-CB68-48CB-8188-A47D4423899A}" type="datetimeFigureOut">
              <a:rPr lang="en-US" smtClean="0"/>
              <a:t>9/15/2023</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772613F-3576-4EE9-945C-25503B987A39}" type="slidenum">
              <a:rPr lang="en-US" smtClean="0"/>
              <a:t>‹#›</a:t>
            </a:fld>
            <a:endParaRPr lang="en-US"/>
          </a:p>
        </p:txBody>
      </p:sp>
    </p:spTree>
    <p:extLst>
      <p:ext uri="{BB962C8B-B14F-4D97-AF65-F5344CB8AC3E}">
        <p14:creationId xmlns:p14="http://schemas.microsoft.com/office/powerpoint/2010/main" val="17399486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a:t>
            </a:fld>
            <a:endParaRPr lang="en-US"/>
          </a:p>
        </p:txBody>
      </p:sp>
    </p:spTree>
    <p:extLst>
      <p:ext uri="{BB962C8B-B14F-4D97-AF65-F5344CB8AC3E}">
        <p14:creationId xmlns:p14="http://schemas.microsoft.com/office/powerpoint/2010/main" val="30871059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772613F-3576-4EE9-945C-25503B987A39}" type="slidenum">
              <a:rPr lang="en-US" smtClean="0"/>
              <a:t>31</a:t>
            </a:fld>
            <a:endParaRPr lang="en-US"/>
          </a:p>
        </p:txBody>
      </p:sp>
    </p:spTree>
    <p:extLst>
      <p:ext uri="{BB962C8B-B14F-4D97-AF65-F5344CB8AC3E}">
        <p14:creationId xmlns:p14="http://schemas.microsoft.com/office/powerpoint/2010/main" val="9406918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772613F-3576-4EE9-945C-25503B987A39}" type="slidenum">
              <a:rPr lang="en-US" smtClean="0"/>
              <a:t>32</a:t>
            </a:fld>
            <a:endParaRPr lang="en-US"/>
          </a:p>
        </p:txBody>
      </p:sp>
    </p:spTree>
    <p:extLst>
      <p:ext uri="{BB962C8B-B14F-4D97-AF65-F5344CB8AC3E}">
        <p14:creationId xmlns:p14="http://schemas.microsoft.com/office/powerpoint/2010/main" val="20028676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Avg</a:t>
            </a:r>
            <a:r>
              <a:rPr lang="en-US" baseline="0" dirty="0"/>
              <a:t> Reg Up adjustment for wind is 1.2MW</a:t>
            </a:r>
          </a:p>
          <a:p>
            <a:pPr defTabSz="966612">
              <a:defRPr/>
            </a:pPr>
            <a:r>
              <a:rPr lang="en-US" dirty="0"/>
              <a:t>Avg</a:t>
            </a:r>
            <a:r>
              <a:rPr lang="en-US" baseline="0" dirty="0"/>
              <a:t> Reg Down adjustment for wind is 1.2 MW</a:t>
            </a:r>
            <a:endParaRPr lang="en-US" dirty="0"/>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40</a:t>
            </a:fld>
            <a:endParaRPr lang="en-US"/>
          </a:p>
        </p:txBody>
      </p:sp>
    </p:spTree>
    <p:extLst>
      <p:ext uri="{BB962C8B-B14F-4D97-AF65-F5344CB8AC3E}">
        <p14:creationId xmlns:p14="http://schemas.microsoft.com/office/powerpoint/2010/main" val="22415481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772613F-3576-4EE9-945C-25503B987A39}" type="slidenum">
              <a:rPr lang="en-US" smtClean="0"/>
              <a:t>8</a:t>
            </a:fld>
            <a:endParaRPr lang="en-US"/>
          </a:p>
        </p:txBody>
      </p:sp>
    </p:spTree>
    <p:extLst>
      <p:ext uri="{BB962C8B-B14F-4D97-AF65-F5344CB8AC3E}">
        <p14:creationId xmlns:p14="http://schemas.microsoft.com/office/powerpoint/2010/main" val="14501704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772613F-3576-4EE9-945C-25503B987A39}" type="slidenum">
              <a:rPr lang="en-US" smtClean="0"/>
              <a:t>10</a:t>
            </a:fld>
            <a:endParaRPr lang="en-US"/>
          </a:p>
        </p:txBody>
      </p:sp>
    </p:spTree>
    <p:extLst>
      <p:ext uri="{BB962C8B-B14F-4D97-AF65-F5344CB8AC3E}">
        <p14:creationId xmlns:p14="http://schemas.microsoft.com/office/powerpoint/2010/main" val="1372386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OY2022 IFRO – 412 MW/0.1 Hz | Limit 1,240 MW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OY2023 IFRO – 463 MW/0.1 Hz | Limit 1,390 MW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OY2024 IFRO – 395 MW/0.1 Hz | Limit 1,185 MW</a:t>
            </a:r>
          </a:p>
          <a:p>
            <a:endParaRPr lang="en-US" b="1" dirty="0"/>
          </a:p>
        </p:txBody>
      </p:sp>
      <p:sp>
        <p:nvSpPr>
          <p:cNvPr id="4" name="Slide Number Placeholder 3"/>
          <p:cNvSpPr>
            <a:spLocks noGrp="1"/>
          </p:cNvSpPr>
          <p:nvPr>
            <p:ph type="sldNum" sz="quarter" idx="10"/>
          </p:nvPr>
        </p:nvSpPr>
        <p:spPr/>
        <p:txBody>
          <a:bodyPr/>
          <a:lstStyle/>
          <a:p>
            <a:fld id="{A772613F-3576-4EE9-945C-25503B987A39}" type="slidenum">
              <a:rPr lang="en-US" smtClean="0"/>
              <a:t>15</a:t>
            </a:fld>
            <a:endParaRPr lang="en-US"/>
          </a:p>
        </p:txBody>
      </p:sp>
    </p:spTree>
    <p:extLst>
      <p:ext uri="{BB962C8B-B14F-4D97-AF65-F5344CB8AC3E}">
        <p14:creationId xmlns:p14="http://schemas.microsoft.com/office/powerpoint/2010/main" val="32730195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RRS quantity for 2024 decrease between 2 MW (320 GW.s case) and 61 MW (150 GW.s case)</a:t>
            </a:r>
          </a:p>
        </p:txBody>
      </p:sp>
      <p:sp>
        <p:nvSpPr>
          <p:cNvPr id="4" name="Slide Number Placeholder 3"/>
          <p:cNvSpPr>
            <a:spLocks noGrp="1"/>
          </p:cNvSpPr>
          <p:nvPr>
            <p:ph type="sldNum" sz="quarter" idx="10"/>
          </p:nvPr>
        </p:nvSpPr>
        <p:spPr/>
        <p:txBody>
          <a:bodyPr/>
          <a:lstStyle/>
          <a:p>
            <a:fld id="{A772613F-3576-4EE9-945C-25503B987A39}" type="slidenum">
              <a:rPr lang="en-US" smtClean="0"/>
              <a:t>16</a:t>
            </a:fld>
            <a:endParaRPr lang="en-US"/>
          </a:p>
        </p:txBody>
      </p:sp>
    </p:spTree>
    <p:extLst>
      <p:ext uri="{BB962C8B-B14F-4D97-AF65-F5344CB8AC3E}">
        <p14:creationId xmlns:p14="http://schemas.microsoft.com/office/powerpoint/2010/main" val="41222697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772613F-3576-4EE9-945C-25503B987A39}" type="slidenum">
              <a:rPr lang="en-US" smtClean="0"/>
              <a:t>22</a:t>
            </a:fld>
            <a:endParaRPr lang="en-US"/>
          </a:p>
        </p:txBody>
      </p:sp>
    </p:spTree>
    <p:extLst>
      <p:ext uri="{BB962C8B-B14F-4D97-AF65-F5344CB8AC3E}">
        <p14:creationId xmlns:p14="http://schemas.microsoft.com/office/powerpoint/2010/main" val="38412399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Decker Removed</a:t>
            </a:r>
          </a:p>
          <a:p>
            <a:endParaRPr lang="en-US" dirty="0"/>
          </a:p>
        </p:txBody>
      </p:sp>
      <p:sp>
        <p:nvSpPr>
          <p:cNvPr id="4" name="Slide Number Placeholder 3"/>
          <p:cNvSpPr>
            <a:spLocks noGrp="1"/>
          </p:cNvSpPr>
          <p:nvPr>
            <p:ph type="sldNum" sz="quarter" idx="5"/>
          </p:nvPr>
        </p:nvSpPr>
        <p:spPr/>
        <p:txBody>
          <a:bodyPr/>
          <a:lstStyle/>
          <a:p>
            <a:fld id="{A772613F-3576-4EE9-945C-25503B987A39}" type="slidenum">
              <a:rPr lang="en-US" smtClean="0"/>
              <a:t>23</a:t>
            </a:fld>
            <a:endParaRPr lang="en-US"/>
          </a:p>
        </p:txBody>
      </p:sp>
    </p:spTree>
    <p:extLst>
      <p:ext uri="{BB962C8B-B14F-4D97-AF65-F5344CB8AC3E}">
        <p14:creationId xmlns:p14="http://schemas.microsoft.com/office/powerpoint/2010/main" val="35275954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772613F-3576-4EE9-945C-25503B987A39}" type="slidenum">
              <a:rPr lang="en-US" smtClean="0"/>
              <a:t>28</a:t>
            </a:fld>
            <a:endParaRPr lang="en-US"/>
          </a:p>
        </p:txBody>
      </p:sp>
    </p:spTree>
    <p:extLst>
      <p:ext uri="{BB962C8B-B14F-4D97-AF65-F5344CB8AC3E}">
        <p14:creationId xmlns:p14="http://schemas.microsoft.com/office/powerpoint/2010/main" val="18308229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772613F-3576-4EE9-945C-25503B987A39}" type="slidenum">
              <a:rPr lang="en-US" smtClean="0"/>
              <a:t>30</a:t>
            </a:fld>
            <a:endParaRPr lang="en-US"/>
          </a:p>
        </p:txBody>
      </p:sp>
    </p:spTree>
    <p:extLst>
      <p:ext uri="{BB962C8B-B14F-4D97-AF65-F5344CB8AC3E}">
        <p14:creationId xmlns:p14="http://schemas.microsoft.com/office/powerpoint/2010/main" val="3743166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bg1"/>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solidFill>
                  <a:prstClr val="black">
                    <a:tint val="75000"/>
                  </a:prstClr>
                </a:solidFill>
              </a:rPr>
              <a:t>Footer text goes here.</a:t>
            </a:r>
          </a:p>
        </p:txBody>
      </p:sp>
      <p:sp>
        <p:nvSpPr>
          <p:cNvPr id="7" name="Slide Number Placeholder 5"/>
          <p:cNvSpPr>
            <a:spLocks noGrp="1"/>
          </p:cNvSpPr>
          <p:nvPr>
            <p:ph type="sldNum" sz="quarter" idx="4"/>
          </p:nvPr>
        </p:nvSpPr>
        <p:spPr>
          <a:xfrm>
            <a:off x="8229600" y="6569075"/>
            <a:ext cx="457200" cy="212725"/>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8" name="Straight Connector 7"/>
          <p:cNvCxnSpPr/>
          <p:nvPr userDrawn="1"/>
        </p:nvCxnSpPr>
        <p:spPr>
          <a:xfrm>
            <a:off x="1428750" y="2625326"/>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userDrawn="1"/>
        </p:nvCxnSpPr>
        <p:spPr>
          <a:xfrm>
            <a:off x="1428750" y="4232673"/>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10" name="Content Placeholder 2"/>
          <p:cNvSpPr>
            <a:spLocks noGrp="1"/>
          </p:cNvSpPr>
          <p:nvPr>
            <p:ph idx="16"/>
          </p:nvPr>
        </p:nvSpPr>
        <p:spPr>
          <a:xfrm>
            <a:off x="1428750" y="2895600"/>
            <a:ext cx="6286500" cy="990600"/>
          </a:xfrm>
          <a:prstGeom prst="rect">
            <a:avLst/>
          </a:prstGeom>
        </p:spPr>
        <p:txBody>
          <a:bodyPr/>
          <a:lstStyle>
            <a:lvl1pPr marL="0" indent="0" algn="ctr">
              <a:buNone/>
              <a:defRPr sz="3200" b="1" cap="small"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Tree>
    <p:extLst>
      <p:ext uri="{BB962C8B-B14F-4D97-AF65-F5344CB8AC3E}">
        <p14:creationId xmlns:p14="http://schemas.microsoft.com/office/powerpoint/2010/main" val="25648147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855406"/>
            <a:ext cx="853440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219768" y="6553200"/>
            <a:ext cx="457200" cy="212725"/>
          </a:xfrm>
          <a:prstGeom prst="rect">
            <a:avLst/>
          </a:prstGeom>
        </p:spPr>
        <p:txBody>
          <a:bodyPr vert="horz" lIns="91440" tIns="45720" rIns="91440" bIns="45720" rtlCol="0" anchor="ctr"/>
          <a:lstStyle>
            <a:lvl1pPr algn="ctr">
              <a:defRPr sz="900">
                <a:solidFill>
                  <a:schemeClr val="bg1"/>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3426950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solidFill>
                  <a:schemeClr val="bg1"/>
                </a:solidFill>
              </a:defRPr>
            </a:lvl1pPr>
          </a:lstStyle>
          <a:p>
            <a:fld id="{CDB75BAC-74D7-43DA-9DE7-3912ED22B407}" type="slidenum">
              <a:rPr lang="en-US" smtClean="0"/>
              <a:pPr/>
              <a:t>‹#›</a:t>
            </a:fld>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3"/>
          </p:nvPr>
        </p:nvSpPr>
        <p:spPr>
          <a:xfrm>
            <a:off x="4636008" y="86334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idx="1"/>
          </p:nvPr>
        </p:nvSpPr>
        <p:spPr>
          <a:xfrm>
            <a:off x="304800" y="85540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13"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spTree>
    <p:extLst>
      <p:ext uri="{BB962C8B-B14F-4D97-AF65-F5344CB8AC3E}">
        <p14:creationId xmlns:p14="http://schemas.microsoft.com/office/powerpoint/2010/main" val="23748336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lvl1pPr>
              <a:defRPr>
                <a:solidFill>
                  <a:schemeClr val="bg1"/>
                </a:solidFill>
              </a:defRPr>
            </a:lvl1pPr>
          </a:lstStyle>
          <a:p>
            <a:fld id="{0E7085C4-D6A8-46D9-A1BA-F87C2DEFFCDB}" type="slidenum">
              <a:rPr lang="en-US" smtClean="0"/>
              <a:pPr/>
              <a:t>‹#›</a:t>
            </a:fld>
            <a:endParaRPr lang="en-US" dirty="0"/>
          </a:p>
        </p:txBody>
      </p:sp>
      <p:sp>
        <p:nvSpPr>
          <p:cNvPr id="10" name="Rectangle 9"/>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11" name="Straight Connector 10"/>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Content Placeholder 2"/>
          <p:cNvSpPr>
            <a:spLocks noGrp="1"/>
          </p:cNvSpPr>
          <p:nvPr>
            <p:ph idx="13"/>
          </p:nvPr>
        </p:nvSpPr>
        <p:spPr>
          <a:xfrm>
            <a:off x="4636008" y="1695200"/>
            <a:ext cx="4206240" cy="423277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Content Placeholder 2"/>
          <p:cNvSpPr>
            <a:spLocks noGrp="1"/>
          </p:cNvSpPr>
          <p:nvPr>
            <p:ph idx="14"/>
          </p:nvPr>
        </p:nvSpPr>
        <p:spPr>
          <a:xfrm>
            <a:off x="304800" y="1695200"/>
            <a:ext cx="4206240" cy="422483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idx="15"/>
          </p:nvPr>
        </p:nvSpPr>
        <p:spPr>
          <a:xfrm>
            <a:off x="4636008" y="863347"/>
            <a:ext cx="4206240" cy="730506"/>
          </a:xfrm>
          <a:prstGeom prst="rect">
            <a:avLst/>
          </a:prstGeom>
        </p:spPr>
        <p:txBody>
          <a:bodyPr/>
          <a:lstStyle>
            <a:lvl1pPr marL="0" marR="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a:t>Click to edit Master text styles</a:t>
            </a:r>
          </a:p>
        </p:txBody>
      </p:sp>
      <p:sp>
        <p:nvSpPr>
          <p:cNvPr id="16" name="Content Placeholder 2"/>
          <p:cNvSpPr>
            <a:spLocks noGrp="1"/>
          </p:cNvSpPr>
          <p:nvPr>
            <p:ph idx="16"/>
          </p:nvPr>
        </p:nvSpPr>
        <p:spPr>
          <a:xfrm>
            <a:off x="304800" y="855407"/>
            <a:ext cx="4206240" cy="730506"/>
          </a:xfrm>
          <a:prstGeom prst="rect">
            <a:avLst/>
          </a:prstGeom>
        </p:spPr>
        <p:txBody>
          <a:bodyPr/>
          <a:lstStyle>
            <a:lvl1pPr marL="0" indent="0">
              <a:buNone/>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
        <p:nvSpPr>
          <p:cNvPr id="17"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sp>
        <p:nvSpPr>
          <p:cNvPr id="18"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Tree>
    <p:extLst>
      <p:ext uri="{BB962C8B-B14F-4D97-AF65-F5344CB8AC3E}">
        <p14:creationId xmlns:p14="http://schemas.microsoft.com/office/powerpoint/2010/main" val="3161896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Bullets">
    <p:spTree>
      <p:nvGrpSpPr>
        <p:cNvPr id="1" name=""/>
        <p:cNvGrpSpPr/>
        <p:nvPr/>
      </p:nvGrpSpPr>
      <p:grpSpPr>
        <a:xfrm>
          <a:off x="0" y="0"/>
          <a:ext cx="0" cy="0"/>
          <a:chOff x="0" y="0"/>
          <a:chExt cx="0" cy="0"/>
        </a:xfrm>
      </p:grpSpPr>
      <p:sp>
        <p:nvSpPr>
          <p:cNvPr id="5" name="Rectangle 4"/>
          <p:cNvSpPr/>
          <p:nvPr userDrawn="1"/>
        </p:nvSpPr>
        <p:spPr>
          <a:xfrm>
            <a:off x="2814561" y="266304"/>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6" name="Straight Connector 5"/>
          <p:cNvCxnSpPr/>
          <p:nvPr userDrawn="1"/>
        </p:nvCxnSpPr>
        <p:spPr>
          <a:xfrm>
            <a:off x="2814561" y="266304"/>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Title 1"/>
          <p:cNvSpPr txBox="1">
            <a:spLocks/>
          </p:cNvSpPr>
          <p:nvPr userDrawn="1"/>
        </p:nvSpPr>
        <p:spPr>
          <a:xfrm>
            <a:off x="2898648" y="243682"/>
            <a:ext cx="6016752" cy="518318"/>
          </a:xfrm>
          <a:prstGeom prst="rect">
            <a:avLst/>
          </a:prstGeom>
        </p:spPr>
        <p:txBody>
          <a:bodyPr/>
          <a:lstStyle>
            <a:lvl1pPr algn="l" defTabSz="685800" rtl="0" eaLnBrk="1" latinLnBrk="0" hangingPunct="1">
              <a:spcBef>
                <a:spcPct val="0"/>
              </a:spcBef>
              <a:buNone/>
              <a:defRPr sz="3200" b="1" kern="1200">
                <a:solidFill>
                  <a:schemeClr val="accent1"/>
                </a:solidFill>
                <a:latin typeface="+mj-lt"/>
                <a:ea typeface="+mj-ea"/>
                <a:cs typeface="+mj-cs"/>
              </a:defRPr>
            </a:lvl1pPr>
          </a:lstStyle>
          <a:p>
            <a:r>
              <a:rPr lang="en-US" dirty="0"/>
              <a:t>Click to edit Master title style</a:t>
            </a:r>
          </a:p>
        </p:txBody>
      </p:sp>
      <p:sp>
        <p:nvSpPr>
          <p:cNvPr id="8" name="Content Placeholder 2"/>
          <p:cNvSpPr>
            <a:spLocks noGrp="1"/>
          </p:cNvSpPr>
          <p:nvPr>
            <p:ph idx="13"/>
          </p:nvPr>
        </p:nvSpPr>
        <p:spPr>
          <a:xfrm>
            <a:off x="301752" y="859536"/>
            <a:ext cx="8531352" cy="5065776"/>
          </a:xfrm>
          <a:prstGeom prst="rect">
            <a:avLst/>
          </a:prstGeom>
        </p:spPr>
        <p:txBody>
          <a:bodyPr/>
          <a:lstStyle>
            <a:lvl1pPr>
              <a:defRPr sz="1800" baseline="0">
                <a:solidFill>
                  <a:schemeClr val="tx2"/>
                </a:solidFill>
              </a:defRPr>
            </a:lvl1pPr>
            <a:lvl2pPr marL="557213" indent="-214313">
              <a:buClr>
                <a:schemeClr val="accent1"/>
              </a:buClr>
              <a:buFont typeface="Wingdings" panose="05000000000000000000" pitchFamily="2" charset="2"/>
              <a:buChar char="§"/>
              <a:defRPr sz="1800" baseline="0">
                <a:solidFill>
                  <a:schemeClr val="tx2"/>
                </a:solidFill>
              </a:defRPr>
            </a:lvl2pPr>
            <a:lvl3pPr marL="857250" indent="-171450">
              <a:buClr>
                <a:schemeClr val="tx2"/>
              </a:buClr>
              <a:buFont typeface="Courier New" panose="02070309020205020404" pitchFamily="49" charset="0"/>
              <a:buChar char="o"/>
              <a:defRPr sz="1600" baseline="0">
                <a:solidFill>
                  <a:schemeClr val="tx2"/>
                </a:solidFill>
              </a:defRPr>
            </a:lvl3pPr>
            <a:lvl4pPr>
              <a:buClr>
                <a:schemeClr val="accent1"/>
              </a:buCl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989775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ext Placeholder 4"/>
          <p:cNvSpPr>
            <a:spLocks noGrp="1"/>
          </p:cNvSpPr>
          <p:nvPr>
            <p:ph type="body" sz="quarter" idx="3"/>
          </p:nvPr>
        </p:nvSpPr>
        <p:spPr>
          <a:xfrm>
            <a:off x="3550883" y="4837176"/>
            <a:ext cx="4465283" cy="649224"/>
          </a:xfrm>
          <a:prstGeom prst="rect">
            <a:avLst/>
          </a:prstGeom>
        </p:spPr>
        <p:txBody>
          <a:bodyPr anchor="t" anchorCtr="0">
            <a:noAutofit/>
          </a:bodyPr>
          <a:lstStyle>
            <a:lvl1pPr marL="0" indent="0">
              <a:lnSpc>
                <a:spcPct val="100000"/>
              </a:lnSpc>
              <a:spcBef>
                <a:spcPts val="0"/>
              </a:spcBef>
              <a:buNone/>
              <a:defRPr sz="18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Text Placeholder 4"/>
          <p:cNvSpPr>
            <a:spLocks noGrp="1"/>
          </p:cNvSpPr>
          <p:nvPr>
            <p:ph type="body" sz="quarter" idx="10"/>
          </p:nvPr>
        </p:nvSpPr>
        <p:spPr>
          <a:xfrm>
            <a:off x="3547872" y="3429000"/>
            <a:ext cx="4465283" cy="923544"/>
          </a:xfrm>
          <a:prstGeom prst="rect">
            <a:avLst/>
          </a:prstGeom>
        </p:spPr>
        <p:txBody>
          <a:bodyPr anchor="t" anchorCtr="0">
            <a:noAutofit/>
          </a:bodyPr>
          <a:lstStyle>
            <a:lvl1pPr marL="0" indent="0">
              <a:lnSpc>
                <a:spcPct val="100000"/>
              </a:lnSpc>
              <a:spcBef>
                <a:spcPts val="0"/>
              </a:spcBef>
              <a:buNone/>
              <a:defRPr sz="1800" b="0" cap="none"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8" name="Text Placeholder 4"/>
          <p:cNvSpPr>
            <a:spLocks noGrp="1"/>
          </p:cNvSpPr>
          <p:nvPr>
            <p:ph type="body" sz="quarter" idx="11"/>
          </p:nvPr>
        </p:nvSpPr>
        <p:spPr>
          <a:xfrm>
            <a:off x="3547872" y="1325880"/>
            <a:ext cx="5519928" cy="2304288"/>
          </a:xfrm>
          <a:prstGeom prst="rect">
            <a:avLst/>
          </a:prstGeom>
        </p:spPr>
        <p:txBody>
          <a:bodyPr anchor="t" anchorCtr="0">
            <a:noAutofit/>
          </a:bodyPr>
          <a:lstStyle>
            <a:lvl1pPr marL="0" indent="0">
              <a:lnSpc>
                <a:spcPct val="100000"/>
              </a:lnSpc>
              <a:spcBef>
                <a:spcPts val="0"/>
              </a:spcBef>
              <a:buNone/>
              <a:defRPr sz="36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Tree>
    <p:extLst>
      <p:ext uri="{BB962C8B-B14F-4D97-AF65-F5344CB8AC3E}">
        <p14:creationId xmlns:p14="http://schemas.microsoft.com/office/powerpoint/2010/main" val="31932133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lvl1pPr>
              <a:defRPr sz="1800">
                <a:solidFill>
                  <a:schemeClr val="tx2"/>
                </a:solidFill>
              </a:defRPr>
            </a:lvl1pPr>
            <a:lvl2pPr>
              <a:defRPr sz="1800">
                <a:solidFill>
                  <a:schemeClr val="tx2"/>
                </a:solidFill>
              </a:defRPr>
            </a:lvl2pPr>
            <a:lvl3pPr>
              <a:defRPr sz="1600">
                <a:solidFill>
                  <a:schemeClr val="tx2"/>
                </a:solidFill>
              </a:defRPr>
            </a:lvl3pPr>
            <a:lvl4pPr>
              <a:defRPr sz="1600">
                <a:solidFill>
                  <a:schemeClr val="tx2"/>
                </a:solidFill>
              </a:defRPr>
            </a:lvl4pPr>
            <a:lvl5pPr>
              <a:defRPr sz="14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80402385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2.xml"/><Relationship Id="rId1" Type="http://schemas.openxmlformats.org/officeDocument/2006/relationships/slideLayout" Target="../slideLayouts/slideLayout6.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xml"/><Relationship Id="rId1"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solidFill>
                  <a:prstClr val="black">
                    <a:tint val="75000"/>
                  </a:prstClr>
                </a:solidFill>
              </a:rPr>
              <a:t>Footer text goes here.</a:t>
            </a:r>
          </a:p>
        </p:txBody>
      </p:sp>
      <p:sp>
        <p:nvSpPr>
          <p:cNvPr id="6" name="Slide Number Placeholder 5"/>
          <p:cNvSpPr>
            <a:spLocks noGrp="1"/>
          </p:cNvSpPr>
          <p:nvPr>
            <p:ph type="sldNum" sz="quarter" idx="4"/>
          </p:nvPr>
        </p:nvSpPr>
        <p:spPr>
          <a:xfrm>
            <a:off x="8207477" y="6561137"/>
            <a:ext cx="457200" cy="220663"/>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2"/>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6" y="6553201"/>
            <a:ext cx="707325" cy="207749"/>
          </a:xfrm>
          <a:prstGeom prst="rect">
            <a:avLst/>
          </a:prstGeom>
          <a:noFill/>
        </p:spPr>
        <p:txBody>
          <a:bodyPr wrap="square" rtlCol="0">
            <a:spAutoFit/>
          </a:bodyPr>
          <a:lstStyle/>
          <a:p>
            <a:r>
              <a:rPr lang="en-US" sz="750" b="1" dirty="0">
                <a:solidFill>
                  <a:srgbClr val="5B6770"/>
                </a:solidFill>
              </a:rPr>
              <a:t>PUBLIC</a:t>
            </a:r>
          </a:p>
        </p:txBody>
      </p:sp>
      <p:sp>
        <p:nvSpPr>
          <p:cNvPr id="11" name="Slide Number Placeholder 8"/>
          <p:cNvSpPr txBox="1">
            <a:spLocks/>
          </p:cNvSpPr>
          <p:nvPr userDrawn="1"/>
        </p:nvSpPr>
        <p:spPr>
          <a:xfrm>
            <a:off x="8664677" y="6561137"/>
            <a:ext cx="387883" cy="2127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E7085C4-D6A8-46D9-A1BA-F87C2DEFFCDB}" type="slidenum">
              <a:rPr lang="en-US" sz="900" smtClean="0">
                <a:solidFill>
                  <a:schemeClr val="bg1">
                    <a:lumMod val="75000"/>
                  </a:schemeClr>
                </a:solidFill>
              </a:rPr>
              <a:pPr/>
              <a:t>‹#›</a:t>
            </a:fld>
            <a:endParaRPr lang="en-US" sz="900" dirty="0">
              <a:solidFill>
                <a:schemeClr val="bg1">
                  <a:lumMod val="75000"/>
                </a:schemeClr>
              </a:solidFill>
            </a:endParaRPr>
          </a:p>
        </p:txBody>
      </p:sp>
    </p:spTree>
    <p:extLst>
      <p:ext uri="{BB962C8B-B14F-4D97-AF65-F5344CB8AC3E}">
        <p14:creationId xmlns:p14="http://schemas.microsoft.com/office/powerpoint/2010/main" val="1500750949"/>
      </p:ext>
    </p:extLst>
  </p:cSld>
  <p:clrMap bg1="lt1" tx1="dk1" bg2="lt2" tx2="dk2" accent1="accent1" accent2="accent2" accent3="accent3" accent4="accent4" accent5="accent5" accent6="accent6" hlink="hlink" folHlink="folHlink"/>
  <p:sldLayoutIdLst>
    <p:sldLayoutId id="2147483698" r:id="rId1"/>
    <p:sldLayoutId id="2147483664" r:id="rId2"/>
    <p:sldLayoutId id="2147483690" r:id="rId3"/>
    <p:sldLayoutId id="2147483691" r:id="rId4"/>
    <p:sldLayoutId id="2147483682" r:id="rId5"/>
  </p:sldLayoutIdLst>
  <p:hf hdr="0" ftr="0" dt="0"/>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3638841176"/>
      </p:ext>
    </p:extLst>
  </p:cSld>
  <p:clrMap bg1="lt1" tx1="dk1" bg2="lt2" tx2="dk2" accent1="accent1" accent2="accent2" accent3="accent3" accent4="accent4" accent5="accent5" accent6="accent6" hlink="hlink" folHlink="folHlink"/>
  <p:sldLayoutIdLst>
    <p:sldLayoutId id="2147483701"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37503856"/>
      </p:ext>
    </p:extLst>
  </p:cSld>
  <p:clrMap bg1="lt1" tx1="dk1" bg2="lt2" tx2="dk2" accent1="accent1" accent2="accent2" accent3="accent3" accent4="accent4" accent5="accent5" accent6="accent6" hlink="hlink" folHlink="folHlink"/>
  <p:sldLayoutIdLst>
    <p:sldLayoutId id="2147483703" r:id="rId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image" Target="../media/image31.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chart" Target="../charts/chart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7.emf"/><Relationship Id="rId5" Type="http://schemas.openxmlformats.org/officeDocument/2006/relationships/image" Target="../media/image6.emf"/><Relationship Id="rId4" Type="http://schemas.openxmlformats.org/officeDocument/2006/relationships/image" Target="../media/image5.emf"/></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p:txBody>
          <a:bodyPr/>
          <a:lstStyle/>
          <a:p>
            <a:r>
              <a:rPr lang="en-US" dirty="0"/>
              <a:t>2024 Ancillary Service Methodology Discussion</a:t>
            </a:r>
          </a:p>
        </p:txBody>
      </p:sp>
      <p:sp>
        <p:nvSpPr>
          <p:cNvPr id="3" name="Text Placeholder 2"/>
          <p:cNvSpPr>
            <a:spLocks noGrp="1"/>
          </p:cNvSpPr>
          <p:nvPr>
            <p:ph type="body" sz="quarter" idx="3"/>
          </p:nvPr>
        </p:nvSpPr>
        <p:spPr>
          <a:xfrm>
            <a:off x="3597878" y="4027932"/>
            <a:ext cx="4465283" cy="649224"/>
          </a:xfrm>
        </p:spPr>
        <p:txBody>
          <a:bodyPr/>
          <a:lstStyle/>
          <a:p>
            <a:r>
              <a:rPr lang="en-US" dirty="0"/>
              <a:t>Balancing Operations Planning</a:t>
            </a:r>
          </a:p>
          <a:p>
            <a:r>
              <a:rPr lang="en-US" dirty="0"/>
              <a:t>ERCOT</a:t>
            </a:r>
          </a:p>
        </p:txBody>
      </p:sp>
    </p:spTree>
    <p:extLst>
      <p:ext uri="{BB962C8B-B14F-4D97-AF65-F5344CB8AC3E}">
        <p14:creationId xmlns:p14="http://schemas.microsoft.com/office/powerpoint/2010/main" val="21880547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046D9E-EB17-4961-848A-CEC90EE18845}"/>
              </a:ext>
            </a:extLst>
          </p:cNvPr>
          <p:cNvSpPr>
            <a:spLocks noGrp="1"/>
          </p:cNvSpPr>
          <p:nvPr>
            <p:ph type="title"/>
          </p:nvPr>
        </p:nvSpPr>
        <p:spPr/>
        <p:txBody>
          <a:bodyPr/>
          <a:lstStyle/>
          <a:p>
            <a:r>
              <a:rPr lang="en-US"/>
              <a:t>Regulation Comparison February</a:t>
            </a:r>
            <a:endParaRPr lang="en-US" dirty="0"/>
          </a:p>
        </p:txBody>
      </p:sp>
      <p:sp>
        <p:nvSpPr>
          <p:cNvPr id="4" name="Slide Number Placeholder 3">
            <a:extLst>
              <a:ext uri="{FF2B5EF4-FFF2-40B4-BE49-F238E27FC236}">
                <a16:creationId xmlns:a16="http://schemas.microsoft.com/office/drawing/2014/main" id="{837EC8A6-DA02-4E2B-A1CC-3C73719BFE35}"/>
              </a:ext>
            </a:extLst>
          </p:cNvPr>
          <p:cNvSpPr>
            <a:spLocks noGrp="1"/>
          </p:cNvSpPr>
          <p:nvPr>
            <p:ph type="sldNum" sz="quarter" idx="4"/>
          </p:nvPr>
        </p:nvSpPr>
        <p:spPr/>
        <p:txBody>
          <a:bodyPr/>
          <a:lstStyle/>
          <a:p>
            <a:fld id="{1D93BD3E-1E9A-4970-A6F7-E7AC52762E0C}" type="slidenum">
              <a:rPr lang="en-US" smtClean="0"/>
              <a:pPr/>
              <a:t>10</a:t>
            </a:fld>
            <a:endParaRPr lang="en-US" dirty="0"/>
          </a:p>
        </p:txBody>
      </p:sp>
      <p:pic>
        <p:nvPicPr>
          <p:cNvPr id="6" name="Picture 5">
            <a:extLst>
              <a:ext uri="{FF2B5EF4-FFF2-40B4-BE49-F238E27FC236}">
                <a16:creationId xmlns:a16="http://schemas.microsoft.com/office/drawing/2014/main" id="{229DA666-CE3C-1753-A57A-2CA854F45E01}"/>
              </a:ext>
            </a:extLst>
          </p:cNvPr>
          <p:cNvPicPr>
            <a:picLocks noChangeAspect="1"/>
          </p:cNvPicPr>
          <p:nvPr/>
        </p:nvPicPr>
        <p:blipFill>
          <a:blip r:embed="rId3"/>
          <a:stretch>
            <a:fillRect/>
          </a:stretch>
        </p:blipFill>
        <p:spPr>
          <a:xfrm>
            <a:off x="924438" y="796308"/>
            <a:ext cx="7295330" cy="2705307"/>
          </a:xfrm>
          <a:prstGeom prst="rect">
            <a:avLst/>
          </a:prstGeom>
        </p:spPr>
      </p:pic>
      <p:pic>
        <p:nvPicPr>
          <p:cNvPr id="9" name="Picture 8">
            <a:extLst>
              <a:ext uri="{FF2B5EF4-FFF2-40B4-BE49-F238E27FC236}">
                <a16:creationId xmlns:a16="http://schemas.microsoft.com/office/drawing/2014/main" id="{397CCE87-5114-9101-9118-D20F2073FC33}"/>
              </a:ext>
            </a:extLst>
          </p:cNvPr>
          <p:cNvPicPr>
            <a:picLocks noChangeAspect="1"/>
          </p:cNvPicPr>
          <p:nvPr/>
        </p:nvPicPr>
        <p:blipFill>
          <a:blip r:embed="rId4"/>
          <a:stretch>
            <a:fillRect/>
          </a:stretch>
        </p:blipFill>
        <p:spPr>
          <a:xfrm>
            <a:off x="924438" y="3544236"/>
            <a:ext cx="7295330" cy="2705307"/>
          </a:xfrm>
          <a:prstGeom prst="rect">
            <a:avLst/>
          </a:prstGeom>
        </p:spPr>
      </p:pic>
    </p:spTree>
    <p:extLst>
      <p:ext uri="{BB962C8B-B14F-4D97-AF65-F5344CB8AC3E}">
        <p14:creationId xmlns:p14="http://schemas.microsoft.com/office/powerpoint/2010/main" val="32581554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046D9E-EB17-4961-848A-CEC90EE18845}"/>
              </a:ext>
            </a:extLst>
          </p:cNvPr>
          <p:cNvSpPr>
            <a:spLocks noGrp="1"/>
          </p:cNvSpPr>
          <p:nvPr>
            <p:ph type="title"/>
          </p:nvPr>
        </p:nvSpPr>
        <p:spPr/>
        <p:txBody>
          <a:bodyPr/>
          <a:lstStyle/>
          <a:p>
            <a:r>
              <a:rPr lang="en-US" dirty="0"/>
              <a:t>Regulation Comparison March</a:t>
            </a:r>
          </a:p>
        </p:txBody>
      </p:sp>
      <p:sp>
        <p:nvSpPr>
          <p:cNvPr id="4" name="Slide Number Placeholder 3">
            <a:extLst>
              <a:ext uri="{FF2B5EF4-FFF2-40B4-BE49-F238E27FC236}">
                <a16:creationId xmlns:a16="http://schemas.microsoft.com/office/drawing/2014/main" id="{837EC8A6-DA02-4E2B-A1CC-3C73719BFE35}"/>
              </a:ext>
            </a:extLst>
          </p:cNvPr>
          <p:cNvSpPr>
            <a:spLocks noGrp="1"/>
          </p:cNvSpPr>
          <p:nvPr>
            <p:ph type="sldNum" sz="quarter" idx="4"/>
          </p:nvPr>
        </p:nvSpPr>
        <p:spPr/>
        <p:txBody>
          <a:bodyPr/>
          <a:lstStyle/>
          <a:p>
            <a:fld id="{1D93BD3E-1E9A-4970-A6F7-E7AC52762E0C}" type="slidenum">
              <a:rPr lang="en-US" smtClean="0"/>
              <a:pPr/>
              <a:t>11</a:t>
            </a:fld>
            <a:endParaRPr lang="en-US" dirty="0"/>
          </a:p>
        </p:txBody>
      </p:sp>
      <p:pic>
        <p:nvPicPr>
          <p:cNvPr id="5" name="Picture 4">
            <a:extLst>
              <a:ext uri="{FF2B5EF4-FFF2-40B4-BE49-F238E27FC236}">
                <a16:creationId xmlns:a16="http://schemas.microsoft.com/office/drawing/2014/main" id="{6361F26C-CEAC-8063-63D9-4A2B22E7C5A8}"/>
              </a:ext>
            </a:extLst>
          </p:cNvPr>
          <p:cNvPicPr>
            <a:picLocks noChangeAspect="1"/>
          </p:cNvPicPr>
          <p:nvPr/>
        </p:nvPicPr>
        <p:blipFill>
          <a:blip r:embed="rId2"/>
          <a:stretch>
            <a:fillRect/>
          </a:stretch>
        </p:blipFill>
        <p:spPr>
          <a:xfrm>
            <a:off x="622918" y="752509"/>
            <a:ext cx="7540424" cy="2796195"/>
          </a:xfrm>
          <a:prstGeom prst="rect">
            <a:avLst/>
          </a:prstGeom>
        </p:spPr>
      </p:pic>
      <p:pic>
        <p:nvPicPr>
          <p:cNvPr id="8" name="Picture 7">
            <a:extLst>
              <a:ext uri="{FF2B5EF4-FFF2-40B4-BE49-F238E27FC236}">
                <a16:creationId xmlns:a16="http://schemas.microsoft.com/office/drawing/2014/main" id="{7226C8C8-7E93-D223-7D93-0A872826C191}"/>
              </a:ext>
            </a:extLst>
          </p:cNvPr>
          <p:cNvPicPr>
            <a:picLocks noChangeAspect="1"/>
          </p:cNvPicPr>
          <p:nvPr/>
        </p:nvPicPr>
        <p:blipFill>
          <a:blip r:embed="rId3"/>
          <a:stretch>
            <a:fillRect/>
          </a:stretch>
        </p:blipFill>
        <p:spPr>
          <a:xfrm>
            <a:off x="622918" y="3556765"/>
            <a:ext cx="7540424" cy="2796195"/>
          </a:xfrm>
          <a:prstGeom prst="rect">
            <a:avLst/>
          </a:prstGeom>
        </p:spPr>
      </p:pic>
    </p:spTree>
    <p:extLst>
      <p:ext uri="{BB962C8B-B14F-4D97-AF65-F5344CB8AC3E}">
        <p14:creationId xmlns:p14="http://schemas.microsoft.com/office/powerpoint/2010/main" val="14031634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046D9E-EB17-4961-848A-CEC90EE18845}"/>
              </a:ext>
            </a:extLst>
          </p:cNvPr>
          <p:cNvSpPr>
            <a:spLocks noGrp="1"/>
          </p:cNvSpPr>
          <p:nvPr>
            <p:ph type="title"/>
          </p:nvPr>
        </p:nvSpPr>
        <p:spPr/>
        <p:txBody>
          <a:bodyPr/>
          <a:lstStyle/>
          <a:p>
            <a:r>
              <a:rPr lang="en-US"/>
              <a:t>Regulation Comparison June</a:t>
            </a:r>
            <a:endParaRPr lang="en-US" dirty="0"/>
          </a:p>
        </p:txBody>
      </p:sp>
      <p:sp>
        <p:nvSpPr>
          <p:cNvPr id="4" name="Slide Number Placeholder 3">
            <a:extLst>
              <a:ext uri="{FF2B5EF4-FFF2-40B4-BE49-F238E27FC236}">
                <a16:creationId xmlns:a16="http://schemas.microsoft.com/office/drawing/2014/main" id="{837EC8A6-DA02-4E2B-A1CC-3C73719BFE35}"/>
              </a:ext>
            </a:extLst>
          </p:cNvPr>
          <p:cNvSpPr>
            <a:spLocks noGrp="1"/>
          </p:cNvSpPr>
          <p:nvPr>
            <p:ph type="sldNum" sz="quarter" idx="4"/>
          </p:nvPr>
        </p:nvSpPr>
        <p:spPr/>
        <p:txBody>
          <a:bodyPr/>
          <a:lstStyle/>
          <a:p>
            <a:fld id="{1D93BD3E-1E9A-4970-A6F7-E7AC52762E0C}" type="slidenum">
              <a:rPr lang="en-US" smtClean="0"/>
              <a:pPr/>
              <a:t>12</a:t>
            </a:fld>
            <a:endParaRPr lang="en-US" dirty="0"/>
          </a:p>
        </p:txBody>
      </p:sp>
      <p:pic>
        <p:nvPicPr>
          <p:cNvPr id="5" name="Picture 4">
            <a:extLst>
              <a:ext uri="{FF2B5EF4-FFF2-40B4-BE49-F238E27FC236}">
                <a16:creationId xmlns:a16="http://schemas.microsoft.com/office/drawing/2014/main" id="{90FDD19F-C40B-1EFE-E259-0E097AA24EB0}"/>
              </a:ext>
            </a:extLst>
          </p:cNvPr>
          <p:cNvPicPr>
            <a:picLocks noChangeAspect="1"/>
          </p:cNvPicPr>
          <p:nvPr/>
        </p:nvPicPr>
        <p:blipFill>
          <a:blip r:embed="rId2"/>
          <a:stretch>
            <a:fillRect/>
          </a:stretch>
        </p:blipFill>
        <p:spPr>
          <a:xfrm>
            <a:off x="967716" y="3584890"/>
            <a:ext cx="7364175" cy="2730837"/>
          </a:xfrm>
          <a:prstGeom prst="rect">
            <a:avLst/>
          </a:prstGeom>
        </p:spPr>
      </p:pic>
      <p:pic>
        <p:nvPicPr>
          <p:cNvPr id="8" name="Picture 7">
            <a:extLst>
              <a:ext uri="{FF2B5EF4-FFF2-40B4-BE49-F238E27FC236}">
                <a16:creationId xmlns:a16="http://schemas.microsoft.com/office/drawing/2014/main" id="{BA2A6DF1-7BCE-F6CF-378C-59DD86267CA6}"/>
              </a:ext>
            </a:extLst>
          </p:cNvPr>
          <p:cNvPicPr>
            <a:picLocks noChangeAspect="1"/>
          </p:cNvPicPr>
          <p:nvPr/>
        </p:nvPicPr>
        <p:blipFill>
          <a:blip r:embed="rId3"/>
          <a:stretch>
            <a:fillRect/>
          </a:stretch>
        </p:blipFill>
        <p:spPr>
          <a:xfrm>
            <a:off x="967719" y="808027"/>
            <a:ext cx="7364172" cy="2730836"/>
          </a:xfrm>
          <a:prstGeom prst="rect">
            <a:avLst/>
          </a:prstGeom>
        </p:spPr>
      </p:pic>
    </p:spTree>
    <p:extLst>
      <p:ext uri="{BB962C8B-B14F-4D97-AF65-F5344CB8AC3E}">
        <p14:creationId xmlns:p14="http://schemas.microsoft.com/office/powerpoint/2010/main" val="36303459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C6BD5A-1A2F-4636-9AF4-7C53C71DC721}"/>
              </a:ext>
            </a:extLst>
          </p:cNvPr>
          <p:cNvSpPr>
            <a:spLocks noGrp="1"/>
          </p:cNvSpPr>
          <p:nvPr>
            <p:ph type="title"/>
          </p:nvPr>
        </p:nvSpPr>
        <p:spPr/>
        <p:txBody>
          <a:bodyPr/>
          <a:lstStyle/>
          <a:p>
            <a:r>
              <a:rPr lang="en-US" dirty="0"/>
              <a:t>Other Ideas on Regulation Methodology</a:t>
            </a:r>
          </a:p>
        </p:txBody>
      </p:sp>
      <p:sp>
        <p:nvSpPr>
          <p:cNvPr id="3" name="Content Placeholder 2">
            <a:extLst>
              <a:ext uri="{FF2B5EF4-FFF2-40B4-BE49-F238E27FC236}">
                <a16:creationId xmlns:a16="http://schemas.microsoft.com/office/drawing/2014/main" id="{EA59C49E-02E9-AF52-AF08-BD64C51C1283}"/>
              </a:ext>
            </a:extLst>
          </p:cNvPr>
          <p:cNvSpPr>
            <a:spLocks noGrp="1"/>
          </p:cNvSpPr>
          <p:nvPr>
            <p:ph idx="1"/>
          </p:nvPr>
        </p:nvSpPr>
        <p:spPr/>
        <p:txBody>
          <a:bodyPr/>
          <a:lstStyle/>
          <a:p>
            <a:r>
              <a:rPr lang="en-US" sz="1600" dirty="0"/>
              <a:t>ERCOT has been exploring the idea of switching to an intra-hour netload forecast error based quantity computation methodology. </a:t>
            </a:r>
          </a:p>
          <a:p>
            <a:pPr lvl="1"/>
            <a:r>
              <a:rPr lang="en-US" sz="1600" dirty="0"/>
              <a:t>This approach would essentially set regulation quantities based on the error in the net load forecast that GTBD/SCED uses.</a:t>
            </a:r>
          </a:p>
          <a:p>
            <a:pPr lvl="1"/>
            <a:r>
              <a:rPr lang="en-US" sz="1600" dirty="0"/>
              <a:t>The changes in GTBD to use dynamic PSRR thresholds impact the net load forecast error value (in theory these will help lower the net load forecast error).</a:t>
            </a:r>
          </a:p>
          <a:p>
            <a:pPr lvl="1"/>
            <a:r>
              <a:rPr lang="en-US" sz="1600" dirty="0"/>
              <a:t>Since these changes were implemented in June 2023, an approach like this will be better considered after this change stabilizes.</a:t>
            </a:r>
          </a:p>
        </p:txBody>
      </p:sp>
      <p:sp>
        <p:nvSpPr>
          <p:cNvPr id="4" name="Slide Number Placeholder 3">
            <a:extLst>
              <a:ext uri="{FF2B5EF4-FFF2-40B4-BE49-F238E27FC236}">
                <a16:creationId xmlns:a16="http://schemas.microsoft.com/office/drawing/2014/main" id="{CA1ED4E1-3A6B-FF74-EA45-6D3F3C1941E4}"/>
              </a:ext>
            </a:extLst>
          </p:cNvPr>
          <p:cNvSpPr>
            <a:spLocks noGrp="1"/>
          </p:cNvSpPr>
          <p:nvPr>
            <p:ph type="sldNum" sz="quarter" idx="4"/>
          </p:nvPr>
        </p:nvSpPr>
        <p:spPr/>
        <p:txBody>
          <a:bodyPr/>
          <a:lstStyle/>
          <a:p>
            <a:fld id="{1D93BD3E-1E9A-4970-A6F7-E7AC52762E0C}" type="slidenum">
              <a:rPr lang="en-US" smtClean="0"/>
              <a:pPr/>
              <a:t>13</a:t>
            </a:fld>
            <a:endParaRPr lang="en-US" dirty="0"/>
          </a:p>
        </p:txBody>
      </p:sp>
    </p:spTree>
    <p:extLst>
      <p:ext uri="{BB962C8B-B14F-4D97-AF65-F5344CB8AC3E}">
        <p14:creationId xmlns:p14="http://schemas.microsoft.com/office/powerpoint/2010/main" val="17624923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97D97E5-2C76-91BF-353A-348114ADCF42}"/>
              </a:ext>
            </a:extLst>
          </p:cNvPr>
          <p:cNvSpPr>
            <a:spLocks noGrp="1"/>
          </p:cNvSpPr>
          <p:nvPr>
            <p:ph type="sldNum" sz="quarter" idx="4"/>
          </p:nvPr>
        </p:nvSpPr>
        <p:spPr/>
        <p:txBody>
          <a:bodyPr/>
          <a:lstStyle/>
          <a:p>
            <a:fld id="{1D93BD3E-1E9A-4970-A6F7-E7AC52762E0C}" type="slidenum">
              <a:rPr lang="en-US" smtClean="0"/>
              <a:pPr/>
              <a:t>14</a:t>
            </a:fld>
            <a:endParaRPr lang="en-US" dirty="0"/>
          </a:p>
        </p:txBody>
      </p:sp>
      <p:sp>
        <p:nvSpPr>
          <p:cNvPr id="5" name="Content Placeholder 4">
            <a:extLst>
              <a:ext uri="{FF2B5EF4-FFF2-40B4-BE49-F238E27FC236}">
                <a16:creationId xmlns:a16="http://schemas.microsoft.com/office/drawing/2014/main" id="{F94F42E9-D114-3E84-C716-97BFDE369C2B}"/>
              </a:ext>
            </a:extLst>
          </p:cNvPr>
          <p:cNvSpPr>
            <a:spLocks noGrp="1"/>
          </p:cNvSpPr>
          <p:nvPr>
            <p:ph idx="16"/>
          </p:nvPr>
        </p:nvSpPr>
        <p:spPr/>
        <p:txBody>
          <a:bodyPr/>
          <a:lstStyle/>
          <a:p>
            <a:r>
              <a:rPr lang="en-US" dirty="0"/>
              <a:t>Responsive Reserve Service</a:t>
            </a:r>
          </a:p>
        </p:txBody>
      </p:sp>
    </p:spTree>
    <p:extLst>
      <p:ext uri="{BB962C8B-B14F-4D97-AF65-F5344CB8AC3E}">
        <p14:creationId xmlns:p14="http://schemas.microsoft.com/office/powerpoint/2010/main" val="15458722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sz="2400" dirty="0"/>
              <a:t>Responsive Reserve Service (RRS) Methodology</a:t>
            </a:r>
          </a:p>
        </p:txBody>
      </p:sp>
      <p:sp>
        <p:nvSpPr>
          <p:cNvPr id="2" name="Content Placeholder 1"/>
          <p:cNvSpPr>
            <a:spLocks noGrp="1"/>
          </p:cNvSpPr>
          <p:nvPr>
            <p:ph idx="1"/>
          </p:nvPr>
        </p:nvSpPr>
        <p:spPr/>
        <p:txBody>
          <a:bodyPr/>
          <a:lstStyle/>
          <a:p>
            <a:r>
              <a:rPr lang="en-US" sz="1600" dirty="0"/>
              <a:t>ERCOT is not considering one change in the methodology used to compute RRS requirements in 2024.</a:t>
            </a:r>
          </a:p>
          <a:p>
            <a:pPr lvl="1"/>
            <a:r>
              <a:rPr lang="en-US" sz="1600" dirty="0"/>
              <a:t>ERCOT is considering to remove the 2,800 MW floor that is applied during summer peak hours. A minimum of 2,300 MW of RRS will continue to be procured in all hours. The additional 500 MW RRS during Summer peak helped in maintaining sufficient amount of Physical Responsive Capability (PRC) during these hours. With implementation of NPRR 989 that improved accounting of PRC from Energy Storage Resources (ESRs) and ERCOT Contingency Reserve Service (ECRS) are helping in maintaining PRC.</a:t>
            </a:r>
          </a:p>
          <a:p>
            <a:endParaRPr lang="en-US" sz="1600" dirty="0"/>
          </a:p>
          <a:p>
            <a:r>
              <a:rPr lang="en-US" sz="1600" dirty="0"/>
              <a:t>NERC’s preliminary BAL-003 Interconnection Frequency Response Obligation (IFRO) for Operating Year (OY) 2024 assessment for ERCOT shows a decrease in ERCOT’s IFRO. In order to align with ERCOT’s new IFRO, the minimum RRS-PFR limit for 2024 will change to 1,185 MW.</a:t>
            </a:r>
          </a:p>
          <a:p>
            <a:endParaRPr lang="en-US" sz="1600" dirty="0"/>
          </a:p>
          <a:p>
            <a:pPr algn="just"/>
            <a:r>
              <a:rPr lang="en-US" sz="1600" dirty="0"/>
              <a:t>The preliminary RRS quantities for January 2024 through July 2024 in subsequent slides have been computed using </a:t>
            </a:r>
            <a:r>
              <a:rPr lang="en-US" sz="1600" u="sng" dirty="0"/>
              <a:t>2022 and 2023 system inertia conditions</a:t>
            </a:r>
            <a:r>
              <a:rPr lang="en-US" sz="1600" dirty="0"/>
              <a:t> and </a:t>
            </a:r>
            <a:r>
              <a:rPr lang="en-US" sz="1600" u="sng" dirty="0"/>
              <a:t>updated RRS table</a:t>
            </a:r>
            <a:r>
              <a:rPr lang="en-US" sz="1600" dirty="0"/>
              <a:t>.</a:t>
            </a:r>
          </a:p>
          <a:p>
            <a:pPr lvl="1"/>
            <a:r>
              <a:rPr lang="en-US" sz="1600" dirty="0"/>
              <a:t>The RRS table tracks RRS requirements for different inertia conditions. This table was updated in 2024 to use a minimum RRS-PFR limit of 1,185 MW. </a:t>
            </a:r>
          </a:p>
          <a:p>
            <a:pPr algn="just"/>
            <a:endParaRPr lang="en-US" dirty="0"/>
          </a:p>
          <a:p>
            <a:pPr lvl="1"/>
            <a:endParaRPr lang="en-US" dirty="0"/>
          </a:p>
          <a:p>
            <a:endParaRPr lang="en-US" dirty="0"/>
          </a:p>
          <a:p>
            <a:endParaRPr lang="en-US" dirty="0"/>
          </a:p>
          <a:p>
            <a:pPr lvl="1"/>
            <a:endParaRPr lang="en-US" dirty="0"/>
          </a:p>
          <a:p>
            <a:pPr algn="just"/>
            <a:endParaRPr lang="en-US" dirty="0"/>
          </a:p>
          <a:p>
            <a:pPr algn="just"/>
            <a:endParaRPr lang="en-US" dirty="0"/>
          </a:p>
          <a:p>
            <a:pPr algn="just"/>
            <a:endParaRPr lang="en-US" dirty="0"/>
          </a:p>
          <a:p>
            <a:pPr algn="just"/>
            <a:endParaRPr lang="en-US" dirty="0"/>
          </a:p>
          <a:p>
            <a:pPr algn="just"/>
            <a:endParaRPr lang="en-US" dirty="0"/>
          </a:p>
          <a:p>
            <a:pPr marL="0" indent="0" algn="just">
              <a:buNone/>
            </a:pPr>
            <a:r>
              <a:rPr lang="en-US" sz="2400" dirty="0"/>
              <a:t> </a:t>
            </a:r>
          </a:p>
          <a:p>
            <a:pPr algn="just"/>
            <a:endParaRPr lang="en-US" sz="2400" dirty="0"/>
          </a:p>
          <a:p>
            <a:pPr marL="0" indent="0" algn="just">
              <a:buNone/>
            </a:pPr>
            <a:endParaRPr lang="en-US" sz="2400" dirty="0"/>
          </a:p>
          <a:p>
            <a:pPr marL="0" indent="0" algn="just">
              <a:buNone/>
            </a:pPr>
            <a:endParaRPr lang="en-US" dirty="0"/>
          </a:p>
        </p:txBody>
      </p:sp>
    </p:spTree>
    <p:extLst>
      <p:ext uri="{BB962C8B-B14F-4D97-AF65-F5344CB8AC3E}">
        <p14:creationId xmlns:p14="http://schemas.microsoft.com/office/powerpoint/2010/main" val="39789948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2024 RRS Table</a:t>
            </a:r>
          </a:p>
        </p:txBody>
      </p:sp>
      <p:sp>
        <p:nvSpPr>
          <p:cNvPr id="4" name="Content Placeholder 3"/>
          <p:cNvSpPr>
            <a:spLocks noGrp="1"/>
          </p:cNvSpPr>
          <p:nvPr>
            <p:ph idx="1"/>
          </p:nvPr>
        </p:nvSpPr>
        <p:spPr/>
        <p:txBody>
          <a:bodyPr/>
          <a:lstStyle/>
          <a:p>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3804299274"/>
              </p:ext>
            </p:extLst>
          </p:nvPr>
        </p:nvGraphicFramePr>
        <p:xfrm>
          <a:off x="278892" y="855406"/>
          <a:ext cx="7936877" cy="2195888"/>
        </p:xfrm>
        <a:graphic>
          <a:graphicData uri="http://schemas.openxmlformats.org/drawingml/2006/table">
            <a:tbl>
              <a:tblPr/>
              <a:tblGrid>
                <a:gridCol w="610529">
                  <a:extLst>
                    <a:ext uri="{9D8B030D-6E8A-4147-A177-3AD203B41FA5}">
                      <a16:colId xmlns:a16="http://schemas.microsoft.com/office/drawing/2014/main" val="20000"/>
                    </a:ext>
                  </a:extLst>
                </a:gridCol>
                <a:gridCol w="610529">
                  <a:extLst>
                    <a:ext uri="{9D8B030D-6E8A-4147-A177-3AD203B41FA5}">
                      <a16:colId xmlns:a16="http://schemas.microsoft.com/office/drawing/2014/main" val="20001"/>
                    </a:ext>
                  </a:extLst>
                </a:gridCol>
                <a:gridCol w="610529">
                  <a:extLst>
                    <a:ext uri="{9D8B030D-6E8A-4147-A177-3AD203B41FA5}">
                      <a16:colId xmlns:a16="http://schemas.microsoft.com/office/drawing/2014/main" val="20002"/>
                    </a:ext>
                  </a:extLst>
                </a:gridCol>
                <a:gridCol w="610529">
                  <a:extLst>
                    <a:ext uri="{9D8B030D-6E8A-4147-A177-3AD203B41FA5}">
                      <a16:colId xmlns:a16="http://schemas.microsoft.com/office/drawing/2014/main" val="20003"/>
                    </a:ext>
                  </a:extLst>
                </a:gridCol>
                <a:gridCol w="610529">
                  <a:extLst>
                    <a:ext uri="{9D8B030D-6E8A-4147-A177-3AD203B41FA5}">
                      <a16:colId xmlns:a16="http://schemas.microsoft.com/office/drawing/2014/main" val="20004"/>
                    </a:ext>
                  </a:extLst>
                </a:gridCol>
                <a:gridCol w="610529">
                  <a:extLst>
                    <a:ext uri="{9D8B030D-6E8A-4147-A177-3AD203B41FA5}">
                      <a16:colId xmlns:a16="http://schemas.microsoft.com/office/drawing/2014/main" val="20005"/>
                    </a:ext>
                  </a:extLst>
                </a:gridCol>
                <a:gridCol w="610529">
                  <a:extLst>
                    <a:ext uri="{9D8B030D-6E8A-4147-A177-3AD203B41FA5}">
                      <a16:colId xmlns:a16="http://schemas.microsoft.com/office/drawing/2014/main" val="20006"/>
                    </a:ext>
                  </a:extLst>
                </a:gridCol>
                <a:gridCol w="610529">
                  <a:extLst>
                    <a:ext uri="{9D8B030D-6E8A-4147-A177-3AD203B41FA5}">
                      <a16:colId xmlns:a16="http://schemas.microsoft.com/office/drawing/2014/main" val="20007"/>
                    </a:ext>
                  </a:extLst>
                </a:gridCol>
                <a:gridCol w="610529">
                  <a:extLst>
                    <a:ext uri="{9D8B030D-6E8A-4147-A177-3AD203B41FA5}">
                      <a16:colId xmlns:a16="http://schemas.microsoft.com/office/drawing/2014/main" val="20008"/>
                    </a:ext>
                  </a:extLst>
                </a:gridCol>
                <a:gridCol w="610529">
                  <a:extLst>
                    <a:ext uri="{9D8B030D-6E8A-4147-A177-3AD203B41FA5}">
                      <a16:colId xmlns:a16="http://schemas.microsoft.com/office/drawing/2014/main" val="20009"/>
                    </a:ext>
                  </a:extLst>
                </a:gridCol>
                <a:gridCol w="610529">
                  <a:extLst>
                    <a:ext uri="{9D8B030D-6E8A-4147-A177-3AD203B41FA5}">
                      <a16:colId xmlns:a16="http://schemas.microsoft.com/office/drawing/2014/main" val="20010"/>
                    </a:ext>
                  </a:extLst>
                </a:gridCol>
                <a:gridCol w="610529">
                  <a:extLst>
                    <a:ext uri="{9D8B030D-6E8A-4147-A177-3AD203B41FA5}">
                      <a16:colId xmlns:a16="http://schemas.microsoft.com/office/drawing/2014/main" val="20011"/>
                    </a:ext>
                  </a:extLst>
                </a:gridCol>
                <a:gridCol w="610529">
                  <a:extLst>
                    <a:ext uri="{9D8B030D-6E8A-4147-A177-3AD203B41FA5}">
                      <a16:colId xmlns:a16="http://schemas.microsoft.com/office/drawing/2014/main" val="20012"/>
                    </a:ext>
                  </a:extLst>
                </a:gridCol>
              </a:tblGrid>
              <a:tr h="303274">
                <a:tc>
                  <a:txBody>
                    <a:bodyPr/>
                    <a:lstStyle/>
                    <a:p>
                      <a:pPr algn="ctr" rtl="0" fontAlgn="ctr"/>
                      <a:r>
                        <a:rPr lang="en-US" sz="1000" b="1" i="0" u="none" strike="noStrike" dirty="0">
                          <a:solidFill>
                            <a:srgbClr val="FFFFFF"/>
                          </a:solidFill>
                          <a:effectLst/>
                          <a:latin typeface="Arial" panose="020B0604020202020204" pitchFamily="34" charset="0"/>
                        </a:rPr>
                        <a:t> </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1</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2</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3</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4</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5</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6</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7</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8</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9</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10</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11</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12</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extLst>
                  <a:ext uri="{0D108BD9-81ED-4DB2-BD59-A6C34878D82A}">
                    <a16:rowId xmlns:a16="http://schemas.microsoft.com/office/drawing/2014/main" val="10000"/>
                  </a:ext>
                </a:extLst>
              </a:tr>
              <a:tr h="365760">
                <a:tc>
                  <a:txBody>
                    <a:bodyPr/>
                    <a:lstStyle/>
                    <a:p>
                      <a:pPr algn="ctr" rtl="0" fontAlgn="ctr"/>
                      <a:r>
                        <a:rPr lang="en-US" sz="900" b="1" i="0" u="none" strike="noStrike" dirty="0">
                          <a:solidFill>
                            <a:srgbClr val="000000"/>
                          </a:solidFill>
                          <a:effectLst/>
                          <a:latin typeface="Arial" panose="020B0604020202020204" pitchFamily="34" charset="0"/>
                        </a:rPr>
                        <a:t>LR/PFR</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2.35:1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2.2:1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2.06:1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1.94:1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1.83:1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1.74:1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1.65:1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1.58:1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1.51:1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1.44:1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1.39:1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1.33:1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1"/>
                  </a:ext>
                </a:extLst>
              </a:tr>
              <a:tr h="365760">
                <a:tc>
                  <a:txBody>
                    <a:bodyPr/>
                    <a:lstStyle/>
                    <a:p>
                      <a:pPr algn="ctr" rtl="0" fontAlgn="ctr"/>
                      <a:r>
                        <a:rPr lang="en-US" sz="900" b="1" i="0" u="none" strike="noStrike" dirty="0">
                          <a:solidFill>
                            <a:srgbClr val="000000"/>
                          </a:solidFill>
                          <a:effectLst/>
                          <a:latin typeface="Arial" panose="020B0604020202020204" pitchFamily="34" charset="0"/>
                        </a:rPr>
                        <a:t>Inertia (GW∙s)</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dirty="0">
                          <a:solidFill>
                            <a:srgbClr val="000000"/>
                          </a:solidFill>
                          <a:effectLst/>
                          <a:latin typeface="Arial" panose="020B0604020202020204" pitchFamily="34" charset="0"/>
                        </a:rPr>
                        <a:t>130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140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150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170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180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210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220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240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2"/>
                  </a:ext>
                </a:extLst>
              </a:tr>
              <a:tr h="365760">
                <a:tc>
                  <a:txBody>
                    <a:bodyPr/>
                    <a:lstStyle/>
                    <a:p>
                      <a:pPr algn="ctr" rtl="0" fontAlgn="ctr"/>
                      <a:r>
                        <a:rPr lang="en-US" sz="900" b="1" i="0" u="none" strike="noStrike" dirty="0">
                          <a:solidFill>
                            <a:srgbClr val="000000"/>
                          </a:solidFill>
                          <a:effectLst/>
                          <a:latin typeface="Arial" panose="020B0604020202020204" pitchFamily="34" charset="0"/>
                        </a:rPr>
                        <a:t>PFR Req.</a:t>
                      </a:r>
                      <a:r>
                        <a:rPr lang="en-US" sz="900" b="1" i="0" u="none" strike="noStrike" baseline="0" dirty="0">
                          <a:solidFill>
                            <a:srgbClr val="000000"/>
                          </a:solidFill>
                          <a:effectLst/>
                          <a:latin typeface="Arial" panose="020B0604020202020204" pitchFamily="34" charset="0"/>
                        </a:rPr>
                        <a:t> </a:t>
                      </a:r>
                      <a:r>
                        <a:rPr lang="en-US" sz="900" b="1" i="0" u="none" strike="noStrike" dirty="0">
                          <a:solidFill>
                            <a:srgbClr val="000000"/>
                          </a:solidFill>
                          <a:effectLst/>
                          <a:latin typeface="Arial" panose="020B0604020202020204" pitchFamily="34" charset="0"/>
                        </a:rPr>
                        <a:t>(no LR)</a:t>
                      </a:r>
                    </a:p>
                    <a:p>
                      <a:pPr algn="ctr" rtl="0" fontAlgn="ctr"/>
                      <a:r>
                        <a:rPr lang="en-US" sz="900" b="1" i="0" u="none" strike="noStrike" dirty="0">
                          <a:solidFill>
                            <a:srgbClr val="000000"/>
                          </a:solidFill>
                          <a:effectLst/>
                          <a:latin typeface="Arial" panose="020B0604020202020204" pitchFamily="34" charset="0"/>
                        </a:rPr>
                        <a:t>(MW)</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dirty="0">
                          <a:solidFill>
                            <a:srgbClr val="000000"/>
                          </a:solidFill>
                          <a:effectLst/>
                          <a:latin typeface="Arial" panose="020B0604020202020204" pitchFamily="34" charset="0"/>
                        </a:rPr>
                        <a:t>5960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5563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5200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4892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4622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4329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4114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3920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3744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3522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3314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3139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3"/>
                  </a:ext>
                </a:extLst>
              </a:tr>
              <a:tr h="365760">
                <a:tc>
                  <a:txBody>
                    <a:bodyPr/>
                    <a:lstStyle/>
                    <a:p>
                      <a:pPr algn="ctr" rtl="0" fontAlgn="ctr"/>
                      <a:r>
                        <a:rPr lang="en-US" sz="900" b="1" i="0" u="none" strike="noStrike" dirty="0">
                          <a:solidFill>
                            <a:srgbClr val="FF0000"/>
                          </a:solidFill>
                          <a:effectLst/>
                          <a:latin typeface="Arial" panose="020B0604020202020204" pitchFamily="34" charset="0"/>
                        </a:rPr>
                        <a:t>*</a:t>
                      </a:r>
                      <a:r>
                        <a:rPr lang="en-US" sz="900" b="1" i="0" u="none" strike="noStrike" dirty="0">
                          <a:solidFill>
                            <a:srgbClr val="000000"/>
                          </a:solidFill>
                          <a:effectLst/>
                          <a:latin typeface="Arial" panose="020B0604020202020204" pitchFamily="34" charset="0"/>
                        </a:rPr>
                        <a:t>RRS </a:t>
                      </a:r>
                      <a:r>
                        <a:rPr lang="en-US" sz="900" b="1" i="0" u="none" strike="noStrike" dirty="0" err="1">
                          <a:solidFill>
                            <a:srgbClr val="000000"/>
                          </a:solidFill>
                          <a:effectLst/>
                          <a:latin typeface="Arial" panose="020B0604020202020204" pitchFamily="34" charset="0"/>
                        </a:rPr>
                        <a:t>Curr</a:t>
                      </a:r>
                      <a:r>
                        <a:rPr lang="en-US" sz="900" b="1" i="0" u="none" strike="noStrike" dirty="0">
                          <a:solidFill>
                            <a:srgbClr val="000000"/>
                          </a:solidFill>
                          <a:effectLst/>
                          <a:latin typeface="Arial" panose="020B0604020202020204" pitchFamily="34" charset="0"/>
                        </a:rPr>
                        <a:t> IFRO (MW)</a:t>
                      </a:r>
                      <a:endParaRPr lang="en-US" sz="900" b="1" i="0" u="none" strike="noStrike" dirty="0">
                        <a:solidFill>
                          <a:srgbClr val="FF0000"/>
                        </a:solidFill>
                        <a:effectLst/>
                        <a:latin typeface="Arial" panose="020B0604020202020204" pitchFamily="34" charset="0"/>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3335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3287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3239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3195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3156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3079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3041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2991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2949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2871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2774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2705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4"/>
                  </a:ext>
                </a:extLst>
              </a:tr>
              <a:tr h="365760">
                <a:tc>
                  <a:txBody>
                    <a:bodyPr/>
                    <a:lstStyle/>
                    <a:p>
                      <a:pPr algn="ctr" rtl="0" fontAlgn="ctr"/>
                      <a:r>
                        <a:rPr lang="en-US" sz="900" b="1" i="0" u="none" strike="noStrike" dirty="0">
                          <a:solidFill>
                            <a:srgbClr val="FF0000"/>
                          </a:solidFill>
                          <a:effectLst/>
                          <a:latin typeface="Arial" panose="020B0604020202020204" pitchFamily="34" charset="0"/>
                        </a:rPr>
                        <a:t>**</a:t>
                      </a:r>
                      <a:r>
                        <a:rPr lang="en-US" sz="900" b="1" i="0" u="none" strike="noStrike" dirty="0">
                          <a:solidFill>
                            <a:srgbClr val="000000"/>
                          </a:solidFill>
                          <a:effectLst/>
                          <a:latin typeface="Arial" panose="020B0604020202020204" pitchFamily="34" charset="0"/>
                        </a:rPr>
                        <a:t>RRS </a:t>
                      </a:r>
                      <a:r>
                        <a:rPr lang="en-US" sz="900" b="1" i="0" u="none" strike="noStrike" dirty="0" err="1">
                          <a:solidFill>
                            <a:srgbClr val="000000"/>
                          </a:solidFill>
                          <a:effectLst/>
                          <a:latin typeface="Arial" panose="020B0604020202020204" pitchFamily="34" charset="0"/>
                        </a:rPr>
                        <a:t>Upd</a:t>
                      </a:r>
                      <a:r>
                        <a:rPr lang="en-US" sz="900" b="1" i="0" u="none" strike="noStrike" dirty="0">
                          <a:solidFill>
                            <a:srgbClr val="000000"/>
                          </a:solidFill>
                          <a:effectLst/>
                          <a:latin typeface="Arial" panose="020B0604020202020204" pitchFamily="34" charset="0"/>
                        </a:rPr>
                        <a:t> IFRO (MW)</a:t>
                      </a:r>
                      <a:endParaRPr lang="en-US" sz="900" b="1" i="0" u="none" strike="noStrike" dirty="0">
                        <a:solidFill>
                          <a:srgbClr val="FF0000"/>
                        </a:solidFill>
                        <a:effectLst/>
                        <a:latin typeface="Arial" panose="020B0604020202020204" pitchFamily="34" charset="0"/>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fontAlgn="b"/>
                      <a:r>
                        <a:rPr lang="en-US" sz="1100" b="1" i="0" u="none" strike="noStrike" dirty="0">
                          <a:solidFill>
                            <a:srgbClr val="000000"/>
                          </a:solidFill>
                          <a:effectLst/>
                          <a:latin typeface="Calibri" panose="020F0502020204030204" pitchFamily="34" charset="0"/>
                        </a:rPr>
                        <a:t>3293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fontAlgn="b"/>
                      <a:r>
                        <a:rPr lang="en-US" sz="1100" b="1" i="0" u="none" strike="noStrike" dirty="0">
                          <a:solidFill>
                            <a:srgbClr val="000000"/>
                          </a:solidFill>
                          <a:effectLst/>
                          <a:latin typeface="Calibri" panose="020F0502020204030204" pitchFamily="34" charset="0"/>
                        </a:rPr>
                        <a:t>3234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fontAlgn="b"/>
                      <a:r>
                        <a:rPr lang="en-US" sz="1100" b="1" i="0" u="none" strike="noStrike" dirty="0">
                          <a:solidFill>
                            <a:srgbClr val="000000"/>
                          </a:solidFill>
                          <a:effectLst/>
                          <a:latin typeface="Calibri" panose="020F0502020204030204" pitchFamily="34" charset="0"/>
                        </a:rPr>
                        <a:t>3178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fontAlgn="b"/>
                      <a:r>
                        <a:rPr lang="en-US" sz="1100" b="1" i="0" u="none" strike="noStrike" dirty="0">
                          <a:solidFill>
                            <a:srgbClr val="000000"/>
                          </a:solidFill>
                          <a:effectLst/>
                          <a:latin typeface="Calibri" panose="020F0502020204030204" pitchFamily="34" charset="0"/>
                        </a:rPr>
                        <a:t>3128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fontAlgn="b"/>
                      <a:r>
                        <a:rPr lang="en-US" sz="1100" b="1" i="0" u="none" strike="noStrike">
                          <a:solidFill>
                            <a:srgbClr val="000000"/>
                          </a:solidFill>
                          <a:effectLst/>
                          <a:latin typeface="Calibri" panose="020F0502020204030204" pitchFamily="34" charset="0"/>
                        </a:rPr>
                        <a:t>3086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fontAlgn="b"/>
                      <a:r>
                        <a:rPr lang="en-US" sz="1100" b="1" i="0" u="none" strike="noStrike" dirty="0">
                          <a:solidFill>
                            <a:srgbClr val="000000"/>
                          </a:solidFill>
                          <a:effectLst/>
                          <a:latin typeface="Calibri" panose="020F0502020204030204" pitchFamily="34" charset="0"/>
                        </a:rPr>
                        <a:t>2998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fontAlgn="b"/>
                      <a:r>
                        <a:rPr lang="en-US" sz="1100" b="1" i="0" u="none" strike="noStrike" dirty="0">
                          <a:solidFill>
                            <a:srgbClr val="000000"/>
                          </a:solidFill>
                          <a:effectLst/>
                          <a:latin typeface="Calibri" panose="020F0502020204030204" pitchFamily="34" charset="0"/>
                        </a:rPr>
                        <a:t>2960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fontAlgn="b"/>
                      <a:r>
                        <a:rPr lang="en-US" sz="1100" b="1" i="0" u="none" strike="noStrike" dirty="0">
                          <a:solidFill>
                            <a:srgbClr val="000000"/>
                          </a:solidFill>
                          <a:effectLst/>
                          <a:latin typeface="Calibri" panose="020F0502020204030204" pitchFamily="34" charset="0"/>
                        </a:rPr>
                        <a:t>2916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fontAlgn="b"/>
                      <a:r>
                        <a:rPr lang="en-US" sz="1100" b="1" i="0" u="none" strike="noStrike" dirty="0">
                          <a:solidFill>
                            <a:srgbClr val="000000"/>
                          </a:solidFill>
                          <a:effectLst/>
                          <a:latin typeface="Calibri" panose="020F0502020204030204" pitchFamily="34" charset="0"/>
                        </a:rPr>
                        <a:t>2880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fontAlgn="b"/>
                      <a:r>
                        <a:rPr lang="en-US" sz="1100" b="1" i="0" u="none" strike="noStrike" dirty="0">
                          <a:solidFill>
                            <a:srgbClr val="000000"/>
                          </a:solidFill>
                          <a:effectLst/>
                          <a:latin typeface="Calibri" panose="020F0502020204030204" pitchFamily="34" charset="0"/>
                        </a:rPr>
                        <a:t>2808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fontAlgn="b"/>
                      <a:r>
                        <a:rPr lang="en-US" sz="1100" b="1" i="0" u="none" strike="noStrike" dirty="0">
                          <a:solidFill>
                            <a:srgbClr val="000000"/>
                          </a:solidFill>
                          <a:effectLst/>
                          <a:latin typeface="Calibri" panose="020F0502020204030204" pitchFamily="34" charset="0"/>
                        </a:rPr>
                        <a:t>2716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fontAlgn="b"/>
                      <a:r>
                        <a:rPr lang="en-US" sz="1100" b="1" i="0" u="none" strike="noStrike" dirty="0">
                          <a:solidFill>
                            <a:srgbClr val="000000"/>
                          </a:solidFill>
                          <a:effectLst/>
                          <a:latin typeface="Calibri" panose="020F0502020204030204" pitchFamily="34" charset="0"/>
                        </a:rPr>
                        <a:t>2654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5"/>
                  </a:ext>
                </a:extLst>
              </a:tr>
            </a:tbl>
          </a:graphicData>
        </a:graphic>
      </p:graphicFrame>
      <p:graphicFrame>
        <p:nvGraphicFramePr>
          <p:cNvPr id="19" name="Table 18"/>
          <p:cNvGraphicFramePr>
            <a:graphicFrameLocks noGrp="1"/>
          </p:cNvGraphicFramePr>
          <p:nvPr>
            <p:extLst>
              <p:ext uri="{D42A27DB-BD31-4B8C-83A1-F6EECF244321}">
                <p14:modId xmlns:p14="http://schemas.microsoft.com/office/powerpoint/2010/main" val="991727846"/>
              </p:ext>
            </p:extLst>
          </p:nvPr>
        </p:nvGraphicFramePr>
        <p:xfrm>
          <a:off x="278892" y="3218255"/>
          <a:ext cx="8577072" cy="2166265"/>
        </p:xfrm>
        <a:graphic>
          <a:graphicData uri="http://schemas.openxmlformats.org/drawingml/2006/table">
            <a:tbl>
              <a:tblPr/>
              <a:tblGrid>
                <a:gridCol w="612648">
                  <a:extLst>
                    <a:ext uri="{9D8B030D-6E8A-4147-A177-3AD203B41FA5}">
                      <a16:colId xmlns:a16="http://schemas.microsoft.com/office/drawing/2014/main" val="20000"/>
                    </a:ext>
                  </a:extLst>
                </a:gridCol>
                <a:gridCol w="612648">
                  <a:extLst>
                    <a:ext uri="{9D8B030D-6E8A-4147-A177-3AD203B41FA5}">
                      <a16:colId xmlns:a16="http://schemas.microsoft.com/office/drawing/2014/main" val="20001"/>
                    </a:ext>
                  </a:extLst>
                </a:gridCol>
                <a:gridCol w="612648">
                  <a:extLst>
                    <a:ext uri="{9D8B030D-6E8A-4147-A177-3AD203B41FA5}">
                      <a16:colId xmlns:a16="http://schemas.microsoft.com/office/drawing/2014/main" val="20002"/>
                    </a:ext>
                  </a:extLst>
                </a:gridCol>
                <a:gridCol w="612648">
                  <a:extLst>
                    <a:ext uri="{9D8B030D-6E8A-4147-A177-3AD203B41FA5}">
                      <a16:colId xmlns:a16="http://schemas.microsoft.com/office/drawing/2014/main" val="20003"/>
                    </a:ext>
                  </a:extLst>
                </a:gridCol>
                <a:gridCol w="612648">
                  <a:extLst>
                    <a:ext uri="{9D8B030D-6E8A-4147-A177-3AD203B41FA5}">
                      <a16:colId xmlns:a16="http://schemas.microsoft.com/office/drawing/2014/main" val="20004"/>
                    </a:ext>
                  </a:extLst>
                </a:gridCol>
                <a:gridCol w="612648">
                  <a:extLst>
                    <a:ext uri="{9D8B030D-6E8A-4147-A177-3AD203B41FA5}">
                      <a16:colId xmlns:a16="http://schemas.microsoft.com/office/drawing/2014/main" val="20005"/>
                    </a:ext>
                  </a:extLst>
                </a:gridCol>
                <a:gridCol w="612648">
                  <a:extLst>
                    <a:ext uri="{9D8B030D-6E8A-4147-A177-3AD203B41FA5}">
                      <a16:colId xmlns:a16="http://schemas.microsoft.com/office/drawing/2014/main" val="20006"/>
                    </a:ext>
                  </a:extLst>
                </a:gridCol>
                <a:gridCol w="612648">
                  <a:extLst>
                    <a:ext uri="{9D8B030D-6E8A-4147-A177-3AD203B41FA5}">
                      <a16:colId xmlns:a16="http://schemas.microsoft.com/office/drawing/2014/main" val="20007"/>
                    </a:ext>
                  </a:extLst>
                </a:gridCol>
                <a:gridCol w="612648">
                  <a:extLst>
                    <a:ext uri="{9D8B030D-6E8A-4147-A177-3AD203B41FA5}">
                      <a16:colId xmlns:a16="http://schemas.microsoft.com/office/drawing/2014/main" val="20008"/>
                    </a:ext>
                  </a:extLst>
                </a:gridCol>
                <a:gridCol w="612648">
                  <a:extLst>
                    <a:ext uri="{9D8B030D-6E8A-4147-A177-3AD203B41FA5}">
                      <a16:colId xmlns:a16="http://schemas.microsoft.com/office/drawing/2014/main" val="20009"/>
                    </a:ext>
                  </a:extLst>
                </a:gridCol>
                <a:gridCol w="612648">
                  <a:extLst>
                    <a:ext uri="{9D8B030D-6E8A-4147-A177-3AD203B41FA5}">
                      <a16:colId xmlns:a16="http://schemas.microsoft.com/office/drawing/2014/main" val="20010"/>
                    </a:ext>
                  </a:extLst>
                </a:gridCol>
                <a:gridCol w="612648">
                  <a:extLst>
                    <a:ext uri="{9D8B030D-6E8A-4147-A177-3AD203B41FA5}">
                      <a16:colId xmlns:a16="http://schemas.microsoft.com/office/drawing/2014/main" val="20011"/>
                    </a:ext>
                  </a:extLst>
                </a:gridCol>
                <a:gridCol w="612648">
                  <a:extLst>
                    <a:ext uri="{9D8B030D-6E8A-4147-A177-3AD203B41FA5}">
                      <a16:colId xmlns:a16="http://schemas.microsoft.com/office/drawing/2014/main" val="20012"/>
                    </a:ext>
                  </a:extLst>
                </a:gridCol>
                <a:gridCol w="612648">
                  <a:extLst>
                    <a:ext uri="{9D8B030D-6E8A-4147-A177-3AD203B41FA5}">
                      <a16:colId xmlns:a16="http://schemas.microsoft.com/office/drawing/2014/main" val="20013"/>
                    </a:ext>
                  </a:extLst>
                </a:gridCol>
              </a:tblGrid>
              <a:tr h="252721">
                <a:tc>
                  <a:txBody>
                    <a:bodyPr/>
                    <a:lstStyle/>
                    <a:p>
                      <a:pPr algn="ctr" rtl="0" fontAlgn="ctr"/>
                      <a:r>
                        <a:rPr lang="en-US" sz="900" b="1" i="0" u="none" strike="noStrike" dirty="0">
                          <a:solidFill>
                            <a:srgbClr val="FFFFFF"/>
                          </a:solidFill>
                          <a:effectLst/>
                          <a:latin typeface="Arial" panose="020B0604020202020204" pitchFamily="34" charset="0"/>
                        </a:rPr>
                        <a:t> </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13</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14</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15</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16</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17</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18</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19</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20</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21</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22</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23</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24</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25</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extLst>
                  <a:ext uri="{0D108BD9-81ED-4DB2-BD59-A6C34878D82A}">
                    <a16:rowId xmlns:a16="http://schemas.microsoft.com/office/drawing/2014/main" val="10000"/>
                  </a:ext>
                </a:extLst>
              </a:tr>
              <a:tr h="365760">
                <a:tc>
                  <a:txBody>
                    <a:bodyPr/>
                    <a:lstStyle/>
                    <a:p>
                      <a:pPr marL="0" algn="ctr" defTabSz="685800" rtl="0" eaLnBrk="1" fontAlgn="ctr" latinLnBrk="0" hangingPunct="1"/>
                      <a:r>
                        <a:rPr lang="en-US" sz="900" b="1" i="0" u="none" strike="noStrike" kern="1200" dirty="0">
                          <a:solidFill>
                            <a:srgbClr val="000000"/>
                          </a:solidFill>
                          <a:effectLst/>
                          <a:latin typeface="Arial" panose="020B0604020202020204" pitchFamily="34" charset="0"/>
                          <a:ea typeface="+mn-ea"/>
                          <a:cs typeface="+mn-cs"/>
                        </a:rPr>
                        <a:t>LR/PFR</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1.28:1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1.24:1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1.19:1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1.15:1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1.12:1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1.08:1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1.04:1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1.01:1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1"/>
                  </a:ext>
                </a:extLst>
              </a:tr>
              <a:tr h="334943">
                <a:tc>
                  <a:txBody>
                    <a:bodyPr/>
                    <a:lstStyle/>
                    <a:p>
                      <a:pPr marL="0" algn="ctr" defTabSz="685800" rtl="0" eaLnBrk="1" fontAlgn="ctr" latinLnBrk="0" hangingPunct="1"/>
                      <a:r>
                        <a:rPr lang="en-US" sz="900" b="1" i="0" u="none" strike="noStrike" kern="1200" dirty="0">
                          <a:solidFill>
                            <a:srgbClr val="000000"/>
                          </a:solidFill>
                          <a:effectLst/>
                          <a:latin typeface="Arial" panose="020B0604020202020204" pitchFamily="34" charset="0"/>
                          <a:ea typeface="+mn-ea"/>
                          <a:cs typeface="+mn-cs"/>
                        </a:rPr>
                        <a:t>Inertia (GW∙s)</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250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270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280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310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320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330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340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350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370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2"/>
                  </a:ext>
                </a:extLst>
              </a:tr>
              <a:tr h="365760">
                <a:tc>
                  <a:txBody>
                    <a:bodyPr/>
                    <a:lstStyle/>
                    <a:p>
                      <a:pPr marL="0" algn="ctr" defTabSz="685800" rtl="0" eaLnBrk="1" fontAlgn="ctr" latinLnBrk="0" hangingPunct="1"/>
                      <a:r>
                        <a:rPr lang="en-US" sz="900" b="1" i="0" u="none" strike="noStrike" kern="1200" dirty="0">
                          <a:solidFill>
                            <a:srgbClr val="000000"/>
                          </a:solidFill>
                          <a:effectLst/>
                          <a:latin typeface="Arial" panose="020B0604020202020204" pitchFamily="34" charset="0"/>
                          <a:ea typeface="+mn-ea"/>
                          <a:cs typeface="+mn-cs"/>
                        </a:rPr>
                        <a:t>PFR Req. (no LR) (MW) </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dirty="0">
                          <a:solidFill>
                            <a:srgbClr val="000000"/>
                          </a:solidFill>
                          <a:effectLst/>
                          <a:latin typeface="Arial" panose="020B0604020202020204" pitchFamily="34" charset="0"/>
                        </a:rPr>
                        <a:t>3004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2890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2784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2686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2595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2510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2421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2353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FF0000"/>
                          </a:solidFill>
                          <a:effectLst/>
                          <a:latin typeface="Arial" panose="020B0604020202020204" pitchFamily="34" charset="0"/>
                        </a:rPr>
                        <a:t>2290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FF0000"/>
                          </a:solidFill>
                          <a:effectLst/>
                          <a:latin typeface="Arial" panose="020B0604020202020204" pitchFamily="34" charset="0"/>
                        </a:rPr>
                        <a:t>2230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FF0000"/>
                          </a:solidFill>
                          <a:effectLst/>
                          <a:latin typeface="Arial" panose="020B0604020202020204" pitchFamily="34" charset="0"/>
                        </a:rPr>
                        <a:t>2173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FF0000"/>
                          </a:solidFill>
                          <a:effectLst/>
                          <a:latin typeface="Arial" panose="020B0604020202020204" pitchFamily="34" charset="0"/>
                        </a:rPr>
                        <a:t>2119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FF0000"/>
                          </a:solidFill>
                          <a:effectLst/>
                          <a:latin typeface="Arial" panose="020B0604020202020204" pitchFamily="34" charset="0"/>
                        </a:rPr>
                        <a:t>2068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3"/>
                  </a:ext>
                </a:extLst>
              </a:tr>
              <a:tr h="365760">
                <a:tc>
                  <a:txBody>
                    <a:bodyPr/>
                    <a:lstStyle/>
                    <a:p>
                      <a:pPr algn="ctr" rtl="0" fontAlgn="ctr"/>
                      <a:r>
                        <a:rPr lang="en-US" sz="900" b="1" i="0" u="none" strike="noStrike">
                          <a:solidFill>
                            <a:srgbClr val="FF0000"/>
                          </a:solidFill>
                          <a:effectLst/>
                          <a:latin typeface="Arial" panose="020B0604020202020204" pitchFamily="34" charset="0"/>
                        </a:rPr>
                        <a:t>*</a:t>
                      </a:r>
                      <a:r>
                        <a:rPr lang="en-US" sz="900" b="1" i="0" u="none" strike="noStrike">
                          <a:solidFill>
                            <a:srgbClr val="000000"/>
                          </a:solidFill>
                          <a:effectLst/>
                          <a:latin typeface="Arial" panose="020B0604020202020204" pitchFamily="34" charset="0"/>
                        </a:rPr>
                        <a:t>RRS Curr IFRO (MW)</a:t>
                      </a:r>
                      <a:endParaRPr lang="en-US" sz="900" b="1" i="0" u="none" strike="noStrike">
                        <a:solidFill>
                          <a:srgbClr val="FF0000"/>
                        </a:solidFill>
                        <a:effectLst/>
                        <a:latin typeface="Arial" panose="020B0604020202020204" pitchFamily="34" charset="0"/>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2651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2600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2562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2517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2466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2427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2381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2344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FF0000"/>
                          </a:solidFill>
                          <a:effectLst/>
                          <a:latin typeface="Arial" panose="020B0604020202020204" pitchFamily="34" charset="0"/>
                          <a:ea typeface="+mn-ea"/>
                          <a:cs typeface="+mn-cs"/>
                        </a:rPr>
                        <a:t>2290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FF0000"/>
                          </a:solidFill>
                          <a:effectLst/>
                          <a:latin typeface="Arial" panose="020B0604020202020204" pitchFamily="34" charset="0"/>
                          <a:ea typeface="+mn-ea"/>
                          <a:cs typeface="+mn-cs"/>
                        </a:rPr>
                        <a:t>2230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FF0000"/>
                          </a:solidFill>
                          <a:effectLst/>
                          <a:latin typeface="Arial" panose="020B0604020202020204" pitchFamily="34" charset="0"/>
                          <a:ea typeface="+mn-ea"/>
                          <a:cs typeface="+mn-cs"/>
                        </a:rPr>
                        <a:t>2173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FF0000"/>
                          </a:solidFill>
                          <a:effectLst/>
                          <a:latin typeface="Arial" panose="020B0604020202020204" pitchFamily="34" charset="0"/>
                          <a:ea typeface="+mn-ea"/>
                          <a:cs typeface="+mn-cs"/>
                        </a:rPr>
                        <a:t>2119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FF0000"/>
                          </a:solidFill>
                          <a:effectLst/>
                          <a:latin typeface="Arial" panose="020B0604020202020204" pitchFamily="34" charset="0"/>
                          <a:ea typeface="+mn-ea"/>
                          <a:cs typeface="+mn-cs"/>
                        </a:rPr>
                        <a:t>2068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4"/>
                  </a:ext>
                </a:extLst>
              </a:tr>
              <a:tr h="365760">
                <a:tc>
                  <a:txBody>
                    <a:bodyPr/>
                    <a:lstStyle/>
                    <a:p>
                      <a:pPr algn="ctr" rtl="0" fontAlgn="ctr"/>
                      <a:r>
                        <a:rPr lang="en-US" sz="900" b="1" i="0" u="none" strike="noStrike">
                          <a:solidFill>
                            <a:srgbClr val="FF0000"/>
                          </a:solidFill>
                          <a:effectLst/>
                          <a:latin typeface="Arial" panose="020B0604020202020204" pitchFamily="34" charset="0"/>
                        </a:rPr>
                        <a:t>**</a:t>
                      </a:r>
                      <a:r>
                        <a:rPr lang="en-US" sz="900" b="1" i="0" u="none" strike="noStrike">
                          <a:solidFill>
                            <a:srgbClr val="000000"/>
                          </a:solidFill>
                          <a:effectLst/>
                          <a:latin typeface="Arial" panose="020B0604020202020204" pitchFamily="34" charset="0"/>
                        </a:rPr>
                        <a:t>RRS Upd IFRO (MW)</a:t>
                      </a:r>
                      <a:endParaRPr lang="en-US" sz="900" b="1" i="0" u="none" strike="noStrike">
                        <a:solidFill>
                          <a:srgbClr val="FF0000"/>
                        </a:solidFill>
                        <a:effectLst/>
                        <a:latin typeface="Arial" panose="020B0604020202020204" pitchFamily="34" charset="0"/>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fontAlgn="b"/>
                      <a:r>
                        <a:rPr lang="en-US" sz="1100" b="1" i="0" u="none" strike="noStrike" dirty="0">
                          <a:solidFill>
                            <a:srgbClr val="000000"/>
                          </a:solidFill>
                          <a:effectLst/>
                          <a:latin typeface="Calibri" panose="020F0502020204030204" pitchFamily="34" charset="0"/>
                        </a:rPr>
                        <a:t>2606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fontAlgn="b"/>
                      <a:r>
                        <a:rPr lang="en-US" sz="1100" b="1" i="0" u="none" strike="noStrike" dirty="0">
                          <a:solidFill>
                            <a:srgbClr val="000000"/>
                          </a:solidFill>
                          <a:effectLst/>
                          <a:latin typeface="Calibri" panose="020F0502020204030204" pitchFamily="34" charset="0"/>
                        </a:rPr>
                        <a:t>2560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fontAlgn="b"/>
                      <a:r>
                        <a:rPr lang="en-US" sz="1100" b="1" i="0" u="none" strike="noStrike" dirty="0">
                          <a:solidFill>
                            <a:srgbClr val="000000"/>
                          </a:solidFill>
                          <a:effectLst/>
                          <a:latin typeface="Calibri" panose="020F0502020204030204" pitchFamily="34" charset="0"/>
                        </a:rPr>
                        <a:t>2529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fontAlgn="b"/>
                      <a:r>
                        <a:rPr lang="en-US" sz="1100" b="1" i="0" u="none" strike="noStrike" dirty="0">
                          <a:solidFill>
                            <a:srgbClr val="000000"/>
                          </a:solidFill>
                          <a:effectLst/>
                          <a:latin typeface="Calibri" panose="020F0502020204030204" pitchFamily="34" charset="0"/>
                        </a:rPr>
                        <a:t>2491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fontAlgn="b"/>
                      <a:r>
                        <a:rPr lang="en-US" sz="1100" b="1" i="0" u="none" strike="noStrike">
                          <a:solidFill>
                            <a:srgbClr val="000000"/>
                          </a:solidFill>
                          <a:effectLst/>
                          <a:latin typeface="Calibri" panose="020F0502020204030204" pitchFamily="34" charset="0"/>
                        </a:rPr>
                        <a:t>2444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fontAlgn="b"/>
                      <a:r>
                        <a:rPr lang="en-US" sz="1100" b="1" i="0" u="none" strike="noStrike" dirty="0">
                          <a:solidFill>
                            <a:srgbClr val="000000"/>
                          </a:solidFill>
                          <a:effectLst/>
                          <a:latin typeface="Calibri" panose="020F0502020204030204" pitchFamily="34" charset="0"/>
                        </a:rPr>
                        <a:t>2412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fontAlgn="b"/>
                      <a:r>
                        <a:rPr lang="en-US" sz="1100" b="1" i="0" u="none" strike="noStrike" dirty="0">
                          <a:solidFill>
                            <a:srgbClr val="000000"/>
                          </a:solidFill>
                          <a:effectLst/>
                          <a:latin typeface="Calibri" panose="020F0502020204030204" pitchFamily="34" charset="0"/>
                        </a:rPr>
                        <a:t>2373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fontAlgn="b"/>
                      <a:r>
                        <a:rPr lang="en-US" sz="1100" b="1" i="0" u="none" strike="noStrike" dirty="0">
                          <a:solidFill>
                            <a:srgbClr val="000000"/>
                          </a:solidFill>
                          <a:effectLst/>
                          <a:latin typeface="Calibri" panose="020F0502020204030204" pitchFamily="34" charset="0"/>
                        </a:rPr>
                        <a:t>2342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fontAlgn="b"/>
                      <a:r>
                        <a:rPr lang="en-US" sz="1100" b="1" i="0" u="none" strike="noStrike" dirty="0">
                          <a:solidFill>
                            <a:srgbClr val="FF0000"/>
                          </a:solidFill>
                          <a:effectLst/>
                          <a:latin typeface="Calibri" panose="020F0502020204030204" pitchFamily="34" charset="0"/>
                        </a:rPr>
                        <a:t>2290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fontAlgn="b"/>
                      <a:r>
                        <a:rPr lang="en-US" sz="1100" b="1" i="0" u="none" strike="noStrike" dirty="0">
                          <a:solidFill>
                            <a:srgbClr val="FF0000"/>
                          </a:solidFill>
                          <a:effectLst/>
                          <a:latin typeface="Calibri" panose="020F0502020204030204" pitchFamily="34" charset="0"/>
                        </a:rPr>
                        <a:t>2230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fontAlgn="b"/>
                      <a:r>
                        <a:rPr lang="en-US" sz="1100" b="1" i="0" u="none" strike="noStrike" dirty="0">
                          <a:solidFill>
                            <a:srgbClr val="FF0000"/>
                          </a:solidFill>
                          <a:effectLst/>
                          <a:latin typeface="Calibri" panose="020F0502020204030204" pitchFamily="34" charset="0"/>
                        </a:rPr>
                        <a:t>2173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fontAlgn="b"/>
                      <a:r>
                        <a:rPr lang="en-US" sz="1100" b="1" i="0" u="none" strike="noStrike" dirty="0">
                          <a:solidFill>
                            <a:srgbClr val="FF0000"/>
                          </a:solidFill>
                          <a:effectLst/>
                          <a:latin typeface="Calibri" panose="020F0502020204030204" pitchFamily="34" charset="0"/>
                        </a:rPr>
                        <a:t>2119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fontAlgn="b"/>
                      <a:r>
                        <a:rPr lang="en-US" sz="1100" b="1" i="0" u="none" strike="noStrike" dirty="0">
                          <a:solidFill>
                            <a:srgbClr val="FF0000"/>
                          </a:solidFill>
                          <a:effectLst/>
                          <a:latin typeface="Calibri" panose="020F0502020204030204" pitchFamily="34" charset="0"/>
                        </a:rPr>
                        <a:t>2068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5"/>
                  </a:ext>
                </a:extLst>
              </a:tr>
            </a:tbl>
          </a:graphicData>
        </a:graphic>
      </p:graphicFrame>
      <p:sp>
        <p:nvSpPr>
          <p:cNvPr id="7" name="Rectangle 6"/>
          <p:cNvSpPr/>
          <p:nvPr/>
        </p:nvSpPr>
        <p:spPr>
          <a:xfrm>
            <a:off x="301752" y="5458368"/>
            <a:ext cx="8531352" cy="923330"/>
          </a:xfrm>
          <a:prstGeom prst="rect">
            <a:avLst/>
          </a:prstGeom>
        </p:spPr>
        <p:txBody>
          <a:bodyPr wrap="square">
            <a:spAutoFit/>
          </a:bodyPr>
          <a:lstStyle/>
          <a:p>
            <a:r>
              <a:rPr lang="en-US" sz="1200" dirty="0">
                <a:solidFill>
                  <a:srgbClr val="FF0000"/>
                </a:solidFill>
              </a:rPr>
              <a:t>*</a:t>
            </a:r>
            <a:r>
              <a:rPr lang="en-US" sz="1000" dirty="0"/>
              <a:t>RRS quantity is calculated for RCC of 2805 with limit of 60% limit on LRs and min RRS-PFR limit of 1,390 MW. </a:t>
            </a:r>
          </a:p>
          <a:p>
            <a:r>
              <a:rPr lang="en-US" sz="1200" dirty="0">
                <a:solidFill>
                  <a:srgbClr val="FF0000"/>
                </a:solidFill>
              </a:rPr>
              <a:t>**</a:t>
            </a:r>
            <a:r>
              <a:rPr lang="en-US" sz="1000" dirty="0"/>
              <a:t>RRS quantity is calculated for RCC of 2805 with limit of 60% limit on LRs and min RRS-PFR limit of 1,185 MW.</a:t>
            </a:r>
          </a:p>
          <a:p>
            <a:r>
              <a:rPr lang="en-US" sz="1000" dirty="0"/>
              <a:t>***Red font in table above identifies study scenario where RRS needed &lt; 2300 MW. RRS requirement during these is based on the applicable floor.</a:t>
            </a:r>
          </a:p>
          <a:p>
            <a:r>
              <a:rPr lang="en-US" sz="1000" dirty="0"/>
              <a:t>****Generation mix (CCs, Gas, SC, Coal, Steam)  providing 1150 MW of PFR has been aligned with actual historic system operations. </a:t>
            </a:r>
          </a:p>
          <a:p>
            <a:r>
              <a:rPr lang="en-US" sz="1000" dirty="0"/>
              <a:t>     Inertia &lt; 250 GW·s: 30% Coal + 70% Rest. Inertia ≥ 250 GW·s: 15% Coal + 85% Rest</a:t>
            </a:r>
          </a:p>
        </p:txBody>
      </p:sp>
    </p:spTree>
    <p:extLst>
      <p:ext uri="{BB962C8B-B14F-4D97-AF65-F5344CB8AC3E}">
        <p14:creationId xmlns:p14="http://schemas.microsoft.com/office/powerpoint/2010/main" val="35732256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51AA58-C98D-6744-EF53-1DBF2105F7C0}"/>
              </a:ext>
            </a:extLst>
          </p:cNvPr>
          <p:cNvSpPr>
            <a:spLocks noGrp="1"/>
          </p:cNvSpPr>
          <p:nvPr>
            <p:ph type="title"/>
          </p:nvPr>
        </p:nvSpPr>
        <p:spPr/>
        <p:txBody>
          <a:bodyPr/>
          <a:lstStyle/>
          <a:p>
            <a:r>
              <a:rPr lang="en-US" sz="3200" dirty="0"/>
              <a:t>Hourly Average RRS Comparison</a:t>
            </a:r>
            <a:endParaRPr lang="en-US" dirty="0"/>
          </a:p>
        </p:txBody>
      </p:sp>
      <p:sp>
        <p:nvSpPr>
          <p:cNvPr id="4" name="Slide Number Placeholder 3">
            <a:extLst>
              <a:ext uri="{FF2B5EF4-FFF2-40B4-BE49-F238E27FC236}">
                <a16:creationId xmlns:a16="http://schemas.microsoft.com/office/drawing/2014/main" id="{EF9A77F9-1E3B-BB9D-2343-FDEEFC5A809A}"/>
              </a:ext>
            </a:extLst>
          </p:cNvPr>
          <p:cNvSpPr>
            <a:spLocks noGrp="1"/>
          </p:cNvSpPr>
          <p:nvPr>
            <p:ph type="sldNum" sz="quarter" idx="4"/>
          </p:nvPr>
        </p:nvSpPr>
        <p:spPr/>
        <p:txBody>
          <a:bodyPr/>
          <a:lstStyle/>
          <a:p>
            <a:fld id="{1D93BD3E-1E9A-4970-A6F7-E7AC52762E0C}" type="slidenum">
              <a:rPr lang="en-US" smtClean="0"/>
              <a:pPr/>
              <a:t>17</a:t>
            </a:fld>
            <a:endParaRPr lang="en-US" dirty="0"/>
          </a:p>
        </p:txBody>
      </p:sp>
      <p:pic>
        <p:nvPicPr>
          <p:cNvPr id="6" name="Picture 5">
            <a:extLst>
              <a:ext uri="{FF2B5EF4-FFF2-40B4-BE49-F238E27FC236}">
                <a16:creationId xmlns:a16="http://schemas.microsoft.com/office/drawing/2014/main" id="{7ABBEB9F-2089-F62F-8029-7C56BEAD38C4}"/>
              </a:ext>
            </a:extLst>
          </p:cNvPr>
          <p:cNvPicPr>
            <a:picLocks noChangeAspect="1"/>
          </p:cNvPicPr>
          <p:nvPr/>
        </p:nvPicPr>
        <p:blipFill>
          <a:blip r:embed="rId2"/>
          <a:stretch>
            <a:fillRect/>
          </a:stretch>
        </p:blipFill>
        <p:spPr>
          <a:xfrm>
            <a:off x="295285" y="783106"/>
            <a:ext cx="8553429" cy="5291787"/>
          </a:xfrm>
          <a:prstGeom prst="rect">
            <a:avLst/>
          </a:prstGeom>
        </p:spPr>
      </p:pic>
    </p:spTree>
    <p:extLst>
      <p:ext uri="{BB962C8B-B14F-4D97-AF65-F5344CB8AC3E}">
        <p14:creationId xmlns:p14="http://schemas.microsoft.com/office/powerpoint/2010/main" val="811413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CD1E3D-321C-D3B3-5936-E8B1DC39E517}"/>
              </a:ext>
            </a:extLst>
          </p:cNvPr>
          <p:cNvSpPr>
            <a:spLocks noGrp="1"/>
          </p:cNvSpPr>
          <p:nvPr>
            <p:ph type="title"/>
          </p:nvPr>
        </p:nvSpPr>
        <p:spPr/>
        <p:txBody>
          <a:bodyPr/>
          <a:lstStyle/>
          <a:p>
            <a:r>
              <a:rPr lang="en-US" dirty="0"/>
              <a:t>RRS Comparison February</a:t>
            </a:r>
          </a:p>
        </p:txBody>
      </p:sp>
      <p:sp>
        <p:nvSpPr>
          <p:cNvPr id="4" name="Slide Number Placeholder 3">
            <a:extLst>
              <a:ext uri="{FF2B5EF4-FFF2-40B4-BE49-F238E27FC236}">
                <a16:creationId xmlns:a16="http://schemas.microsoft.com/office/drawing/2014/main" id="{F30E9BB0-5617-DB73-256D-02D0DA8E0DBF}"/>
              </a:ext>
            </a:extLst>
          </p:cNvPr>
          <p:cNvSpPr>
            <a:spLocks noGrp="1"/>
          </p:cNvSpPr>
          <p:nvPr>
            <p:ph type="sldNum" sz="quarter" idx="4"/>
          </p:nvPr>
        </p:nvSpPr>
        <p:spPr/>
        <p:txBody>
          <a:bodyPr/>
          <a:lstStyle/>
          <a:p>
            <a:fld id="{1D93BD3E-1E9A-4970-A6F7-E7AC52762E0C}" type="slidenum">
              <a:rPr lang="en-US" smtClean="0"/>
              <a:pPr/>
              <a:t>18</a:t>
            </a:fld>
            <a:endParaRPr lang="en-US" dirty="0"/>
          </a:p>
        </p:txBody>
      </p:sp>
      <p:pic>
        <p:nvPicPr>
          <p:cNvPr id="6" name="Picture 5">
            <a:extLst>
              <a:ext uri="{FF2B5EF4-FFF2-40B4-BE49-F238E27FC236}">
                <a16:creationId xmlns:a16="http://schemas.microsoft.com/office/drawing/2014/main" id="{63197F97-F4E1-7D25-A65B-96629D479A96}"/>
              </a:ext>
            </a:extLst>
          </p:cNvPr>
          <p:cNvPicPr>
            <a:picLocks noChangeAspect="1"/>
          </p:cNvPicPr>
          <p:nvPr/>
        </p:nvPicPr>
        <p:blipFill>
          <a:blip r:embed="rId2"/>
          <a:stretch>
            <a:fillRect/>
          </a:stretch>
        </p:blipFill>
        <p:spPr>
          <a:xfrm>
            <a:off x="316253" y="762000"/>
            <a:ext cx="8522947" cy="5480779"/>
          </a:xfrm>
          <a:prstGeom prst="rect">
            <a:avLst/>
          </a:prstGeom>
        </p:spPr>
      </p:pic>
    </p:spTree>
    <p:extLst>
      <p:ext uri="{BB962C8B-B14F-4D97-AF65-F5344CB8AC3E}">
        <p14:creationId xmlns:p14="http://schemas.microsoft.com/office/powerpoint/2010/main" val="27491377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CD1E3D-321C-D3B3-5936-E8B1DC39E517}"/>
              </a:ext>
            </a:extLst>
          </p:cNvPr>
          <p:cNvSpPr>
            <a:spLocks noGrp="1"/>
          </p:cNvSpPr>
          <p:nvPr>
            <p:ph type="title"/>
          </p:nvPr>
        </p:nvSpPr>
        <p:spPr/>
        <p:txBody>
          <a:bodyPr/>
          <a:lstStyle/>
          <a:p>
            <a:r>
              <a:rPr lang="en-US" dirty="0"/>
              <a:t>RRS Comparison March</a:t>
            </a:r>
          </a:p>
        </p:txBody>
      </p:sp>
      <p:sp>
        <p:nvSpPr>
          <p:cNvPr id="4" name="Slide Number Placeholder 3">
            <a:extLst>
              <a:ext uri="{FF2B5EF4-FFF2-40B4-BE49-F238E27FC236}">
                <a16:creationId xmlns:a16="http://schemas.microsoft.com/office/drawing/2014/main" id="{F30E9BB0-5617-DB73-256D-02D0DA8E0DBF}"/>
              </a:ext>
            </a:extLst>
          </p:cNvPr>
          <p:cNvSpPr>
            <a:spLocks noGrp="1"/>
          </p:cNvSpPr>
          <p:nvPr>
            <p:ph type="sldNum" sz="quarter" idx="4"/>
          </p:nvPr>
        </p:nvSpPr>
        <p:spPr/>
        <p:txBody>
          <a:bodyPr/>
          <a:lstStyle/>
          <a:p>
            <a:fld id="{1D93BD3E-1E9A-4970-A6F7-E7AC52762E0C}" type="slidenum">
              <a:rPr lang="en-US" smtClean="0"/>
              <a:pPr/>
              <a:t>19</a:t>
            </a:fld>
            <a:endParaRPr lang="en-US" dirty="0"/>
          </a:p>
        </p:txBody>
      </p:sp>
      <p:pic>
        <p:nvPicPr>
          <p:cNvPr id="5" name="Picture 4">
            <a:extLst>
              <a:ext uri="{FF2B5EF4-FFF2-40B4-BE49-F238E27FC236}">
                <a16:creationId xmlns:a16="http://schemas.microsoft.com/office/drawing/2014/main" id="{1D565593-D217-E001-DC2F-8E2DAA61A723}"/>
              </a:ext>
            </a:extLst>
          </p:cNvPr>
          <p:cNvPicPr>
            <a:picLocks noChangeAspect="1"/>
          </p:cNvPicPr>
          <p:nvPr/>
        </p:nvPicPr>
        <p:blipFill>
          <a:blip r:embed="rId2"/>
          <a:stretch>
            <a:fillRect/>
          </a:stretch>
        </p:blipFill>
        <p:spPr>
          <a:xfrm>
            <a:off x="348626" y="822251"/>
            <a:ext cx="8522947" cy="5480779"/>
          </a:xfrm>
          <a:prstGeom prst="rect">
            <a:avLst/>
          </a:prstGeom>
        </p:spPr>
      </p:pic>
    </p:spTree>
    <p:extLst>
      <p:ext uri="{BB962C8B-B14F-4D97-AF65-F5344CB8AC3E}">
        <p14:creationId xmlns:p14="http://schemas.microsoft.com/office/powerpoint/2010/main" val="2904963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dirty="0"/>
              <a:t>Stakeholder Discussion Timeline</a:t>
            </a:r>
          </a:p>
        </p:txBody>
      </p:sp>
      <p:sp>
        <p:nvSpPr>
          <p:cNvPr id="2" name="Content Placeholder 1"/>
          <p:cNvSpPr>
            <a:spLocks noGrp="1"/>
          </p:cNvSpPr>
          <p:nvPr>
            <p:ph idx="1"/>
          </p:nvPr>
        </p:nvSpPr>
        <p:spPr/>
        <p:txBody>
          <a:bodyPr/>
          <a:lstStyle/>
          <a:p>
            <a:pPr marL="0" indent="0">
              <a:buNone/>
            </a:pPr>
            <a:endParaRPr lang="en-US" sz="1400" dirty="0">
              <a:solidFill>
                <a:schemeClr val="accent2"/>
              </a:solidFill>
            </a:endParaRPr>
          </a:p>
          <a:p>
            <a:r>
              <a:rPr lang="en-US" dirty="0">
                <a:solidFill>
                  <a:schemeClr val="accent2"/>
                </a:solidFill>
              </a:rPr>
              <a:t>September 20, 2023 – PDCWG </a:t>
            </a:r>
          </a:p>
          <a:p>
            <a:r>
              <a:rPr lang="en-US" dirty="0">
                <a:solidFill>
                  <a:schemeClr val="accent2"/>
                </a:solidFill>
              </a:rPr>
              <a:t>September 22, 2023 – WMWG</a:t>
            </a:r>
          </a:p>
          <a:p>
            <a:pPr marL="0" indent="0">
              <a:buNone/>
            </a:pPr>
            <a:endParaRPr lang="en-US" sz="1400" i="1" dirty="0">
              <a:solidFill>
                <a:schemeClr val="accent2"/>
              </a:solidFill>
            </a:endParaRPr>
          </a:p>
          <a:p>
            <a:r>
              <a:rPr lang="en-US" dirty="0">
                <a:solidFill>
                  <a:schemeClr val="accent2"/>
                </a:solidFill>
              </a:rPr>
              <a:t>October 6, 2023 – WMWG (Proposed Methodology)</a:t>
            </a:r>
          </a:p>
          <a:p>
            <a:r>
              <a:rPr lang="en-US" dirty="0">
                <a:solidFill>
                  <a:schemeClr val="accent2"/>
                </a:solidFill>
              </a:rPr>
              <a:t>October 10, 2022 – PDCWG (Proposed Methodology)</a:t>
            </a:r>
          </a:p>
          <a:p>
            <a:r>
              <a:rPr lang="en-US" dirty="0">
                <a:solidFill>
                  <a:schemeClr val="accent2"/>
                </a:solidFill>
              </a:rPr>
              <a:t>October 19, 2023 – OWG (Proposed Methodology)</a:t>
            </a:r>
          </a:p>
          <a:p>
            <a:endParaRPr lang="en-US" sz="1400" dirty="0">
              <a:solidFill>
                <a:schemeClr val="accent2"/>
              </a:solidFill>
            </a:endParaRPr>
          </a:p>
          <a:p>
            <a:r>
              <a:rPr lang="en-US" dirty="0">
                <a:solidFill>
                  <a:schemeClr val="accent2"/>
                </a:solidFill>
              </a:rPr>
              <a:t>November 01, 2023 - WMS</a:t>
            </a:r>
          </a:p>
          <a:p>
            <a:r>
              <a:rPr lang="en-US" dirty="0">
                <a:solidFill>
                  <a:schemeClr val="accent2"/>
                </a:solidFill>
              </a:rPr>
              <a:t>November 02, 2023 – ROS</a:t>
            </a:r>
          </a:p>
          <a:p>
            <a:endParaRPr lang="en-US" dirty="0">
              <a:solidFill>
                <a:schemeClr val="accent2"/>
              </a:solidFill>
            </a:endParaRPr>
          </a:p>
          <a:p>
            <a:r>
              <a:rPr lang="en-US" dirty="0">
                <a:solidFill>
                  <a:schemeClr val="accent2"/>
                </a:solidFill>
              </a:rPr>
              <a:t>December 04, 2023 - TAC</a:t>
            </a:r>
            <a:endParaRPr lang="en-US" sz="1400" dirty="0">
              <a:solidFill>
                <a:schemeClr val="accent2"/>
              </a:solidFill>
            </a:endParaRPr>
          </a:p>
          <a:p>
            <a:r>
              <a:rPr lang="en-US" dirty="0">
                <a:solidFill>
                  <a:schemeClr val="accent2"/>
                </a:solidFill>
              </a:rPr>
              <a:t>December 19, 2023 - </a:t>
            </a:r>
            <a:r>
              <a:rPr lang="en-US" dirty="0" err="1">
                <a:solidFill>
                  <a:schemeClr val="accent2"/>
                </a:solidFill>
              </a:rPr>
              <a:t>BoD</a:t>
            </a:r>
            <a:endParaRPr lang="en-US" sz="800" dirty="0">
              <a:solidFill>
                <a:schemeClr val="tx2"/>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dirty="0"/>
          </a:p>
        </p:txBody>
      </p:sp>
    </p:spTree>
    <p:extLst>
      <p:ext uri="{BB962C8B-B14F-4D97-AF65-F5344CB8AC3E}">
        <p14:creationId xmlns:p14="http://schemas.microsoft.com/office/powerpoint/2010/main" val="41484175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CD1E3D-321C-D3B3-5936-E8B1DC39E517}"/>
              </a:ext>
            </a:extLst>
          </p:cNvPr>
          <p:cNvSpPr>
            <a:spLocks noGrp="1"/>
          </p:cNvSpPr>
          <p:nvPr>
            <p:ph type="title"/>
          </p:nvPr>
        </p:nvSpPr>
        <p:spPr/>
        <p:txBody>
          <a:bodyPr/>
          <a:lstStyle/>
          <a:p>
            <a:r>
              <a:rPr lang="en-US" dirty="0"/>
              <a:t>RRS Comparison July</a:t>
            </a:r>
          </a:p>
        </p:txBody>
      </p:sp>
      <p:sp>
        <p:nvSpPr>
          <p:cNvPr id="4" name="Slide Number Placeholder 3">
            <a:extLst>
              <a:ext uri="{FF2B5EF4-FFF2-40B4-BE49-F238E27FC236}">
                <a16:creationId xmlns:a16="http://schemas.microsoft.com/office/drawing/2014/main" id="{F30E9BB0-5617-DB73-256D-02D0DA8E0DBF}"/>
              </a:ext>
            </a:extLst>
          </p:cNvPr>
          <p:cNvSpPr>
            <a:spLocks noGrp="1"/>
          </p:cNvSpPr>
          <p:nvPr>
            <p:ph type="sldNum" sz="quarter" idx="4"/>
          </p:nvPr>
        </p:nvSpPr>
        <p:spPr/>
        <p:txBody>
          <a:bodyPr/>
          <a:lstStyle/>
          <a:p>
            <a:fld id="{1D93BD3E-1E9A-4970-A6F7-E7AC52762E0C}" type="slidenum">
              <a:rPr lang="en-US" smtClean="0"/>
              <a:pPr/>
              <a:t>20</a:t>
            </a:fld>
            <a:endParaRPr lang="en-US" dirty="0"/>
          </a:p>
        </p:txBody>
      </p:sp>
      <p:pic>
        <p:nvPicPr>
          <p:cNvPr id="5" name="Picture 4">
            <a:extLst>
              <a:ext uri="{FF2B5EF4-FFF2-40B4-BE49-F238E27FC236}">
                <a16:creationId xmlns:a16="http://schemas.microsoft.com/office/drawing/2014/main" id="{7EF08266-7E2B-1049-1104-82ED2DCC0B12}"/>
              </a:ext>
            </a:extLst>
          </p:cNvPr>
          <p:cNvPicPr>
            <a:picLocks noChangeAspect="1"/>
          </p:cNvPicPr>
          <p:nvPr/>
        </p:nvPicPr>
        <p:blipFill>
          <a:blip r:embed="rId2"/>
          <a:stretch>
            <a:fillRect/>
          </a:stretch>
        </p:blipFill>
        <p:spPr>
          <a:xfrm>
            <a:off x="310526" y="762000"/>
            <a:ext cx="8522947" cy="5480779"/>
          </a:xfrm>
          <a:prstGeom prst="rect">
            <a:avLst/>
          </a:prstGeom>
        </p:spPr>
      </p:pic>
    </p:spTree>
    <p:extLst>
      <p:ext uri="{BB962C8B-B14F-4D97-AF65-F5344CB8AC3E}">
        <p14:creationId xmlns:p14="http://schemas.microsoft.com/office/powerpoint/2010/main" val="4453871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97D97E5-2C76-91BF-353A-348114ADCF42}"/>
              </a:ext>
            </a:extLst>
          </p:cNvPr>
          <p:cNvSpPr>
            <a:spLocks noGrp="1"/>
          </p:cNvSpPr>
          <p:nvPr>
            <p:ph type="sldNum" sz="quarter" idx="4"/>
          </p:nvPr>
        </p:nvSpPr>
        <p:spPr/>
        <p:txBody>
          <a:bodyPr/>
          <a:lstStyle/>
          <a:p>
            <a:fld id="{1D93BD3E-1E9A-4970-A6F7-E7AC52762E0C}" type="slidenum">
              <a:rPr lang="en-US" smtClean="0"/>
              <a:pPr/>
              <a:t>21</a:t>
            </a:fld>
            <a:endParaRPr lang="en-US" dirty="0"/>
          </a:p>
        </p:txBody>
      </p:sp>
      <p:sp>
        <p:nvSpPr>
          <p:cNvPr id="5" name="Content Placeholder 4">
            <a:extLst>
              <a:ext uri="{FF2B5EF4-FFF2-40B4-BE49-F238E27FC236}">
                <a16:creationId xmlns:a16="http://schemas.microsoft.com/office/drawing/2014/main" id="{F94F42E9-D114-3E84-C716-97BFDE369C2B}"/>
              </a:ext>
            </a:extLst>
          </p:cNvPr>
          <p:cNvSpPr>
            <a:spLocks noGrp="1"/>
          </p:cNvSpPr>
          <p:nvPr>
            <p:ph idx="16"/>
          </p:nvPr>
        </p:nvSpPr>
        <p:spPr/>
        <p:txBody>
          <a:bodyPr/>
          <a:lstStyle/>
          <a:p>
            <a:r>
              <a:rPr lang="en-US" dirty="0"/>
              <a:t>ERCOT Contingency Reserve Service</a:t>
            </a:r>
          </a:p>
        </p:txBody>
      </p:sp>
    </p:spTree>
    <p:extLst>
      <p:ext uri="{BB962C8B-B14F-4D97-AF65-F5344CB8AC3E}">
        <p14:creationId xmlns:p14="http://schemas.microsoft.com/office/powerpoint/2010/main" val="39552931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6938D1-51E0-44D5-BD5A-48198FD810B9}"/>
              </a:ext>
            </a:extLst>
          </p:cNvPr>
          <p:cNvSpPr>
            <a:spLocks noGrp="1"/>
          </p:cNvSpPr>
          <p:nvPr>
            <p:ph type="title"/>
          </p:nvPr>
        </p:nvSpPr>
        <p:spPr/>
        <p:txBody>
          <a:bodyPr/>
          <a:lstStyle/>
          <a:p>
            <a:r>
              <a:rPr lang="en-US" sz="2000" dirty="0"/>
              <a:t>ERCOT Contingency Reserve Service (ECRS) Methodology </a:t>
            </a:r>
          </a:p>
        </p:txBody>
      </p:sp>
      <p:sp>
        <p:nvSpPr>
          <p:cNvPr id="3" name="Content Placeholder 2">
            <a:extLst>
              <a:ext uri="{FF2B5EF4-FFF2-40B4-BE49-F238E27FC236}">
                <a16:creationId xmlns:a16="http://schemas.microsoft.com/office/drawing/2014/main" id="{619995B8-2790-490E-97C7-8097AE09F658}"/>
              </a:ext>
            </a:extLst>
          </p:cNvPr>
          <p:cNvSpPr>
            <a:spLocks noGrp="1"/>
          </p:cNvSpPr>
          <p:nvPr>
            <p:ph idx="1"/>
          </p:nvPr>
        </p:nvSpPr>
        <p:spPr/>
        <p:txBody>
          <a:bodyPr/>
          <a:lstStyle/>
          <a:p>
            <a:r>
              <a:rPr lang="en-US" sz="1600" dirty="0">
                <a:solidFill>
                  <a:schemeClr val="tx2"/>
                </a:solidFill>
              </a:rPr>
              <a:t>ECRS requirements are computed as the sum of capacity needed to recover frequency following a large unit trip and capacity needed to support net load forecast errors during sustained net load ramps.</a:t>
            </a:r>
          </a:p>
          <a:p>
            <a:pPr lvl="1"/>
            <a:r>
              <a:rPr lang="en-US" sz="1600" dirty="0"/>
              <a:t>For 2024, ERCOT is considering to make minor tweaks to the frequency recovery portion of the calculation. ERCOT is considering to use 2 years of historic information and cover 60% of historic net load and inertia conditions. </a:t>
            </a:r>
          </a:p>
          <a:p>
            <a:endParaRPr lang="en-US" sz="1400" dirty="0">
              <a:solidFill>
                <a:schemeClr val="tx2"/>
              </a:solidFill>
            </a:endParaRPr>
          </a:p>
          <a:p>
            <a:pPr algn="just"/>
            <a:r>
              <a:rPr lang="en-US" sz="1600" dirty="0"/>
              <a:t>The preliminary ECRS quantities for January 2024 through July 2024 in subsequent slides have been computed using </a:t>
            </a:r>
            <a:r>
              <a:rPr lang="en-US" sz="1600" u="sng" dirty="0"/>
              <a:t>current methodology</a:t>
            </a:r>
            <a:r>
              <a:rPr lang="en-US" sz="1600" dirty="0"/>
              <a:t> (2021, 2022 and 2023 Intra-Hour Net load and Net load Forecast, 2022 and 2023 system inertia conditions ) and updated </a:t>
            </a:r>
            <a:r>
              <a:rPr lang="en-US" sz="1600" u="sng" dirty="0"/>
              <a:t>Intra-hour Solar Over-Forecast Error Adjustment table.</a:t>
            </a:r>
          </a:p>
          <a:p>
            <a:pPr lvl="1"/>
            <a:r>
              <a:rPr lang="en-US" sz="1400" dirty="0"/>
              <a:t>Intra-hour Solar Over-Forecast Error Adjustment Table tracks estimated increase in solar over forecast error per 1000 MW increase in installed solar capacity</a:t>
            </a:r>
            <a:endParaRPr lang="en-US" sz="1400" dirty="0">
              <a:solidFill>
                <a:schemeClr val="tx2"/>
              </a:solidFill>
            </a:endParaRPr>
          </a:p>
          <a:p>
            <a:pPr lvl="1"/>
            <a:endParaRPr lang="en-US" sz="1400" dirty="0">
              <a:solidFill>
                <a:schemeClr val="tx2"/>
              </a:solidFill>
            </a:endParaRPr>
          </a:p>
          <a:p>
            <a:pPr marL="685800" lvl="2" indent="0">
              <a:buNone/>
            </a:pPr>
            <a:endParaRPr lang="en-US" dirty="0"/>
          </a:p>
        </p:txBody>
      </p:sp>
      <p:sp>
        <p:nvSpPr>
          <p:cNvPr id="4" name="Slide Number Placeholder 3">
            <a:extLst>
              <a:ext uri="{FF2B5EF4-FFF2-40B4-BE49-F238E27FC236}">
                <a16:creationId xmlns:a16="http://schemas.microsoft.com/office/drawing/2014/main" id="{37A1A8C8-501E-4701-AEDA-8ACBE2119D08}"/>
              </a:ext>
            </a:extLst>
          </p:cNvPr>
          <p:cNvSpPr>
            <a:spLocks noGrp="1"/>
          </p:cNvSpPr>
          <p:nvPr>
            <p:ph type="sldNum" sz="quarter" idx="4"/>
          </p:nvPr>
        </p:nvSpPr>
        <p:spPr/>
        <p:txBody>
          <a:bodyPr/>
          <a:lstStyle/>
          <a:p>
            <a:fld id="{1D93BD3E-1E9A-4970-A6F7-E7AC52762E0C}" type="slidenum">
              <a:rPr lang="en-US" smtClean="0"/>
              <a:pPr/>
              <a:t>22</a:t>
            </a:fld>
            <a:endParaRPr lang="en-US" dirty="0"/>
          </a:p>
        </p:txBody>
      </p:sp>
    </p:spTree>
    <p:extLst>
      <p:ext uri="{BB962C8B-B14F-4D97-AF65-F5344CB8AC3E}">
        <p14:creationId xmlns:p14="http://schemas.microsoft.com/office/powerpoint/2010/main" val="36403580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46BAB2-485A-3EBE-3986-131A805D0C5A}"/>
              </a:ext>
            </a:extLst>
          </p:cNvPr>
          <p:cNvSpPr>
            <a:spLocks noGrp="1"/>
          </p:cNvSpPr>
          <p:nvPr>
            <p:ph type="title"/>
          </p:nvPr>
        </p:nvSpPr>
        <p:spPr/>
        <p:txBody>
          <a:bodyPr/>
          <a:lstStyle/>
          <a:p>
            <a:r>
              <a:rPr lang="en-US" dirty="0"/>
              <a:t>Cold Start-up Time in 2023 </a:t>
            </a:r>
            <a:r>
              <a:rPr lang="en-US" sz="2000" dirty="0"/>
              <a:t>(OFFNS Units)</a:t>
            </a:r>
            <a:endParaRPr lang="en-US" dirty="0"/>
          </a:p>
        </p:txBody>
      </p:sp>
      <p:sp>
        <p:nvSpPr>
          <p:cNvPr id="4" name="Slide Number Placeholder 3">
            <a:extLst>
              <a:ext uri="{FF2B5EF4-FFF2-40B4-BE49-F238E27FC236}">
                <a16:creationId xmlns:a16="http://schemas.microsoft.com/office/drawing/2014/main" id="{525BED07-3D48-F7E6-474E-529B7830FEE1}"/>
              </a:ext>
            </a:extLst>
          </p:cNvPr>
          <p:cNvSpPr>
            <a:spLocks noGrp="1"/>
          </p:cNvSpPr>
          <p:nvPr>
            <p:ph type="sldNum" sz="quarter" idx="4"/>
          </p:nvPr>
        </p:nvSpPr>
        <p:spPr/>
        <p:txBody>
          <a:bodyPr/>
          <a:lstStyle/>
          <a:p>
            <a:fld id="{1D93BD3E-1E9A-4970-A6F7-E7AC52762E0C}" type="slidenum">
              <a:rPr lang="en-US" smtClean="0"/>
              <a:pPr/>
              <a:t>23</a:t>
            </a:fld>
            <a:endParaRPr lang="en-US" dirty="0"/>
          </a:p>
        </p:txBody>
      </p:sp>
      <p:graphicFrame>
        <p:nvGraphicFramePr>
          <p:cNvPr id="6" name="Table 5">
            <a:extLst>
              <a:ext uri="{FF2B5EF4-FFF2-40B4-BE49-F238E27FC236}">
                <a16:creationId xmlns:a16="http://schemas.microsoft.com/office/drawing/2014/main" id="{6B417274-3E1F-C2CF-C8E8-06B7521A796C}"/>
              </a:ext>
            </a:extLst>
          </p:cNvPr>
          <p:cNvGraphicFramePr>
            <a:graphicFrameLocks noGrp="1"/>
          </p:cNvGraphicFramePr>
          <p:nvPr/>
        </p:nvGraphicFramePr>
        <p:xfrm>
          <a:off x="1269505" y="1549458"/>
          <a:ext cx="6178858" cy="1655445"/>
        </p:xfrm>
        <a:graphic>
          <a:graphicData uri="http://schemas.openxmlformats.org/drawingml/2006/table">
            <a:tbl>
              <a:tblPr>
                <a:tableStyleId>{BC89EF96-8CEA-46FF-86C4-4CE0E7609802}</a:tableStyleId>
              </a:tblPr>
              <a:tblGrid>
                <a:gridCol w="882694">
                  <a:extLst>
                    <a:ext uri="{9D8B030D-6E8A-4147-A177-3AD203B41FA5}">
                      <a16:colId xmlns:a16="http://schemas.microsoft.com/office/drawing/2014/main" val="1514742474"/>
                    </a:ext>
                  </a:extLst>
                </a:gridCol>
                <a:gridCol w="882694">
                  <a:extLst>
                    <a:ext uri="{9D8B030D-6E8A-4147-A177-3AD203B41FA5}">
                      <a16:colId xmlns:a16="http://schemas.microsoft.com/office/drawing/2014/main" val="3676695191"/>
                    </a:ext>
                  </a:extLst>
                </a:gridCol>
                <a:gridCol w="882694">
                  <a:extLst>
                    <a:ext uri="{9D8B030D-6E8A-4147-A177-3AD203B41FA5}">
                      <a16:colId xmlns:a16="http://schemas.microsoft.com/office/drawing/2014/main" val="304473194"/>
                    </a:ext>
                  </a:extLst>
                </a:gridCol>
                <a:gridCol w="882694">
                  <a:extLst>
                    <a:ext uri="{9D8B030D-6E8A-4147-A177-3AD203B41FA5}">
                      <a16:colId xmlns:a16="http://schemas.microsoft.com/office/drawing/2014/main" val="588007262"/>
                    </a:ext>
                  </a:extLst>
                </a:gridCol>
                <a:gridCol w="882694">
                  <a:extLst>
                    <a:ext uri="{9D8B030D-6E8A-4147-A177-3AD203B41FA5}">
                      <a16:colId xmlns:a16="http://schemas.microsoft.com/office/drawing/2014/main" val="1220885672"/>
                    </a:ext>
                  </a:extLst>
                </a:gridCol>
                <a:gridCol w="882694">
                  <a:extLst>
                    <a:ext uri="{9D8B030D-6E8A-4147-A177-3AD203B41FA5}">
                      <a16:colId xmlns:a16="http://schemas.microsoft.com/office/drawing/2014/main" val="630023935"/>
                    </a:ext>
                  </a:extLst>
                </a:gridCol>
                <a:gridCol w="882694">
                  <a:extLst>
                    <a:ext uri="{9D8B030D-6E8A-4147-A177-3AD203B41FA5}">
                      <a16:colId xmlns:a16="http://schemas.microsoft.com/office/drawing/2014/main" val="826490594"/>
                    </a:ext>
                  </a:extLst>
                </a:gridCol>
              </a:tblGrid>
              <a:tr h="152400">
                <a:tc>
                  <a:txBody>
                    <a:bodyPr/>
                    <a:lstStyle/>
                    <a:p>
                      <a:pPr algn="ctr" fontAlgn="b"/>
                      <a:r>
                        <a:rPr lang="en-US" sz="900" u="none" strike="noStrike" dirty="0">
                          <a:effectLst/>
                        </a:rPr>
                        <a:t>75</a:t>
                      </a:r>
                      <a:r>
                        <a:rPr lang="en-US" sz="900" u="none" strike="noStrike" baseline="30000" dirty="0">
                          <a:effectLst/>
                        </a:rPr>
                        <a:t>th</a:t>
                      </a:r>
                      <a:r>
                        <a:rPr lang="en-US" sz="900" u="none" strike="noStrike" dirty="0">
                          <a:effectLst/>
                        </a:rPr>
                        <a:t> Percentile </a:t>
                      </a:r>
                      <a:endParaRPr lang="en-US" sz="900" b="0" i="0" u="none" strike="noStrike" dirty="0">
                        <a:solidFill>
                          <a:srgbClr val="000000"/>
                        </a:solidFill>
                        <a:effectLst/>
                        <a:latin typeface="Segoe UI" panose="020B0502040204020203" pitchFamily="34" charset="0"/>
                      </a:endParaRPr>
                    </a:p>
                  </a:txBody>
                  <a:tcPr marL="9525" marR="9525" marT="9525" marB="0" anchor="ctr"/>
                </a:tc>
                <a:tc>
                  <a:txBody>
                    <a:bodyPr/>
                    <a:lstStyle/>
                    <a:p>
                      <a:pPr algn="ctr" fontAlgn="b"/>
                      <a:r>
                        <a:rPr lang="en-US" sz="900" u="none" strike="noStrike">
                          <a:effectLst/>
                        </a:rPr>
                        <a:t>a. HE1-2 &amp; HE23-24</a:t>
                      </a:r>
                      <a:endParaRPr lang="en-US" sz="900" b="0" i="0" u="none" strike="noStrike">
                        <a:solidFill>
                          <a:srgbClr val="000000"/>
                        </a:solidFill>
                        <a:effectLst/>
                        <a:latin typeface="Segoe UI" panose="020B0502040204020203" pitchFamily="34" charset="0"/>
                      </a:endParaRPr>
                    </a:p>
                  </a:txBody>
                  <a:tcPr marL="9525" marR="9525" marT="9525" marB="0" anchor="ctr"/>
                </a:tc>
                <a:tc>
                  <a:txBody>
                    <a:bodyPr/>
                    <a:lstStyle/>
                    <a:p>
                      <a:pPr algn="ctr" fontAlgn="b"/>
                      <a:r>
                        <a:rPr lang="en-US" sz="900" u="none" strike="noStrike">
                          <a:effectLst/>
                        </a:rPr>
                        <a:t>b. HE3-6</a:t>
                      </a:r>
                      <a:endParaRPr lang="en-US" sz="900" b="0" i="0" u="none" strike="noStrike">
                        <a:solidFill>
                          <a:srgbClr val="000000"/>
                        </a:solidFill>
                        <a:effectLst/>
                        <a:latin typeface="Segoe UI" panose="020B0502040204020203" pitchFamily="34" charset="0"/>
                      </a:endParaRPr>
                    </a:p>
                  </a:txBody>
                  <a:tcPr marL="9525" marR="9525" marT="9525" marB="0" anchor="ctr"/>
                </a:tc>
                <a:tc>
                  <a:txBody>
                    <a:bodyPr/>
                    <a:lstStyle/>
                    <a:p>
                      <a:pPr algn="ctr" fontAlgn="b"/>
                      <a:r>
                        <a:rPr lang="en-US" sz="900" u="none" strike="noStrike">
                          <a:effectLst/>
                        </a:rPr>
                        <a:t>c. HE7-10</a:t>
                      </a:r>
                      <a:endParaRPr lang="en-US" sz="900" b="0" i="0" u="none" strike="noStrike">
                        <a:solidFill>
                          <a:srgbClr val="000000"/>
                        </a:solidFill>
                        <a:effectLst/>
                        <a:latin typeface="Segoe UI" panose="020B0502040204020203" pitchFamily="34" charset="0"/>
                      </a:endParaRPr>
                    </a:p>
                  </a:txBody>
                  <a:tcPr marL="9525" marR="9525" marT="9525" marB="0" anchor="ctr"/>
                </a:tc>
                <a:tc>
                  <a:txBody>
                    <a:bodyPr/>
                    <a:lstStyle/>
                    <a:p>
                      <a:pPr algn="ctr" fontAlgn="b"/>
                      <a:r>
                        <a:rPr lang="en-US" sz="900" u="none" strike="noStrike">
                          <a:effectLst/>
                        </a:rPr>
                        <a:t>d. HE11-14</a:t>
                      </a:r>
                      <a:endParaRPr lang="en-US" sz="900" b="0" i="0" u="none" strike="noStrike">
                        <a:solidFill>
                          <a:srgbClr val="000000"/>
                        </a:solidFill>
                        <a:effectLst/>
                        <a:latin typeface="Segoe UI" panose="020B0502040204020203" pitchFamily="34" charset="0"/>
                      </a:endParaRPr>
                    </a:p>
                  </a:txBody>
                  <a:tcPr marL="9525" marR="9525" marT="9525" marB="0" anchor="ctr"/>
                </a:tc>
                <a:tc>
                  <a:txBody>
                    <a:bodyPr/>
                    <a:lstStyle/>
                    <a:p>
                      <a:pPr algn="ctr" fontAlgn="b"/>
                      <a:r>
                        <a:rPr lang="en-US" sz="900" u="none" strike="noStrike">
                          <a:effectLst/>
                        </a:rPr>
                        <a:t>e. HE15-18</a:t>
                      </a:r>
                      <a:endParaRPr lang="en-US" sz="900" b="0" i="0" u="none" strike="noStrike">
                        <a:solidFill>
                          <a:srgbClr val="000000"/>
                        </a:solidFill>
                        <a:effectLst/>
                        <a:latin typeface="Segoe UI" panose="020B0502040204020203" pitchFamily="34" charset="0"/>
                      </a:endParaRPr>
                    </a:p>
                  </a:txBody>
                  <a:tcPr marL="9525" marR="9525" marT="9525" marB="0" anchor="ctr"/>
                </a:tc>
                <a:tc>
                  <a:txBody>
                    <a:bodyPr/>
                    <a:lstStyle/>
                    <a:p>
                      <a:pPr algn="ctr" fontAlgn="b"/>
                      <a:r>
                        <a:rPr lang="en-US" sz="900" u="none" strike="noStrike">
                          <a:effectLst/>
                        </a:rPr>
                        <a:t>f. HE19-22</a:t>
                      </a:r>
                      <a:endParaRPr lang="en-US" sz="900" b="0" i="0" u="none" strike="noStrike">
                        <a:solidFill>
                          <a:srgbClr val="000000"/>
                        </a:solidFill>
                        <a:effectLst/>
                        <a:latin typeface="Segoe UI" panose="020B0502040204020203" pitchFamily="34" charset="0"/>
                      </a:endParaRPr>
                    </a:p>
                  </a:txBody>
                  <a:tcPr marL="9525" marR="9525" marT="9525" marB="0" anchor="ctr"/>
                </a:tc>
                <a:extLst>
                  <a:ext uri="{0D108BD9-81ED-4DB2-BD59-A6C34878D82A}">
                    <a16:rowId xmlns:a16="http://schemas.microsoft.com/office/drawing/2014/main" val="2618328405"/>
                  </a:ext>
                </a:extLst>
              </a:tr>
              <a:tr h="152400">
                <a:tc>
                  <a:txBody>
                    <a:bodyPr/>
                    <a:lstStyle/>
                    <a:p>
                      <a:pPr algn="ctr" fontAlgn="b"/>
                      <a:r>
                        <a:rPr lang="en-US" sz="900" u="none" strike="noStrike" dirty="0">
                          <a:effectLst/>
                        </a:rPr>
                        <a:t>1</a:t>
                      </a:r>
                      <a:endParaRPr lang="en-US" sz="900" b="0" i="0" u="none" strike="noStrike" dirty="0">
                        <a:solidFill>
                          <a:srgbClr val="000000"/>
                        </a:solidFill>
                        <a:effectLst/>
                        <a:latin typeface="Segoe UI" panose="020B0502040204020203" pitchFamily="34" charset="0"/>
                      </a:endParaRPr>
                    </a:p>
                  </a:txBody>
                  <a:tcPr marL="9525" marR="9525" marT="9525" marB="0" anchor="ctr"/>
                </a:tc>
                <a:tc>
                  <a:txBody>
                    <a:bodyPr/>
                    <a:lstStyle/>
                    <a:p>
                      <a:pPr algn="ctr" fontAlgn="b"/>
                      <a:r>
                        <a:rPr lang="en-US" sz="900" b="0" i="0" u="none" strike="noStrike">
                          <a:solidFill>
                            <a:srgbClr val="000000"/>
                          </a:solidFill>
                          <a:effectLst/>
                          <a:latin typeface="Segoe UI" panose="020B0502040204020203" pitchFamily="34" charset="0"/>
                        </a:rPr>
                        <a:t>18min</a:t>
                      </a:r>
                    </a:p>
                  </a:txBody>
                  <a:tcPr marL="9525" marR="9525" marT="9525" marB="0" anchor="b"/>
                </a:tc>
                <a:tc>
                  <a:txBody>
                    <a:bodyPr/>
                    <a:lstStyle/>
                    <a:p>
                      <a:pPr algn="ctr" fontAlgn="b"/>
                      <a:r>
                        <a:rPr lang="en-US" sz="900" b="0" i="0" u="none" strike="noStrike">
                          <a:solidFill>
                            <a:srgbClr val="000000"/>
                          </a:solidFill>
                          <a:effectLst/>
                          <a:latin typeface="Segoe UI" panose="020B0502040204020203" pitchFamily="34" charset="0"/>
                        </a:rPr>
                        <a:t>18min</a:t>
                      </a:r>
                    </a:p>
                  </a:txBody>
                  <a:tcPr marL="9525" marR="9525" marT="9525" marB="0" anchor="b"/>
                </a:tc>
                <a:tc>
                  <a:txBody>
                    <a:bodyPr/>
                    <a:lstStyle/>
                    <a:p>
                      <a:pPr algn="ctr" fontAlgn="b"/>
                      <a:r>
                        <a:rPr lang="en-US" sz="900" b="0" i="0" u="none" strike="noStrike">
                          <a:solidFill>
                            <a:srgbClr val="000000"/>
                          </a:solidFill>
                          <a:effectLst/>
                          <a:latin typeface="Segoe UI" panose="020B0502040204020203" pitchFamily="34" charset="0"/>
                        </a:rPr>
                        <a:t>18min</a:t>
                      </a:r>
                    </a:p>
                  </a:txBody>
                  <a:tcPr marL="9525" marR="9525" marT="9525" marB="0" anchor="b"/>
                </a:tc>
                <a:tc>
                  <a:txBody>
                    <a:bodyPr/>
                    <a:lstStyle/>
                    <a:p>
                      <a:pPr algn="ctr" fontAlgn="b"/>
                      <a:r>
                        <a:rPr lang="en-US" sz="900" b="0" i="0" u="none" strike="noStrike">
                          <a:solidFill>
                            <a:srgbClr val="000000"/>
                          </a:solidFill>
                          <a:effectLst/>
                          <a:latin typeface="Segoe UI" panose="020B0502040204020203" pitchFamily="34" charset="0"/>
                        </a:rPr>
                        <a:t>18min</a:t>
                      </a:r>
                    </a:p>
                  </a:txBody>
                  <a:tcPr marL="9525" marR="9525" marT="9525" marB="0" anchor="b"/>
                </a:tc>
                <a:tc>
                  <a:txBody>
                    <a:bodyPr/>
                    <a:lstStyle/>
                    <a:p>
                      <a:pPr algn="ctr" fontAlgn="b"/>
                      <a:r>
                        <a:rPr lang="en-US" sz="900" b="0" i="0" u="none" strike="noStrike">
                          <a:solidFill>
                            <a:srgbClr val="000000"/>
                          </a:solidFill>
                          <a:effectLst/>
                          <a:latin typeface="Segoe UI" panose="020B0502040204020203" pitchFamily="34" charset="0"/>
                        </a:rPr>
                        <a:t>18min</a:t>
                      </a:r>
                    </a:p>
                  </a:txBody>
                  <a:tcPr marL="9525" marR="9525" marT="9525" marB="0" anchor="b"/>
                </a:tc>
                <a:tc>
                  <a:txBody>
                    <a:bodyPr/>
                    <a:lstStyle/>
                    <a:p>
                      <a:pPr algn="ctr" fontAlgn="b"/>
                      <a:r>
                        <a:rPr lang="en-US" sz="900" b="0" i="0" u="none" strike="noStrike">
                          <a:solidFill>
                            <a:srgbClr val="000000"/>
                          </a:solidFill>
                          <a:effectLst/>
                          <a:latin typeface="Segoe UI" panose="020B0502040204020203" pitchFamily="34" charset="0"/>
                        </a:rPr>
                        <a:t>18min</a:t>
                      </a:r>
                    </a:p>
                  </a:txBody>
                  <a:tcPr marL="9525" marR="9525" marT="9525" marB="0" anchor="b"/>
                </a:tc>
                <a:extLst>
                  <a:ext uri="{0D108BD9-81ED-4DB2-BD59-A6C34878D82A}">
                    <a16:rowId xmlns:a16="http://schemas.microsoft.com/office/drawing/2014/main" val="3709365133"/>
                  </a:ext>
                </a:extLst>
              </a:tr>
              <a:tr h="152400">
                <a:tc>
                  <a:txBody>
                    <a:bodyPr/>
                    <a:lstStyle/>
                    <a:p>
                      <a:pPr algn="ctr" fontAlgn="b"/>
                      <a:r>
                        <a:rPr lang="en-US" sz="900" u="none" strike="noStrike">
                          <a:effectLst/>
                        </a:rPr>
                        <a:t>2</a:t>
                      </a:r>
                      <a:endParaRPr lang="en-US" sz="900" b="0" i="0" u="none" strike="noStrike">
                        <a:solidFill>
                          <a:srgbClr val="000000"/>
                        </a:solidFill>
                        <a:effectLst/>
                        <a:latin typeface="Segoe UI" panose="020B0502040204020203" pitchFamily="34" charset="0"/>
                      </a:endParaRPr>
                    </a:p>
                  </a:txBody>
                  <a:tcPr marL="9525" marR="9525" marT="9525" marB="0" anchor="ctr"/>
                </a:tc>
                <a:tc>
                  <a:txBody>
                    <a:bodyPr/>
                    <a:lstStyle/>
                    <a:p>
                      <a:pPr algn="ctr" fontAlgn="b"/>
                      <a:r>
                        <a:rPr lang="en-US" sz="900" b="0" i="0" u="none" strike="noStrike">
                          <a:solidFill>
                            <a:srgbClr val="000000"/>
                          </a:solidFill>
                          <a:effectLst/>
                          <a:latin typeface="Segoe UI" panose="020B0502040204020203" pitchFamily="34" charset="0"/>
                        </a:rPr>
                        <a:t>15min</a:t>
                      </a:r>
                    </a:p>
                  </a:txBody>
                  <a:tcPr marL="9525" marR="9525" marT="9525" marB="0" anchor="b"/>
                </a:tc>
                <a:tc>
                  <a:txBody>
                    <a:bodyPr/>
                    <a:lstStyle/>
                    <a:p>
                      <a:pPr algn="ctr" fontAlgn="b"/>
                      <a:r>
                        <a:rPr lang="en-US" sz="900" b="0" i="0" u="none" strike="noStrike">
                          <a:solidFill>
                            <a:srgbClr val="000000"/>
                          </a:solidFill>
                          <a:effectLst/>
                          <a:latin typeface="Segoe UI" panose="020B0502040204020203" pitchFamily="34" charset="0"/>
                        </a:rPr>
                        <a:t>15min</a:t>
                      </a:r>
                    </a:p>
                  </a:txBody>
                  <a:tcPr marL="9525" marR="9525" marT="9525" marB="0" anchor="b"/>
                </a:tc>
                <a:tc>
                  <a:txBody>
                    <a:bodyPr/>
                    <a:lstStyle/>
                    <a:p>
                      <a:pPr algn="ctr" fontAlgn="b"/>
                      <a:r>
                        <a:rPr lang="en-US" sz="900" b="0" i="0" u="none" strike="noStrike">
                          <a:solidFill>
                            <a:srgbClr val="000000"/>
                          </a:solidFill>
                          <a:effectLst/>
                          <a:latin typeface="Segoe UI" panose="020B0502040204020203" pitchFamily="34" charset="0"/>
                        </a:rPr>
                        <a:t>18min</a:t>
                      </a:r>
                    </a:p>
                  </a:txBody>
                  <a:tcPr marL="9525" marR="9525" marT="9525" marB="0" anchor="b"/>
                </a:tc>
                <a:tc>
                  <a:txBody>
                    <a:bodyPr/>
                    <a:lstStyle/>
                    <a:p>
                      <a:pPr algn="ctr" fontAlgn="b"/>
                      <a:r>
                        <a:rPr lang="en-US" sz="900" b="0" i="0" u="none" strike="noStrike">
                          <a:solidFill>
                            <a:srgbClr val="000000"/>
                          </a:solidFill>
                          <a:effectLst/>
                          <a:latin typeface="Segoe UI" panose="020B0502040204020203" pitchFamily="34" charset="0"/>
                        </a:rPr>
                        <a:t>18min</a:t>
                      </a:r>
                    </a:p>
                  </a:txBody>
                  <a:tcPr marL="9525" marR="9525" marT="9525" marB="0" anchor="b"/>
                </a:tc>
                <a:tc>
                  <a:txBody>
                    <a:bodyPr/>
                    <a:lstStyle/>
                    <a:p>
                      <a:pPr algn="ctr" fontAlgn="b"/>
                      <a:r>
                        <a:rPr lang="en-US" sz="900" b="0" i="0" u="none" strike="noStrike">
                          <a:solidFill>
                            <a:srgbClr val="000000"/>
                          </a:solidFill>
                          <a:effectLst/>
                          <a:latin typeface="Segoe UI" panose="020B0502040204020203" pitchFamily="34" charset="0"/>
                        </a:rPr>
                        <a:t>18min</a:t>
                      </a:r>
                    </a:p>
                  </a:txBody>
                  <a:tcPr marL="9525" marR="9525" marT="9525" marB="0" anchor="b"/>
                </a:tc>
                <a:tc>
                  <a:txBody>
                    <a:bodyPr/>
                    <a:lstStyle/>
                    <a:p>
                      <a:pPr algn="ctr" fontAlgn="b"/>
                      <a:r>
                        <a:rPr lang="en-US" sz="900" b="0" i="0" u="none" strike="noStrike">
                          <a:solidFill>
                            <a:srgbClr val="000000"/>
                          </a:solidFill>
                          <a:effectLst/>
                          <a:latin typeface="Segoe UI" panose="020B0502040204020203" pitchFamily="34" charset="0"/>
                        </a:rPr>
                        <a:t>18min</a:t>
                      </a:r>
                    </a:p>
                  </a:txBody>
                  <a:tcPr marL="9525" marR="9525" marT="9525" marB="0" anchor="b"/>
                </a:tc>
                <a:extLst>
                  <a:ext uri="{0D108BD9-81ED-4DB2-BD59-A6C34878D82A}">
                    <a16:rowId xmlns:a16="http://schemas.microsoft.com/office/drawing/2014/main" val="2655543072"/>
                  </a:ext>
                </a:extLst>
              </a:tr>
              <a:tr h="152400">
                <a:tc>
                  <a:txBody>
                    <a:bodyPr/>
                    <a:lstStyle/>
                    <a:p>
                      <a:pPr algn="ctr" fontAlgn="b"/>
                      <a:r>
                        <a:rPr lang="en-US" sz="900" u="none" strike="noStrike">
                          <a:effectLst/>
                        </a:rPr>
                        <a:t>3</a:t>
                      </a:r>
                      <a:endParaRPr lang="en-US" sz="900" b="0" i="0" u="none" strike="noStrike">
                        <a:solidFill>
                          <a:srgbClr val="000000"/>
                        </a:solidFill>
                        <a:effectLst/>
                        <a:latin typeface="Segoe UI" panose="020B0502040204020203" pitchFamily="34" charset="0"/>
                      </a:endParaRPr>
                    </a:p>
                  </a:txBody>
                  <a:tcPr marL="9525" marR="9525" marT="9525" marB="0" anchor="ctr"/>
                </a:tc>
                <a:tc>
                  <a:txBody>
                    <a:bodyPr/>
                    <a:lstStyle/>
                    <a:p>
                      <a:pPr algn="ctr" fontAlgn="b"/>
                      <a:r>
                        <a:rPr lang="en-US" sz="900" b="0" i="0" u="none" strike="noStrike">
                          <a:solidFill>
                            <a:srgbClr val="000000"/>
                          </a:solidFill>
                          <a:effectLst/>
                          <a:latin typeface="Segoe UI" panose="020B0502040204020203" pitchFamily="34" charset="0"/>
                        </a:rPr>
                        <a:t>18min</a:t>
                      </a:r>
                    </a:p>
                  </a:txBody>
                  <a:tcPr marL="9525" marR="9525" marT="9525" marB="0" anchor="b"/>
                </a:tc>
                <a:tc>
                  <a:txBody>
                    <a:bodyPr/>
                    <a:lstStyle/>
                    <a:p>
                      <a:pPr algn="ctr" fontAlgn="b"/>
                      <a:r>
                        <a:rPr lang="en-US" sz="900" b="0" i="0" u="none" strike="noStrike">
                          <a:solidFill>
                            <a:srgbClr val="000000"/>
                          </a:solidFill>
                          <a:effectLst/>
                          <a:latin typeface="Segoe UI" panose="020B0502040204020203" pitchFamily="34" charset="0"/>
                        </a:rPr>
                        <a:t>18min</a:t>
                      </a:r>
                    </a:p>
                  </a:txBody>
                  <a:tcPr marL="9525" marR="9525" marT="9525" marB="0" anchor="b"/>
                </a:tc>
                <a:tc>
                  <a:txBody>
                    <a:bodyPr/>
                    <a:lstStyle/>
                    <a:p>
                      <a:pPr algn="ctr" fontAlgn="b"/>
                      <a:r>
                        <a:rPr lang="en-US" sz="900" b="0" i="0" u="none" strike="noStrike">
                          <a:solidFill>
                            <a:srgbClr val="000000"/>
                          </a:solidFill>
                          <a:effectLst/>
                          <a:latin typeface="Segoe UI" panose="020B0502040204020203" pitchFamily="34" charset="0"/>
                        </a:rPr>
                        <a:t>18min</a:t>
                      </a:r>
                    </a:p>
                  </a:txBody>
                  <a:tcPr marL="9525" marR="9525" marT="9525" marB="0" anchor="b"/>
                </a:tc>
                <a:tc>
                  <a:txBody>
                    <a:bodyPr/>
                    <a:lstStyle/>
                    <a:p>
                      <a:pPr algn="ctr" fontAlgn="b"/>
                      <a:r>
                        <a:rPr lang="en-US" sz="900" b="0" i="0" u="none" strike="noStrike">
                          <a:solidFill>
                            <a:srgbClr val="000000"/>
                          </a:solidFill>
                          <a:effectLst/>
                          <a:latin typeface="Segoe UI" panose="020B0502040204020203" pitchFamily="34" charset="0"/>
                        </a:rPr>
                        <a:t>18min</a:t>
                      </a:r>
                    </a:p>
                  </a:txBody>
                  <a:tcPr marL="9525" marR="9525" marT="9525" marB="0" anchor="b"/>
                </a:tc>
                <a:tc>
                  <a:txBody>
                    <a:bodyPr/>
                    <a:lstStyle/>
                    <a:p>
                      <a:pPr algn="ctr" fontAlgn="b"/>
                      <a:r>
                        <a:rPr lang="en-US" sz="900" b="0" i="0" u="none" strike="noStrike">
                          <a:solidFill>
                            <a:srgbClr val="000000"/>
                          </a:solidFill>
                          <a:effectLst/>
                          <a:latin typeface="Segoe UI" panose="020B0502040204020203" pitchFamily="34" charset="0"/>
                        </a:rPr>
                        <a:t>18min</a:t>
                      </a:r>
                    </a:p>
                  </a:txBody>
                  <a:tcPr marL="9525" marR="9525" marT="9525" marB="0" anchor="b"/>
                </a:tc>
                <a:tc>
                  <a:txBody>
                    <a:bodyPr/>
                    <a:lstStyle/>
                    <a:p>
                      <a:pPr algn="ctr" fontAlgn="b"/>
                      <a:r>
                        <a:rPr lang="en-US" sz="900" b="0" i="0" u="none" strike="noStrike">
                          <a:solidFill>
                            <a:srgbClr val="000000"/>
                          </a:solidFill>
                          <a:effectLst/>
                          <a:latin typeface="Segoe UI" panose="020B0502040204020203" pitchFamily="34" charset="0"/>
                        </a:rPr>
                        <a:t>18min</a:t>
                      </a:r>
                    </a:p>
                  </a:txBody>
                  <a:tcPr marL="9525" marR="9525" marT="9525" marB="0" anchor="b"/>
                </a:tc>
                <a:extLst>
                  <a:ext uri="{0D108BD9-81ED-4DB2-BD59-A6C34878D82A}">
                    <a16:rowId xmlns:a16="http://schemas.microsoft.com/office/drawing/2014/main" val="1101776436"/>
                  </a:ext>
                </a:extLst>
              </a:tr>
              <a:tr h="152400">
                <a:tc>
                  <a:txBody>
                    <a:bodyPr/>
                    <a:lstStyle/>
                    <a:p>
                      <a:pPr algn="ctr" fontAlgn="b"/>
                      <a:r>
                        <a:rPr lang="en-US" sz="900" u="none" strike="noStrike">
                          <a:effectLst/>
                        </a:rPr>
                        <a:t>4</a:t>
                      </a:r>
                      <a:endParaRPr lang="en-US" sz="900" b="0" i="0" u="none" strike="noStrike">
                        <a:solidFill>
                          <a:srgbClr val="000000"/>
                        </a:solidFill>
                        <a:effectLst/>
                        <a:latin typeface="Segoe UI" panose="020B0502040204020203" pitchFamily="34" charset="0"/>
                      </a:endParaRPr>
                    </a:p>
                  </a:txBody>
                  <a:tcPr marL="9525" marR="9525" marT="9525" marB="0" anchor="ctr"/>
                </a:tc>
                <a:tc>
                  <a:txBody>
                    <a:bodyPr/>
                    <a:lstStyle/>
                    <a:p>
                      <a:pPr algn="ctr" fontAlgn="b"/>
                      <a:r>
                        <a:rPr lang="en-US" sz="900" b="0" i="0" u="none" strike="noStrike">
                          <a:solidFill>
                            <a:srgbClr val="000000"/>
                          </a:solidFill>
                          <a:effectLst/>
                          <a:latin typeface="Segoe UI" panose="020B0502040204020203" pitchFamily="34" charset="0"/>
                        </a:rPr>
                        <a:t>18min</a:t>
                      </a:r>
                    </a:p>
                  </a:txBody>
                  <a:tcPr marL="9525" marR="9525" marT="9525" marB="0" anchor="b"/>
                </a:tc>
                <a:tc>
                  <a:txBody>
                    <a:bodyPr/>
                    <a:lstStyle/>
                    <a:p>
                      <a:pPr algn="ctr" fontAlgn="b"/>
                      <a:r>
                        <a:rPr lang="en-US" sz="900" b="0" i="0" u="none" strike="noStrike">
                          <a:solidFill>
                            <a:srgbClr val="000000"/>
                          </a:solidFill>
                          <a:effectLst/>
                          <a:latin typeface="Segoe UI" panose="020B0502040204020203" pitchFamily="34" charset="0"/>
                        </a:rPr>
                        <a:t>15min</a:t>
                      </a:r>
                    </a:p>
                  </a:txBody>
                  <a:tcPr marL="9525" marR="9525" marT="9525" marB="0" anchor="b"/>
                </a:tc>
                <a:tc>
                  <a:txBody>
                    <a:bodyPr/>
                    <a:lstStyle/>
                    <a:p>
                      <a:pPr algn="ctr" fontAlgn="b"/>
                      <a:r>
                        <a:rPr lang="en-US" sz="900" b="0" i="0" u="none" strike="noStrike">
                          <a:solidFill>
                            <a:srgbClr val="000000"/>
                          </a:solidFill>
                          <a:effectLst/>
                          <a:latin typeface="Segoe UI" panose="020B0502040204020203" pitchFamily="34" charset="0"/>
                        </a:rPr>
                        <a:t>18min</a:t>
                      </a:r>
                    </a:p>
                  </a:txBody>
                  <a:tcPr marL="9525" marR="9525" marT="9525" marB="0" anchor="b"/>
                </a:tc>
                <a:tc>
                  <a:txBody>
                    <a:bodyPr/>
                    <a:lstStyle/>
                    <a:p>
                      <a:pPr algn="ctr" fontAlgn="b"/>
                      <a:r>
                        <a:rPr lang="en-US" sz="900" b="0" i="0" u="none" strike="noStrike">
                          <a:solidFill>
                            <a:srgbClr val="000000"/>
                          </a:solidFill>
                          <a:effectLst/>
                          <a:latin typeface="Segoe UI" panose="020B0502040204020203" pitchFamily="34" charset="0"/>
                        </a:rPr>
                        <a:t>18min</a:t>
                      </a:r>
                    </a:p>
                  </a:txBody>
                  <a:tcPr marL="9525" marR="9525" marT="9525" marB="0" anchor="b"/>
                </a:tc>
                <a:tc>
                  <a:txBody>
                    <a:bodyPr/>
                    <a:lstStyle/>
                    <a:p>
                      <a:pPr algn="ctr" fontAlgn="b"/>
                      <a:r>
                        <a:rPr lang="en-US" sz="900" b="0" i="0" u="none" strike="noStrike">
                          <a:solidFill>
                            <a:srgbClr val="000000"/>
                          </a:solidFill>
                          <a:effectLst/>
                          <a:latin typeface="Segoe UI" panose="020B0502040204020203" pitchFamily="34" charset="0"/>
                        </a:rPr>
                        <a:t>24min</a:t>
                      </a:r>
                    </a:p>
                  </a:txBody>
                  <a:tcPr marL="9525" marR="9525" marT="9525" marB="0" anchor="b"/>
                </a:tc>
                <a:tc>
                  <a:txBody>
                    <a:bodyPr/>
                    <a:lstStyle/>
                    <a:p>
                      <a:pPr algn="ctr" fontAlgn="b"/>
                      <a:r>
                        <a:rPr lang="en-US" sz="900" b="0" i="0" u="none" strike="noStrike">
                          <a:solidFill>
                            <a:srgbClr val="000000"/>
                          </a:solidFill>
                          <a:effectLst/>
                          <a:latin typeface="Segoe UI" panose="020B0502040204020203" pitchFamily="34" charset="0"/>
                        </a:rPr>
                        <a:t>30min</a:t>
                      </a:r>
                    </a:p>
                  </a:txBody>
                  <a:tcPr marL="9525" marR="9525" marT="9525" marB="0" anchor="b"/>
                </a:tc>
                <a:extLst>
                  <a:ext uri="{0D108BD9-81ED-4DB2-BD59-A6C34878D82A}">
                    <a16:rowId xmlns:a16="http://schemas.microsoft.com/office/drawing/2014/main" val="1193367410"/>
                  </a:ext>
                </a:extLst>
              </a:tr>
              <a:tr h="152400">
                <a:tc>
                  <a:txBody>
                    <a:bodyPr/>
                    <a:lstStyle/>
                    <a:p>
                      <a:pPr algn="ctr" fontAlgn="b"/>
                      <a:r>
                        <a:rPr lang="en-US" sz="900" u="none" strike="noStrike">
                          <a:effectLst/>
                        </a:rPr>
                        <a:t>5</a:t>
                      </a:r>
                      <a:endParaRPr lang="en-US" sz="900" b="0" i="0" u="none" strike="noStrike">
                        <a:solidFill>
                          <a:srgbClr val="000000"/>
                        </a:solidFill>
                        <a:effectLst/>
                        <a:latin typeface="Segoe UI" panose="020B0502040204020203" pitchFamily="34" charset="0"/>
                      </a:endParaRPr>
                    </a:p>
                  </a:txBody>
                  <a:tcPr marL="9525" marR="9525" marT="9525" marB="0" anchor="ctr"/>
                </a:tc>
                <a:tc>
                  <a:txBody>
                    <a:bodyPr/>
                    <a:lstStyle/>
                    <a:p>
                      <a:pPr algn="ctr" fontAlgn="b"/>
                      <a:r>
                        <a:rPr lang="en-US" sz="900" b="0" i="0" u="none" strike="noStrike">
                          <a:solidFill>
                            <a:srgbClr val="000000"/>
                          </a:solidFill>
                          <a:effectLst/>
                          <a:latin typeface="Segoe UI" panose="020B0502040204020203" pitchFamily="34" charset="0"/>
                        </a:rPr>
                        <a:t>18min</a:t>
                      </a:r>
                    </a:p>
                  </a:txBody>
                  <a:tcPr marL="9525" marR="9525" marT="9525" marB="0" anchor="b"/>
                </a:tc>
                <a:tc>
                  <a:txBody>
                    <a:bodyPr/>
                    <a:lstStyle/>
                    <a:p>
                      <a:pPr algn="ctr" fontAlgn="b"/>
                      <a:r>
                        <a:rPr lang="en-US" sz="900" b="0" i="0" u="none" strike="noStrike">
                          <a:solidFill>
                            <a:srgbClr val="000000"/>
                          </a:solidFill>
                          <a:effectLst/>
                          <a:latin typeface="Segoe UI" panose="020B0502040204020203" pitchFamily="34" charset="0"/>
                        </a:rPr>
                        <a:t>18min</a:t>
                      </a:r>
                    </a:p>
                  </a:txBody>
                  <a:tcPr marL="9525" marR="9525" marT="9525" marB="0" anchor="b"/>
                </a:tc>
                <a:tc>
                  <a:txBody>
                    <a:bodyPr/>
                    <a:lstStyle/>
                    <a:p>
                      <a:pPr algn="ctr" fontAlgn="b"/>
                      <a:r>
                        <a:rPr lang="en-US" sz="900" b="0" i="0" u="none" strike="noStrike">
                          <a:solidFill>
                            <a:srgbClr val="000000"/>
                          </a:solidFill>
                          <a:effectLst/>
                          <a:latin typeface="Segoe UI" panose="020B0502040204020203" pitchFamily="34" charset="0"/>
                        </a:rPr>
                        <a:t>18min</a:t>
                      </a:r>
                    </a:p>
                  </a:txBody>
                  <a:tcPr marL="9525" marR="9525" marT="9525" marB="0" anchor="b"/>
                </a:tc>
                <a:tc>
                  <a:txBody>
                    <a:bodyPr/>
                    <a:lstStyle/>
                    <a:p>
                      <a:pPr algn="ctr" fontAlgn="b"/>
                      <a:r>
                        <a:rPr lang="en-US" sz="900" b="0" i="0" u="none" strike="noStrike">
                          <a:solidFill>
                            <a:srgbClr val="000000"/>
                          </a:solidFill>
                          <a:effectLst/>
                          <a:latin typeface="Segoe UI" panose="020B0502040204020203" pitchFamily="34" charset="0"/>
                        </a:rPr>
                        <a:t>18min</a:t>
                      </a:r>
                    </a:p>
                  </a:txBody>
                  <a:tcPr marL="9525" marR="9525" marT="9525" marB="0" anchor="b"/>
                </a:tc>
                <a:tc>
                  <a:txBody>
                    <a:bodyPr/>
                    <a:lstStyle/>
                    <a:p>
                      <a:pPr algn="ctr" fontAlgn="b"/>
                      <a:r>
                        <a:rPr lang="en-US" sz="900" b="0" i="0" u="none" strike="noStrike">
                          <a:solidFill>
                            <a:srgbClr val="000000"/>
                          </a:solidFill>
                          <a:effectLst/>
                          <a:latin typeface="Segoe UI" panose="020B0502040204020203" pitchFamily="34" charset="0"/>
                        </a:rPr>
                        <a:t>18min</a:t>
                      </a:r>
                    </a:p>
                  </a:txBody>
                  <a:tcPr marL="9525" marR="9525" marT="9525" marB="0" anchor="b"/>
                </a:tc>
                <a:tc>
                  <a:txBody>
                    <a:bodyPr/>
                    <a:lstStyle/>
                    <a:p>
                      <a:pPr algn="ctr" fontAlgn="b"/>
                      <a:r>
                        <a:rPr lang="en-US" sz="900" b="0" i="0" u="none" strike="noStrike">
                          <a:solidFill>
                            <a:srgbClr val="000000"/>
                          </a:solidFill>
                          <a:effectLst/>
                          <a:latin typeface="Segoe UI" panose="020B0502040204020203" pitchFamily="34" charset="0"/>
                        </a:rPr>
                        <a:t>18min</a:t>
                      </a:r>
                    </a:p>
                  </a:txBody>
                  <a:tcPr marL="9525" marR="9525" marT="9525" marB="0" anchor="b"/>
                </a:tc>
                <a:extLst>
                  <a:ext uri="{0D108BD9-81ED-4DB2-BD59-A6C34878D82A}">
                    <a16:rowId xmlns:a16="http://schemas.microsoft.com/office/drawing/2014/main" val="3789654080"/>
                  </a:ext>
                </a:extLst>
              </a:tr>
              <a:tr h="152400">
                <a:tc>
                  <a:txBody>
                    <a:bodyPr/>
                    <a:lstStyle/>
                    <a:p>
                      <a:pPr algn="ctr" fontAlgn="b"/>
                      <a:r>
                        <a:rPr lang="en-US" sz="900" u="none" strike="noStrike">
                          <a:effectLst/>
                        </a:rPr>
                        <a:t>6</a:t>
                      </a:r>
                      <a:endParaRPr lang="en-US" sz="900" b="0" i="0" u="none" strike="noStrike">
                        <a:solidFill>
                          <a:srgbClr val="000000"/>
                        </a:solidFill>
                        <a:effectLst/>
                        <a:latin typeface="Segoe UI" panose="020B0502040204020203" pitchFamily="34" charset="0"/>
                      </a:endParaRPr>
                    </a:p>
                  </a:txBody>
                  <a:tcPr marL="9525" marR="9525" marT="9525" marB="0" anchor="ctr"/>
                </a:tc>
                <a:tc>
                  <a:txBody>
                    <a:bodyPr/>
                    <a:lstStyle/>
                    <a:p>
                      <a:pPr algn="ctr" fontAlgn="b"/>
                      <a:r>
                        <a:rPr lang="en-US" sz="900" b="0" i="0" u="none" strike="noStrike">
                          <a:solidFill>
                            <a:srgbClr val="000000"/>
                          </a:solidFill>
                          <a:effectLst/>
                          <a:latin typeface="Segoe UI" panose="020B0502040204020203" pitchFamily="34" charset="0"/>
                        </a:rPr>
                        <a:t>18min</a:t>
                      </a:r>
                    </a:p>
                  </a:txBody>
                  <a:tcPr marL="9525" marR="9525" marT="9525" marB="0" anchor="b"/>
                </a:tc>
                <a:tc>
                  <a:txBody>
                    <a:bodyPr/>
                    <a:lstStyle/>
                    <a:p>
                      <a:pPr algn="ctr" fontAlgn="b"/>
                      <a:r>
                        <a:rPr lang="en-US" sz="900" b="0" i="0" u="none" strike="noStrike">
                          <a:solidFill>
                            <a:srgbClr val="000000"/>
                          </a:solidFill>
                          <a:effectLst/>
                          <a:latin typeface="Segoe UI" panose="020B0502040204020203" pitchFamily="34" charset="0"/>
                        </a:rPr>
                        <a:t>18min</a:t>
                      </a:r>
                    </a:p>
                  </a:txBody>
                  <a:tcPr marL="9525" marR="9525" marT="9525" marB="0" anchor="b"/>
                </a:tc>
                <a:tc>
                  <a:txBody>
                    <a:bodyPr/>
                    <a:lstStyle/>
                    <a:p>
                      <a:pPr algn="ctr" fontAlgn="b"/>
                      <a:r>
                        <a:rPr lang="en-US" sz="900" b="0" i="0" u="none" strike="noStrike">
                          <a:solidFill>
                            <a:srgbClr val="000000"/>
                          </a:solidFill>
                          <a:effectLst/>
                          <a:latin typeface="Segoe UI" panose="020B0502040204020203" pitchFamily="34" charset="0"/>
                        </a:rPr>
                        <a:t>18min</a:t>
                      </a:r>
                    </a:p>
                  </a:txBody>
                  <a:tcPr marL="9525" marR="9525" marT="9525" marB="0" anchor="b"/>
                </a:tc>
                <a:tc>
                  <a:txBody>
                    <a:bodyPr/>
                    <a:lstStyle/>
                    <a:p>
                      <a:pPr algn="ctr" fontAlgn="b"/>
                      <a:r>
                        <a:rPr lang="en-US" sz="900" b="0" i="0" u="none" strike="noStrike">
                          <a:solidFill>
                            <a:srgbClr val="000000"/>
                          </a:solidFill>
                          <a:effectLst/>
                          <a:latin typeface="Segoe UI" panose="020B0502040204020203" pitchFamily="34" charset="0"/>
                        </a:rPr>
                        <a:t>30min</a:t>
                      </a:r>
                    </a:p>
                  </a:txBody>
                  <a:tcPr marL="9525" marR="9525" marT="9525" marB="0" anchor="b"/>
                </a:tc>
                <a:tc>
                  <a:txBody>
                    <a:bodyPr/>
                    <a:lstStyle/>
                    <a:p>
                      <a:pPr algn="ctr" fontAlgn="b"/>
                      <a:r>
                        <a:rPr lang="en-US" sz="900" b="0" i="0" u="none" strike="noStrike">
                          <a:solidFill>
                            <a:srgbClr val="000000"/>
                          </a:solidFill>
                          <a:effectLst/>
                          <a:latin typeface="Segoe UI" panose="020B0502040204020203" pitchFamily="34" charset="0"/>
                        </a:rPr>
                        <a:t>30min</a:t>
                      </a:r>
                    </a:p>
                  </a:txBody>
                  <a:tcPr marL="9525" marR="9525" marT="9525" marB="0" anchor="b"/>
                </a:tc>
                <a:tc>
                  <a:txBody>
                    <a:bodyPr/>
                    <a:lstStyle/>
                    <a:p>
                      <a:pPr algn="ctr" fontAlgn="b"/>
                      <a:r>
                        <a:rPr lang="en-US" sz="900" b="0" i="0" u="none" strike="noStrike">
                          <a:solidFill>
                            <a:srgbClr val="000000"/>
                          </a:solidFill>
                          <a:effectLst/>
                          <a:latin typeface="Segoe UI" panose="020B0502040204020203" pitchFamily="34" charset="0"/>
                        </a:rPr>
                        <a:t>30min</a:t>
                      </a:r>
                    </a:p>
                  </a:txBody>
                  <a:tcPr marL="9525" marR="9525" marT="9525" marB="0" anchor="b"/>
                </a:tc>
                <a:extLst>
                  <a:ext uri="{0D108BD9-81ED-4DB2-BD59-A6C34878D82A}">
                    <a16:rowId xmlns:a16="http://schemas.microsoft.com/office/drawing/2014/main" val="573050495"/>
                  </a:ext>
                </a:extLst>
              </a:tr>
              <a:tr h="152400">
                <a:tc>
                  <a:txBody>
                    <a:bodyPr/>
                    <a:lstStyle/>
                    <a:p>
                      <a:pPr algn="ctr" fontAlgn="b"/>
                      <a:r>
                        <a:rPr lang="en-US" sz="900" u="none" strike="noStrike">
                          <a:effectLst/>
                        </a:rPr>
                        <a:t>7</a:t>
                      </a:r>
                      <a:endParaRPr lang="en-US" sz="900" b="0" i="0" u="none" strike="noStrike">
                        <a:solidFill>
                          <a:srgbClr val="000000"/>
                        </a:solidFill>
                        <a:effectLst/>
                        <a:latin typeface="Segoe UI" panose="020B0502040204020203" pitchFamily="34" charset="0"/>
                      </a:endParaRPr>
                    </a:p>
                  </a:txBody>
                  <a:tcPr marL="9525" marR="9525" marT="9525" marB="0" anchor="ctr"/>
                </a:tc>
                <a:tc>
                  <a:txBody>
                    <a:bodyPr/>
                    <a:lstStyle/>
                    <a:p>
                      <a:pPr algn="ctr" fontAlgn="b"/>
                      <a:r>
                        <a:rPr lang="en-US" sz="900" b="0" i="0" u="none" strike="noStrike">
                          <a:solidFill>
                            <a:srgbClr val="000000"/>
                          </a:solidFill>
                          <a:effectLst/>
                          <a:latin typeface="Segoe UI" panose="020B0502040204020203" pitchFamily="34" charset="0"/>
                        </a:rPr>
                        <a:t>18min</a:t>
                      </a:r>
                    </a:p>
                  </a:txBody>
                  <a:tcPr marL="9525" marR="9525" marT="9525" marB="0" anchor="b"/>
                </a:tc>
                <a:tc>
                  <a:txBody>
                    <a:bodyPr/>
                    <a:lstStyle/>
                    <a:p>
                      <a:pPr algn="ctr" fontAlgn="b"/>
                      <a:r>
                        <a:rPr lang="en-US" sz="900" b="0" i="0" u="none" strike="noStrike">
                          <a:solidFill>
                            <a:srgbClr val="000000"/>
                          </a:solidFill>
                          <a:effectLst/>
                          <a:latin typeface="Segoe UI" panose="020B0502040204020203" pitchFamily="34" charset="0"/>
                        </a:rPr>
                        <a:t>15min</a:t>
                      </a:r>
                    </a:p>
                  </a:txBody>
                  <a:tcPr marL="9525" marR="9525" marT="9525" marB="0" anchor="b"/>
                </a:tc>
                <a:tc>
                  <a:txBody>
                    <a:bodyPr/>
                    <a:lstStyle/>
                    <a:p>
                      <a:pPr algn="ctr" fontAlgn="b"/>
                      <a:r>
                        <a:rPr lang="en-US" sz="900" b="0" i="0" u="none" strike="noStrike">
                          <a:solidFill>
                            <a:srgbClr val="000000"/>
                          </a:solidFill>
                          <a:effectLst/>
                          <a:latin typeface="Segoe UI" panose="020B0502040204020203" pitchFamily="34" charset="0"/>
                        </a:rPr>
                        <a:t>18min</a:t>
                      </a:r>
                    </a:p>
                  </a:txBody>
                  <a:tcPr marL="9525" marR="9525" marT="9525" marB="0" anchor="b"/>
                </a:tc>
                <a:tc>
                  <a:txBody>
                    <a:bodyPr/>
                    <a:lstStyle/>
                    <a:p>
                      <a:pPr algn="ctr" fontAlgn="b"/>
                      <a:r>
                        <a:rPr lang="en-US" sz="900" b="0" i="0" u="none" strike="noStrike">
                          <a:solidFill>
                            <a:srgbClr val="000000"/>
                          </a:solidFill>
                          <a:effectLst/>
                          <a:latin typeface="Segoe UI" panose="020B0502040204020203" pitchFamily="34" charset="0"/>
                        </a:rPr>
                        <a:t>30min</a:t>
                      </a:r>
                    </a:p>
                  </a:txBody>
                  <a:tcPr marL="9525" marR="9525" marT="9525" marB="0" anchor="b"/>
                </a:tc>
                <a:tc>
                  <a:txBody>
                    <a:bodyPr/>
                    <a:lstStyle/>
                    <a:p>
                      <a:pPr algn="ctr" fontAlgn="b"/>
                      <a:r>
                        <a:rPr lang="en-US" sz="900" b="0" i="0" u="none" strike="noStrike">
                          <a:solidFill>
                            <a:srgbClr val="000000"/>
                          </a:solidFill>
                          <a:effectLst/>
                          <a:latin typeface="Segoe UI" panose="020B0502040204020203" pitchFamily="34" charset="0"/>
                        </a:rPr>
                        <a:t>24min</a:t>
                      </a:r>
                    </a:p>
                  </a:txBody>
                  <a:tcPr marL="9525" marR="9525" marT="9525" marB="0" anchor="b"/>
                </a:tc>
                <a:tc>
                  <a:txBody>
                    <a:bodyPr/>
                    <a:lstStyle/>
                    <a:p>
                      <a:pPr algn="ctr" fontAlgn="b"/>
                      <a:r>
                        <a:rPr lang="en-US" sz="900" b="0" i="0" u="none" strike="noStrike">
                          <a:solidFill>
                            <a:srgbClr val="000000"/>
                          </a:solidFill>
                          <a:effectLst/>
                          <a:latin typeface="Segoe UI" panose="020B0502040204020203" pitchFamily="34" charset="0"/>
                        </a:rPr>
                        <a:t>30min</a:t>
                      </a:r>
                    </a:p>
                  </a:txBody>
                  <a:tcPr marL="9525" marR="9525" marT="9525" marB="0" anchor="b"/>
                </a:tc>
                <a:extLst>
                  <a:ext uri="{0D108BD9-81ED-4DB2-BD59-A6C34878D82A}">
                    <a16:rowId xmlns:a16="http://schemas.microsoft.com/office/drawing/2014/main" val="2626095882"/>
                  </a:ext>
                </a:extLst>
              </a:tr>
              <a:tr h="152400">
                <a:tc>
                  <a:txBody>
                    <a:bodyPr/>
                    <a:lstStyle/>
                    <a:p>
                      <a:pPr algn="ctr" fontAlgn="b"/>
                      <a:r>
                        <a:rPr lang="en-US" sz="900" u="none" strike="noStrike">
                          <a:effectLst/>
                        </a:rPr>
                        <a:t>8</a:t>
                      </a:r>
                      <a:endParaRPr lang="en-US" sz="900" b="0" i="0" u="none" strike="noStrike">
                        <a:solidFill>
                          <a:srgbClr val="000000"/>
                        </a:solidFill>
                        <a:effectLst/>
                        <a:latin typeface="Segoe UI" panose="020B0502040204020203" pitchFamily="34" charset="0"/>
                      </a:endParaRPr>
                    </a:p>
                  </a:txBody>
                  <a:tcPr marL="9525" marR="9525" marT="9525" marB="0" anchor="ctr"/>
                </a:tc>
                <a:tc>
                  <a:txBody>
                    <a:bodyPr/>
                    <a:lstStyle/>
                    <a:p>
                      <a:pPr algn="ctr" fontAlgn="b"/>
                      <a:r>
                        <a:rPr lang="en-US" sz="900" b="0" i="0" u="none" strike="noStrike">
                          <a:solidFill>
                            <a:srgbClr val="000000"/>
                          </a:solidFill>
                          <a:effectLst/>
                          <a:latin typeface="Segoe UI" panose="020B0502040204020203" pitchFamily="34" charset="0"/>
                        </a:rPr>
                        <a:t>15min</a:t>
                      </a:r>
                    </a:p>
                  </a:txBody>
                  <a:tcPr marL="9525" marR="9525" marT="9525" marB="0" anchor="b"/>
                </a:tc>
                <a:tc>
                  <a:txBody>
                    <a:bodyPr/>
                    <a:lstStyle/>
                    <a:p>
                      <a:pPr algn="ctr" fontAlgn="b"/>
                      <a:r>
                        <a:rPr lang="en-US" sz="900" b="0" i="0" u="none" strike="noStrike">
                          <a:solidFill>
                            <a:srgbClr val="000000"/>
                          </a:solidFill>
                          <a:effectLst/>
                          <a:latin typeface="Segoe UI" panose="020B0502040204020203" pitchFamily="34" charset="0"/>
                        </a:rPr>
                        <a:t>15min</a:t>
                      </a:r>
                    </a:p>
                  </a:txBody>
                  <a:tcPr marL="9525" marR="9525" marT="9525" marB="0" anchor="b"/>
                </a:tc>
                <a:tc>
                  <a:txBody>
                    <a:bodyPr/>
                    <a:lstStyle/>
                    <a:p>
                      <a:pPr algn="ctr" fontAlgn="b"/>
                      <a:r>
                        <a:rPr lang="en-US" sz="900" b="0" i="0" u="none" strike="noStrike">
                          <a:solidFill>
                            <a:srgbClr val="000000"/>
                          </a:solidFill>
                          <a:effectLst/>
                          <a:latin typeface="Segoe UI" panose="020B0502040204020203" pitchFamily="34" charset="0"/>
                        </a:rPr>
                        <a:t>15min</a:t>
                      </a:r>
                    </a:p>
                  </a:txBody>
                  <a:tcPr marL="9525" marR="9525" marT="9525" marB="0" anchor="b"/>
                </a:tc>
                <a:tc>
                  <a:txBody>
                    <a:bodyPr/>
                    <a:lstStyle/>
                    <a:p>
                      <a:pPr algn="ctr" fontAlgn="b"/>
                      <a:r>
                        <a:rPr lang="en-US" sz="900" b="0" i="0" u="none" strike="noStrike">
                          <a:solidFill>
                            <a:srgbClr val="000000"/>
                          </a:solidFill>
                          <a:effectLst/>
                          <a:latin typeface="Segoe UI" panose="020B0502040204020203" pitchFamily="34" charset="0"/>
                        </a:rPr>
                        <a:t>30min</a:t>
                      </a:r>
                    </a:p>
                  </a:txBody>
                  <a:tcPr marL="9525" marR="9525" marT="9525" marB="0" anchor="b"/>
                </a:tc>
                <a:tc>
                  <a:txBody>
                    <a:bodyPr/>
                    <a:lstStyle/>
                    <a:p>
                      <a:pPr algn="ctr" fontAlgn="b"/>
                      <a:r>
                        <a:rPr lang="en-US" sz="900" b="0" i="0" u="none" strike="noStrike">
                          <a:solidFill>
                            <a:srgbClr val="000000"/>
                          </a:solidFill>
                          <a:effectLst/>
                          <a:latin typeface="Segoe UI" panose="020B0502040204020203" pitchFamily="34" charset="0"/>
                        </a:rPr>
                        <a:t>16.5min</a:t>
                      </a:r>
                    </a:p>
                  </a:txBody>
                  <a:tcPr marL="9525" marR="9525" marT="9525" marB="0" anchor="b"/>
                </a:tc>
                <a:tc>
                  <a:txBody>
                    <a:bodyPr/>
                    <a:lstStyle/>
                    <a:p>
                      <a:pPr algn="ctr" fontAlgn="b"/>
                      <a:r>
                        <a:rPr lang="en-US" sz="900" b="0" i="0" u="none" strike="noStrike" dirty="0">
                          <a:solidFill>
                            <a:srgbClr val="000000"/>
                          </a:solidFill>
                          <a:effectLst/>
                          <a:latin typeface="Segoe UI" panose="020B0502040204020203" pitchFamily="34" charset="0"/>
                        </a:rPr>
                        <a:t>18min</a:t>
                      </a:r>
                    </a:p>
                  </a:txBody>
                  <a:tcPr marL="9525" marR="9525" marT="9525" marB="0" anchor="b"/>
                </a:tc>
                <a:extLst>
                  <a:ext uri="{0D108BD9-81ED-4DB2-BD59-A6C34878D82A}">
                    <a16:rowId xmlns:a16="http://schemas.microsoft.com/office/drawing/2014/main" val="711284486"/>
                  </a:ext>
                </a:extLst>
              </a:tr>
              <a:tr h="152400">
                <a:tc>
                  <a:txBody>
                    <a:bodyPr/>
                    <a:lstStyle/>
                    <a:p>
                      <a:pPr algn="ctr" fontAlgn="b"/>
                      <a:r>
                        <a:rPr lang="en-US" sz="900" b="0" i="0" u="none" strike="noStrike" dirty="0">
                          <a:solidFill>
                            <a:srgbClr val="000000"/>
                          </a:solidFill>
                          <a:effectLst/>
                          <a:latin typeface="Segoe UI" panose="020B0502040204020203" pitchFamily="34" charset="0"/>
                        </a:rPr>
                        <a:t>8/17,8/25,8/30</a:t>
                      </a:r>
                    </a:p>
                  </a:txBody>
                  <a:tcPr marL="9525" marR="9525" marT="9525" marB="0" anchor="ctr"/>
                </a:tc>
                <a:tc>
                  <a:txBody>
                    <a:bodyPr/>
                    <a:lstStyle/>
                    <a:p>
                      <a:pPr algn="ctr" fontAlgn="b"/>
                      <a:r>
                        <a:rPr lang="en-US" sz="900" b="0" i="0" u="none" strike="noStrike" dirty="0">
                          <a:solidFill>
                            <a:srgbClr val="000000"/>
                          </a:solidFill>
                          <a:effectLst/>
                          <a:latin typeface="Segoe UI" panose="020B0502040204020203" pitchFamily="34" charset="0"/>
                        </a:rPr>
                        <a:t>18min</a:t>
                      </a:r>
                    </a:p>
                  </a:txBody>
                  <a:tcPr marL="9525" marR="9525" marT="9525" marB="0" anchor="b"/>
                </a:tc>
                <a:tc>
                  <a:txBody>
                    <a:bodyPr/>
                    <a:lstStyle/>
                    <a:p>
                      <a:pPr algn="ctr" fontAlgn="b"/>
                      <a:r>
                        <a:rPr lang="en-US" sz="900" b="0" i="0" u="none" strike="noStrike" dirty="0">
                          <a:solidFill>
                            <a:srgbClr val="000000"/>
                          </a:solidFill>
                          <a:effectLst/>
                          <a:latin typeface="Segoe UI" panose="020B0502040204020203" pitchFamily="34" charset="0"/>
                        </a:rPr>
                        <a:t>18min</a:t>
                      </a:r>
                    </a:p>
                  </a:txBody>
                  <a:tcPr marL="9525" marR="9525" marT="9525" marB="0" anchor="b"/>
                </a:tc>
                <a:tc>
                  <a:txBody>
                    <a:bodyPr/>
                    <a:lstStyle/>
                    <a:p>
                      <a:pPr algn="ctr" fontAlgn="b"/>
                      <a:r>
                        <a:rPr lang="en-US" sz="900" b="0" i="0" u="none" strike="noStrike" dirty="0">
                          <a:solidFill>
                            <a:srgbClr val="000000"/>
                          </a:solidFill>
                          <a:effectLst/>
                          <a:latin typeface="Segoe UI" panose="020B0502040204020203" pitchFamily="34" charset="0"/>
                        </a:rPr>
                        <a:t>18min</a:t>
                      </a:r>
                    </a:p>
                  </a:txBody>
                  <a:tcPr marL="9525" marR="9525" marT="9525" marB="0" anchor="b"/>
                </a:tc>
                <a:tc>
                  <a:txBody>
                    <a:bodyPr/>
                    <a:lstStyle/>
                    <a:p>
                      <a:pPr algn="ctr" fontAlgn="b"/>
                      <a:r>
                        <a:rPr lang="en-US" sz="900" b="0" i="0" u="none" strike="noStrike" dirty="0">
                          <a:solidFill>
                            <a:srgbClr val="000000"/>
                          </a:solidFill>
                          <a:effectLst/>
                          <a:latin typeface="Segoe UI" panose="020B0502040204020203" pitchFamily="34" charset="0"/>
                        </a:rPr>
                        <a:t>30min</a:t>
                      </a:r>
                    </a:p>
                  </a:txBody>
                  <a:tcPr marL="9525" marR="9525" marT="9525" marB="0" anchor="b"/>
                </a:tc>
                <a:tc>
                  <a:txBody>
                    <a:bodyPr/>
                    <a:lstStyle/>
                    <a:p>
                      <a:pPr algn="ctr" fontAlgn="b"/>
                      <a:r>
                        <a:rPr lang="en-US" sz="900" b="0" i="0" u="none" strike="noStrike" dirty="0">
                          <a:solidFill>
                            <a:srgbClr val="000000"/>
                          </a:solidFill>
                          <a:effectLst/>
                          <a:latin typeface="Segoe UI" panose="020B0502040204020203" pitchFamily="34" charset="0"/>
                        </a:rPr>
                        <a:t>30min</a:t>
                      </a:r>
                    </a:p>
                  </a:txBody>
                  <a:tcPr marL="9525" marR="9525" marT="9525" marB="0" anchor="b"/>
                </a:tc>
                <a:tc>
                  <a:txBody>
                    <a:bodyPr/>
                    <a:lstStyle/>
                    <a:p>
                      <a:pPr algn="ctr" fontAlgn="b"/>
                      <a:r>
                        <a:rPr lang="en-US" sz="900" b="0" i="0" u="none" strike="noStrike" dirty="0">
                          <a:solidFill>
                            <a:srgbClr val="000000"/>
                          </a:solidFill>
                          <a:effectLst/>
                          <a:latin typeface="Segoe UI" panose="020B0502040204020203" pitchFamily="34" charset="0"/>
                        </a:rPr>
                        <a:t>14min</a:t>
                      </a:r>
                    </a:p>
                  </a:txBody>
                  <a:tcPr marL="9525" marR="9525" marT="9525" marB="0" anchor="b"/>
                </a:tc>
                <a:extLst>
                  <a:ext uri="{0D108BD9-81ED-4DB2-BD59-A6C34878D82A}">
                    <a16:rowId xmlns:a16="http://schemas.microsoft.com/office/drawing/2014/main" val="1824066401"/>
                  </a:ext>
                </a:extLst>
              </a:tr>
            </a:tbl>
          </a:graphicData>
        </a:graphic>
      </p:graphicFrame>
      <p:graphicFrame>
        <p:nvGraphicFramePr>
          <p:cNvPr id="7" name="Table 6">
            <a:extLst>
              <a:ext uri="{FF2B5EF4-FFF2-40B4-BE49-F238E27FC236}">
                <a16:creationId xmlns:a16="http://schemas.microsoft.com/office/drawing/2014/main" id="{3901E8D8-D0ED-B512-FF37-F58F2AE7B354}"/>
              </a:ext>
            </a:extLst>
          </p:cNvPr>
          <p:cNvGraphicFramePr>
            <a:graphicFrameLocks noGrp="1"/>
          </p:cNvGraphicFramePr>
          <p:nvPr/>
        </p:nvGraphicFramePr>
        <p:xfrm>
          <a:off x="1269505" y="3429000"/>
          <a:ext cx="6178858" cy="1655445"/>
        </p:xfrm>
        <a:graphic>
          <a:graphicData uri="http://schemas.openxmlformats.org/drawingml/2006/table">
            <a:tbl>
              <a:tblPr>
                <a:tableStyleId>{BC89EF96-8CEA-46FF-86C4-4CE0E7609802}</a:tableStyleId>
              </a:tblPr>
              <a:tblGrid>
                <a:gridCol w="882694">
                  <a:extLst>
                    <a:ext uri="{9D8B030D-6E8A-4147-A177-3AD203B41FA5}">
                      <a16:colId xmlns:a16="http://schemas.microsoft.com/office/drawing/2014/main" val="1514742474"/>
                    </a:ext>
                  </a:extLst>
                </a:gridCol>
                <a:gridCol w="882694">
                  <a:extLst>
                    <a:ext uri="{9D8B030D-6E8A-4147-A177-3AD203B41FA5}">
                      <a16:colId xmlns:a16="http://schemas.microsoft.com/office/drawing/2014/main" val="3676695191"/>
                    </a:ext>
                  </a:extLst>
                </a:gridCol>
                <a:gridCol w="882694">
                  <a:extLst>
                    <a:ext uri="{9D8B030D-6E8A-4147-A177-3AD203B41FA5}">
                      <a16:colId xmlns:a16="http://schemas.microsoft.com/office/drawing/2014/main" val="304473194"/>
                    </a:ext>
                  </a:extLst>
                </a:gridCol>
                <a:gridCol w="882694">
                  <a:extLst>
                    <a:ext uri="{9D8B030D-6E8A-4147-A177-3AD203B41FA5}">
                      <a16:colId xmlns:a16="http://schemas.microsoft.com/office/drawing/2014/main" val="588007262"/>
                    </a:ext>
                  </a:extLst>
                </a:gridCol>
                <a:gridCol w="882694">
                  <a:extLst>
                    <a:ext uri="{9D8B030D-6E8A-4147-A177-3AD203B41FA5}">
                      <a16:colId xmlns:a16="http://schemas.microsoft.com/office/drawing/2014/main" val="1220885672"/>
                    </a:ext>
                  </a:extLst>
                </a:gridCol>
                <a:gridCol w="882694">
                  <a:extLst>
                    <a:ext uri="{9D8B030D-6E8A-4147-A177-3AD203B41FA5}">
                      <a16:colId xmlns:a16="http://schemas.microsoft.com/office/drawing/2014/main" val="630023935"/>
                    </a:ext>
                  </a:extLst>
                </a:gridCol>
                <a:gridCol w="882694">
                  <a:extLst>
                    <a:ext uri="{9D8B030D-6E8A-4147-A177-3AD203B41FA5}">
                      <a16:colId xmlns:a16="http://schemas.microsoft.com/office/drawing/2014/main" val="826490594"/>
                    </a:ext>
                  </a:extLst>
                </a:gridCol>
              </a:tblGrid>
              <a:tr h="152400">
                <a:tc>
                  <a:txBody>
                    <a:bodyPr/>
                    <a:lstStyle/>
                    <a:p>
                      <a:pPr algn="ctr" fontAlgn="b"/>
                      <a:r>
                        <a:rPr lang="en-US" sz="900" u="none" strike="noStrike" dirty="0">
                          <a:effectLst/>
                        </a:rPr>
                        <a:t>95</a:t>
                      </a:r>
                      <a:r>
                        <a:rPr lang="en-US" sz="900" u="none" strike="noStrike" baseline="30000" dirty="0">
                          <a:effectLst/>
                        </a:rPr>
                        <a:t>th</a:t>
                      </a:r>
                      <a:r>
                        <a:rPr lang="en-US" sz="900" u="none" strike="noStrike" dirty="0">
                          <a:effectLst/>
                        </a:rPr>
                        <a:t> Percentile </a:t>
                      </a:r>
                      <a:endParaRPr lang="en-US" sz="900" b="0" i="0" u="none" strike="noStrike" dirty="0">
                        <a:solidFill>
                          <a:srgbClr val="000000"/>
                        </a:solidFill>
                        <a:effectLst/>
                        <a:latin typeface="Segoe UI" panose="020B0502040204020203" pitchFamily="34" charset="0"/>
                      </a:endParaRPr>
                    </a:p>
                  </a:txBody>
                  <a:tcPr marL="9525" marR="9525" marT="9525" marB="0" anchor="ctr"/>
                </a:tc>
                <a:tc>
                  <a:txBody>
                    <a:bodyPr/>
                    <a:lstStyle/>
                    <a:p>
                      <a:pPr algn="ctr" fontAlgn="b"/>
                      <a:r>
                        <a:rPr lang="en-US" sz="900" u="none" strike="noStrike">
                          <a:effectLst/>
                        </a:rPr>
                        <a:t>a. HE1-2 &amp; HE23-24</a:t>
                      </a:r>
                      <a:endParaRPr lang="en-US" sz="900" b="0" i="0" u="none" strike="noStrike">
                        <a:solidFill>
                          <a:srgbClr val="000000"/>
                        </a:solidFill>
                        <a:effectLst/>
                        <a:latin typeface="Segoe UI" panose="020B0502040204020203" pitchFamily="34" charset="0"/>
                      </a:endParaRPr>
                    </a:p>
                  </a:txBody>
                  <a:tcPr marL="9525" marR="9525" marT="9525" marB="0" anchor="ctr"/>
                </a:tc>
                <a:tc>
                  <a:txBody>
                    <a:bodyPr/>
                    <a:lstStyle/>
                    <a:p>
                      <a:pPr algn="ctr" fontAlgn="b"/>
                      <a:r>
                        <a:rPr lang="en-US" sz="900" u="none" strike="noStrike">
                          <a:effectLst/>
                        </a:rPr>
                        <a:t>b. HE3-6</a:t>
                      </a:r>
                      <a:endParaRPr lang="en-US" sz="900" b="0" i="0" u="none" strike="noStrike">
                        <a:solidFill>
                          <a:srgbClr val="000000"/>
                        </a:solidFill>
                        <a:effectLst/>
                        <a:latin typeface="Segoe UI" panose="020B0502040204020203" pitchFamily="34" charset="0"/>
                      </a:endParaRPr>
                    </a:p>
                  </a:txBody>
                  <a:tcPr marL="9525" marR="9525" marT="9525" marB="0" anchor="ctr"/>
                </a:tc>
                <a:tc>
                  <a:txBody>
                    <a:bodyPr/>
                    <a:lstStyle/>
                    <a:p>
                      <a:pPr algn="ctr" fontAlgn="b"/>
                      <a:r>
                        <a:rPr lang="en-US" sz="900" u="none" strike="noStrike">
                          <a:effectLst/>
                        </a:rPr>
                        <a:t>c. HE7-10</a:t>
                      </a:r>
                      <a:endParaRPr lang="en-US" sz="900" b="0" i="0" u="none" strike="noStrike">
                        <a:solidFill>
                          <a:srgbClr val="000000"/>
                        </a:solidFill>
                        <a:effectLst/>
                        <a:latin typeface="Segoe UI" panose="020B0502040204020203" pitchFamily="34" charset="0"/>
                      </a:endParaRPr>
                    </a:p>
                  </a:txBody>
                  <a:tcPr marL="9525" marR="9525" marT="9525" marB="0" anchor="ctr"/>
                </a:tc>
                <a:tc>
                  <a:txBody>
                    <a:bodyPr/>
                    <a:lstStyle/>
                    <a:p>
                      <a:pPr algn="ctr" fontAlgn="b"/>
                      <a:r>
                        <a:rPr lang="en-US" sz="900" u="none" strike="noStrike">
                          <a:effectLst/>
                        </a:rPr>
                        <a:t>d. HE11-14</a:t>
                      </a:r>
                      <a:endParaRPr lang="en-US" sz="900" b="0" i="0" u="none" strike="noStrike">
                        <a:solidFill>
                          <a:srgbClr val="000000"/>
                        </a:solidFill>
                        <a:effectLst/>
                        <a:latin typeface="Segoe UI" panose="020B0502040204020203" pitchFamily="34" charset="0"/>
                      </a:endParaRPr>
                    </a:p>
                  </a:txBody>
                  <a:tcPr marL="9525" marR="9525" marT="9525" marB="0" anchor="ctr"/>
                </a:tc>
                <a:tc>
                  <a:txBody>
                    <a:bodyPr/>
                    <a:lstStyle/>
                    <a:p>
                      <a:pPr algn="ctr" fontAlgn="b"/>
                      <a:r>
                        <a:rPr lang="en-US" sz="900" u="none" strike="noStrike">
                          <a:effectLst/>
                        </a:rPr>
                        <a:t>e. HE15-18</a:t>
                      </a:r>
                      <a:endParaRPr lang="en-US" sz="900" b="0" i="0" u="none" strike="noStrike">
                        <a:solidFill>
                          <a:srgbClr val="000000"/>
                        </a:solidFill>
                        <a:effectLst/>
                        <a:latin typeface="Segoe UI" panose="020B0502040204020203" pitchFamily="34" charset="0"/>
                      </a:endParaRPr>
                    </a:p>
                  </a:txBody>
                  <a:tcPr marL="9525" marR="9525" marT="9525" marB="0" anchor="ctr"/>
                </a:tc>
                <a:tc>
                  <a:txBody>
                    <a:bodyPr/>
                    <a:lstStyle/>
                    <a:p>
                      <a:pPr algn="ctr" fontAlgn="b"/>
                      <a:r>
                        <a:rPr lang="en-US" sz="900" u="none" strike="noStrike">
                          <a:effectLst/>
                        </a:rPr>
                        <a:t>f. HE19-22</a:t>
                      </a:r>
                      <a:endParaRPr lang="en-US" sz="900" b="0" i="0" u="none" strike="noStrike">
                        <a:solidFill>
                          <a:srgbClr val="000000"/>
                        </a:solidFill>
                        <a:effectLst/>
                        <a:latin typeface="Segoe UI" panose="020B0502040204020203" pitchFamily="34" charset="0"/>
                      </a:endParaRPr>
                    </a:p>
                  </a:txBody>
                  <a:tcPr marL="9525" marR="9525" marT="9525" marB="0" anchor="ctr"/>
                </a:tc>
                <a:extLst>
                  <a:ext uri="{0D108BD9-81ED-4DB2-BD59-A6C34878D82A}">
                    <a16:rowId xmlns:a16="http://schemas.microsoft.com/office/drawing/2014/main" val="2618328405"/>
                  </a:ext>
                </a:extLst>
              </a:tr>
              <a:tr h="152400">
                <a:tc>
                  <a:txBody>
                    <a:bodyPr/>
                    <a:lstStyle/>
                    <a:p>
                      <a:pPr algn="ctr" fontAlgn="b"/>
                      <a:r>
                        <a:rPr lang="en-US" sz="900" u="none" strike="noStrike">
                          <a:effectLst/>
                        </a:rPr>
                        <a:t>1</a:t>
                      </a:r>
                      <a:endParaRPr lang="en-US" sz="900" b="0" i="0" u="none" strike="noStrike">
                        <a:solidFill>
                          <a:srgbClr val="000000"/>
                        </a:solidFill>
                        <a:effectLst/>
                        <a:latin typeface="Segoe UI" panose="020B0502040204020203" pitchFamily="34" charset="0"/>
                      </a:endParaRPr>
                    </a:p>
                  </a:txBody>
                  <a:tcPr marL="9525" marR="9525" marT="9525" marB="0" anchor="ctr"/>
                </a:tc>
                <a:tc>
                  <a:txBody>
                    <a:bodyPr/>
                    <a:lstStyle/>
                    <a:p>
                      <a:pPr algn="ctr" fontAlgn="b"/>
                      <a:r>
                        <a:rPr lang="en-US" sz="900" b="0" i="0" u="none" strike="noStrike">
                          <a:solidFill>
                            <a:srgbClr val="000000"/>
                          </a:solidFill>
                          <a:effectLst/>
                          <a:latin typeface="Segoe UI" panose="020B0502040204020203" pitchFamily="34" charset="0"/>
                        </a:rPr>
                        <a:t>30min</a:t>
                      </a:r>
                    </a:p>
                  </a:txBody>
                  <a:tcPr marL="9525" marR="9525" marT="9525" marB="0" anchor="b"/>
                </a:tc>
                <a:tc>
                  <a:txBody>
                    <a:bodyPr/>
                    <a:lstStyle/>
                    <a:p>
                      <a:pPr algn="ctr" fontAlgn="b"/>
                      <a:r>
                        <a:rPr lang="en-US" sz="900" b="0" i="0" u="none" strike="noStrike">
                          <a:solidFill>
                            <a:srgbClr val="000000"/>
                          </a:solidFill>
                          <a:effectLst/>
                          <a:latin typeface="Segoe UI" panose="020B0502040204020203" pitchFamily="34" charset="0"/>
                        </a:rPr>
                        <a:t>30min</a:t>
                      </a:r>
                    </a:p>
                  </a:txBody>
                  <a:tcPr marL="9525" marR="9525" marT="9525" marB="0" anchor="b"/>
                </a:tc>
                <a:tc>
                  <a:txBody>
                    <a:bodyPr/>
                    <a:lstStyle/>
                    <a:p>
                      <a:pPr algn="ctr" fontAlgn="b"/>
                      <a:r>
                        <a:rPr lang="en-US" sz="900" b="0" i="0" u="none" strike="noStrike">
                          <a:solidFill>
                            <a:srgbClr val="000000"/>
                          </a:solidFill>
                          <a:effectLst/>
                          <a:latin typeface="Segoe UI" panose="020B0502040204020203" pitchFamily="34" charset="0"/>
                        </a:rPr>
                        <a:t>30min</a:t>
                      </a:r>
                    </a:p>
                  </a:txBody>
                  <a:tcPr marL="9525" marR="9525" marT="9525" marB="0" anchor="b"/>
                </a:tc>
                <a:tc>
                  <a:txBody>
                    <a:bodyPr/>
                    <a:lstStyle/>
                    <a:p>
                      <a:pPr algn="ctr" fontAlgn="b"/>
                      <a:r>
                        <a:rPr lang="en-US" sz="900" b="0" i="0" u="none" strike="noStrike">
                          <a:solidFill>
                            <a:srgbClr val="000000"/>
                          </a:solidFill>
                          <a:effectLst/>
                          <a:latin typeface="Segoe UI" panose="020B0502040204020203" pitchFamily="34" charset="0"/>
                        </a:rPr>
                        <a:t>30min</a:t>
                      </a:r>
                    </a:p>
                  </a:txBody>
                  <a:tcPr marL="9525" marR="9525" marT="9525" marB="0" anchor="b"/>
                </a:tc>
                <a:tc>
                  <a:txBody>
                    <a:bodyPr/>
                    <a:lstStyle/>
                    <a:p>
                      <a:pPr algn="ctr" fontAlgn="b"/>
                      <a:r>
                        <a:rPr lang="en-US" sz="900" b="0" i="0" u="none" strike="noStrike">
                          <a:solidFill>
                            <a:srgbClr val="000000"/>
                          </a:solidFill>
                          <a:effectLst/>
                          <a:latin typeface="Segoe UI" panose="020B0502040204020203" pitchFamily="34" charset="0"/>
                        </a:rPr>
                        <a:t>30min</a:t>
                      </a:r>
                    </a:p>
                  </a:txBody>
                  <a:tcPr marL="9525" marR="9525" marT="9525" marB="0" anchor="b"/>
                </a:tc>
                <a:tc>
                  <a:txBody>
                    <a:bodyPr/>
                    <a:lstStyle/>
                    <a:p>
                      <a:pPr algn="ctr" fontAlgn="b"/>
                      <a:r>
                        <a:rPr lang="en-US" sz="900" b="0" i="0" u="none" strike="noStrike">
                          <a:solidFill>
                            <a:srgbClr val="000000"/>
                          </a:solidFill>
                          <a:effectLst/>
                          <a:latin typeface="Segoe UI" panose="020B0502040204020203" pitchFamily="34" charset="0"/>
                        </a:rPr>
                        <a:t>30min</a:t>
                      </a:r>
                    </a:p>
                  </a:txBody>
                  <a:tcPr marL="9525" marR="9525" marT="9525" marB="0" anchor="b"/>
                </a:tc>
                <a:extLst>
                  <a:ext uri="{0D108BD9-81ED-4DB2-BD59-A6C34878D82A}">
                    <a16:rowId xmlns:a16="http://schemas.microsoft.com/office/drawing/2014/main" val="3709365133"/>
                  </a:ext>
                </a:extLst>
              </a:tr>
              <a:tr h="152400">
                <a:tc>
                  <a:txBody>
                    <a:bodyPr/>
                    <a:lstStyle/>
                    <a:p>
                      <a:pPr algn="ctr" fontAlgn="b"/>
                      <a:r>
                        <a:rPr lang="en-US" sz="900" u="none" strike="noStrike">
                          <a:effectLst/>
                        </a:rPr>
                        <a:t>2</a:t>
                      </a:r>
                      <a:endParaRPr lang="en-US" sz="900" b="0" i="0" u="none" strike="noStrike">
                        <a:solidFill>
                          <a:srgbClr val="000000"/>
                        </a:solidFill>
                        <a:effectLst/>
                        <a:latin typeface="Segoe UI" panose="020B0502040204020203" pitchFamily="34" charset="0"/>
                      </a:endParaRPr>
                    </a:p>
                  </a:txBody>
                  <a:tcPr marL="9525" marR="9525" marT="9525" marB="0" anchor="ctr"/>
                </a:tc>
                <a:tc>
                  <a:txBody>
                    <a:bodyPr/>
                    <a:lstStyle/>
                    <a:p>
                      <a:pPr algn="ctr" fontAlgn="b"/>
                      <a:r>
                        <a:rPr lang="en-US" sz="900" b="0" i="0" u="none" strike="noStrike">
                          <a:solidFill>
                            <a:srgbClr val="000000"/>
                          </a:solidFill>
                          <a:effectLst/>
                          <a:latin typeface="Segoe UI" panose="020B0502040204020203" pitchFamily="34" charset="0"/>
                        </a:rPr>
                        <a:t>30min</a:t>
                      </a:r>
                    </a:p>
                  </a:txBody>
                  <a:tcPr marL="9525" marR="9525" marT="9525" marB="0" anchor="b"/>
                </a:tc>
                <a:tc>
                  <a:txBody>
                    <a:bodyPr/>
                    <a:lstStyle/>
                    <a:p>
                      <a:pPr algn="ctr" fontAlgn="b"/>
                      <a:r>
                        <a:rPr lang="en-US" sz="900" b="0" i="0" u="none" strike="noStrike">
                          <a:solidFill>
                            <a:srgbClr val="000000"/>
                          </a:solidFill>
                          <a:effectLst/>
                          <a:latin typeface="Segoe UI" panose="020B0502040204020203" pitchFamily="34" charset="0"/>
                        </a:rPr>
                        <a:t>30min</a:t>
                      </a:r>
                    </a:p>
                  </a:txBody>
                  <a:tcPr marL="9525" marR="9525" marT="9525" marB="0" anchor="b"/>
                </a:tc>
                <a:tc>
                  <a:txBody>
                    <a:bodyPr/>
                    <a:lstStyle/>
                    <a:p>
                      <a:pPr algn="ctr" fontAlgn="b"/>
                      <a:r>
                        <a:rPr lang="en-US" sz="900" b="0" i="0" u="none" strike="noStrike">
                          <a:solidFill>
                            <a:srgbClr val="000000"/>
                          </a:solidFill>
                          <a:effectLst/>
                          <a:latin typeface="Segoe UI" panose="020B0502040204020203" pitchFamily="34" charset="0"/>
                        </a:rPr>
                        <a:t>30min</a:t>
                      </a:r>
                    </a:p>
                  </a:txBody>
                  <a:tcPr marL="9525" marR="9525" marT="9525" marB="0" anchor="b"/>
                </a:tc>
                <a:tc>
                  <a:txBody>
                    <a:bodyPr/>
                    <a:lstStyle/>
                    <a:p>
                      <a:pPr algn="ctr" fontAlgn="b"/>
                      <a:r>
                        <a:rPr lang="en-US" sz="900" b="0" i="0" u="none" strike="noStrike">
                          <a:solidFill>
                            <a:srgbClr val="000000"/>
                          </a:solidFill>
                          <a:effectLst/>
                          <a:latin typeface="Segoe UI" panose="020B0502040204020203" pitchFamily="34" charset="0"/>
                        </a:rPr>
                        <a:t>30min</a:t>
                      </a:r>
                    </a:p>
                  </a:txBody>
                  <a:tcPr marL="9525" marR="9525" marT="9525" marB="0" anchor="b"/>
                </a:tc>
                <a:tc>
                  <a:txBody>
                    <a:bodyPr/>
                    <a:lstStyle/>
                    <a:p>
                      <a:pPr algn="ctr" fontAlgn="b"/>
                      <a:r>
                        <a:rPr lang="en-US" sz="900" b="0" i="0" u="none" strike="noStrike">
                          <a:solidFill>
                            <a:srgbClr val="000000"/>
                          </a:solidFill>
                          <a:effectLst/>
                          <a:latin typeface="Segoe UI" panose="020B0502040204020203" pitchFamily="34" charset="0"/>
                        </a:rPr>
                        <a:t>30min</a:t>
                      </a:r>
                    </a:p>
                  </a:txBody>
                  <a:tcPr marL="9525" marR="9525" marT="9525" marB="0" anchor="b"/>
                </a:tc>
                <a:tc>
                  <a:txBody>
                    <a:bodyPr/>
                    <a:lstStyle/>
                    <a:p>
                      <a:pPr algn="ctr" fontAlgn="b"/>
                      <a:r>
                        <a:rPr lang="en-US" sz="900" b="0" i="0" u="none" strike="noStrike">
                          <a:solidFill>
                            <a:srgbClr val="000000"/>
                          </a:solidFill>
                          <a:effectLst/>
                          <a:latin typeface="Segoe UI" panose="020B0502040204020203" pitchFamily="34" charset="0"/>
                        </a:rPr>
                        <a:t>30min</a:t>
                      </a:r>
                    </a:p>
                  </a:txBody>
                  <a:tcPr marL="9525" marR="9525" marT="9525" marB="0" anchor="b"/>
                </a:tc>
                <a:extLst>
                  <a:ext uri="{0D108BD9-81ED-4DB2-BD59-A6C34878D82A}">
                    <a16:rowId xmlns:a16="http://schemas.microsoft.com/office/drawing/2014/main" val="2655543072"/>
                  </a:ext>
                </a:extLst>
              </a:tr>
              <a:tr h="152400">
                <a:tc>
                  <a:txBody>
                    <a:bodyPr/>
                    <a:lstStyle/>
                    <a:p>
                      <a:pPr algn="ctr" fontAlgn="b"/>
                      <a:r>
                        <a:rPr lang="en-US" sz="900" u="none" strike="noStrike">
                          <a:effectLst/>
                        </a:rPr>
                        <a:t>3</a:t>
                      </a:r>
                      <a:endParaRPr lang="en-US" sz="900" b="0" i="0" u="none" strike="noStrike">
                        <a:solidFill>
                          <a:srgbClr val="000000"/>
                        </a:solidFill>
                        <a:effectLst/>
                        <a:latin typeface="Segoe UI" panose="020B0502040204020203" pitchFamily="34" charset="0"/>
                      </a:endParaRPr>
                    </a:p>
                  </a:txBody>
                  <a:tcPr marL="9525" marR="9525" marT="9525" marB="0" anchor="ctr"/>
                </a:tc>
                <a:tc>
                  <a:txBody>
                    <a:bodyPr/>
                    <a:lstStyle/>
                    <a:p>
                      <a:pPr algn="ctr" fontAlgn="b"/>
                      <a:r>
                        <a:rPr lang="en-US" sz="900" b="0" i="0" u="none" strike="noStrike">
                          <a:solidFill>
                            <a:srgbClr val="000000"/>
                          </a:solidFill>
                          <a:effectLst/>
                          <a:latin typeface="Segoe UI" panose="020B0502040204020203" pitchFamily="34" charset="0"/>
                        </a:rPr>
                        <a:t>30min</a:t>
                      </a:r>
                    </a:p>
                  </a:txBody>
                  <a:tcPr marL="9525" marR="9525" marT="9525" marB="0" anchor="b"/>
                </a:tc>
                <a:tc>
                  <a:txBody>
                    <a:bodyPr/>
                    <a:lstStyle/>
                    <a:p>
                      <a:pPr algn="ctr" fontAlgn="b"/>
                      <a:r>
                        <a:rPr lang="en-US" sz="900" b="0" i="0" u="none" strike="noStrike">
                          <a:solidFill>
                            <a:srgbClr val="000000"/>
                          </a:solidFill>
                          <a:effectLst/>
                          <a:latin typeface="Segoe UI" panose="020B0502040204020203" pitchFamily="34" charset="0"/>
                        </a:rPr>
                        <a:t>30min</a:t>
                      </a:r>
                    </a:p>
                  </a:txBody>
                  <a:tcPr marL="9525" marR="9525" marT="9525" marB="0" anchor="b"/>
                </a:tc>
                <a:tc>
                  <a:txBody>
                    <a:bodyPr/>
                    <a:lstStyle/>
                    <a:p>
                      <a:pPr algn="ctr" fontAlgn="b"/>
                      <a:r>
                        <a:rPr lang="en-US" sz="900" b="0" i="0" u="none" strike="noStrike">
                          <a:solidFill>
                            <a:srgbClr val="000000"/>
                          </a:solidFill>
                          <a:effectLst/>
                          <a:latin typeface="Segoe UI" panose="020B0502040204020203" pitchFamily="34" charset="0"/>
                        </a:rPr>
                        <a:t>30min</a:t>
                      </a:r>
                    </a:p>
                  </a:txBody>
                  <a:tcPr marL="9525" marR="9525" marT="9525" marB="0" anchor="b"/>
                </a:tc>
                <a:tc>
                  <a:txBody>
                    <a:bodyPr/>
                    <a:lstStyle/>
                    <a:p>
                      <a:pPr algn="ctr" fontAlgn="b"/>
                      <a:r>
                        <a:rPr lang="en-US" sz="900" b="0" i="0" u="none" strike="noStrike">
                          <a:solidFill>
                            <a:srgbClr val="000000"/>
                          </a:solidFill>
                          <a:effectLst/>
                          <a:latin typeface="Segoe UI" panose="020B0502040204020203" pitchFamily="34" charset="0"/>
                        </a:rPr>
                        <a:t>30min</a:t>
                      </a:r>
                    </a:p>
                  </a:txBody>
                  <a:tcPr marL="9525" marR="9525" marT="9525" marB="0" anchor="b"/>
                </a:tc>
                <a:tc>
                  <a:txBody>
                    <a:bodyPr/>
                    <a:lstStyle/>
                    <a:p>
                      <a:pPr algn="ctr" fontAlgn="b"/>
                      <a:r>
                        <a:rPr lang="en-US" sz="900" b="0" i="0" u="none" strike="noStrike">
                          <a:solidFill>
                            <a:srgbClr val="000000"/>
                          </a:solidFill>
                          <a:effectLst/>
                          <a:latin typeface="Segoe UI" panose="020B0502040204020203" pitchFamily="34" charset="0"/>
                        </a:rPr>
                        <a:t>30min</a:t>
                      </a:r>
                    </a:p>
                  </a:txBody>
                  <a:tcPr marL="9525" marR="9525" marT="9525" marB="0" anchor="b"/>
                </a:tc>
                <a:tc>
                  <a:txBody>
                    <a:bodyPr/>
                    <a:lstStyle/>
                    <a:p>
                      <a:pPr algn="ctr" fontAlgn="b"/>
                      <a:r>
                        <a:rPr lang="en-US" sz="900" b="0" i="0" u="none" strike="noStrike">
                          <a:solidFill>
                            <a:srgbClr val="000000"/>
                          </a:solidFill>
                          <a:effectLst/>
                          <a:latin typeface="Segoe UI" panose="020B0502040204020203" pitchFamily="34" charset="0"/>
                        </a:rPr>
                        <a:t>30min</a:t>
                      </a:r>
                    </a:p>
                  </a:txBody>
                  <a:tcPr marL="9525" marR="9525" marT="9525" marB="0" anchor="b"/>
                </a:tc>
                <a:extLst>
                  <a:ext uri="{0D108BD9-81ED-4DB2-BD59-A6C34878D82A}">
                    <a16:rowId xmlns:a16="http://schemas.microsoft.com/office/drawing/2014/main" val="1101776436"/>
                  </a:ext>
                </a:extLst>
              </a:tr>
              <a:tr h="152400">
                <a:tc>
                  <a:txBody>
                    <a:bodyPr/>
                    <a:lstStyle/>
                    <a:p>
                      <a:pPr algn="ctr" fontAlgn="b"/>
                      <a:r>
                        <a:rPr lang="en-US" sz="900" u="none" strike="noStrike">
                          <a:effectLst/>
                        </a:rPr>
                        <a:t>4</a:t>
                      </a:r>
                      <a:endParaRPr lang="en-US" sz="900" b="0" i="0" u="none" strike="noStrike">
                        <a:solidFill>
                          <a:srgbClr val="000000"/>
                        </a:solidFill>
                        <a:effectLst/>
                        <a:latin typeface="Segoe UI" panose="020B0502040204020203" pitchFamily="34" charset="0"/>
                      </a:endParaRPr>
                    </a:p>
                  </a:txBody>
                  <a:tcPr marL="9525" marR="9525" marT="9525" marB="0" anchor="ctr"/>
                </a:tc>
                <a:tc>
                  <a:txBody>
                    <a:bodyPr/>
                    <a:lstStyle/>
                    <a:p>
                      <a:pPr algn="ctr" fontAlgn="b"/>
                      <a:r>
                        <a:rPr lang="en-US" sz="900" b="0" i="0" u="none" strike="noStrike">
                          <a:solidFill>
                            <a:srgbClr val="000000"/>
                          </a:solidFill>
                          <a:effectLst/>
                          <a:latin typeface="Segoe UI" panose="020B0502040204020203" pitchFamily="34" charset="0"/>
                        </a:rPr>
                        <a:t>30min</a:t>
                      </a:r>
                    </a:p>
                  </a:txBody>
                  <a:tcPr marL="9525" marR="9525" marT="9525" marB="0" anchor="b"/>
                </a:tc>
                <a:tc>
                  <a:txBody>
                    <a:bodyPr/>
                    <a:lstStyle/>
                    <a:p>
                      <a:pPr algn="ctr" fontAlgn="b"/>
                      <a:r>
                        <a:rPr lang="en-US" sz="900" b="0" i="0" u="none" strike="noStrike">
                          <a:solidFill>
                            <a:srgbClr val="000000"/>
                          </a:solidFill>
                          <a:effectLst/>
                          <a:latin typeface="Segoe UI" panose="020B0502040204020203" pitchFamily="34" charset="0"/>
                        </a:rPr>
                        <a:t>30min</a:t>
                      </a:r>
                    </a:p>
                  </a:txBody>
                  <a:tcPr marL="9525" marR="9525" marT="9525" marB="0" anchor="b"/>
                </a:tc>
                <a:tc>
                  <a:txBody>
                    <a:bodyPr/>
                    <a:lstStyle/>
                    <a:p>
                      <a:pPr algn="ctr" fontAlgn="b"/>
                      <a:r>
                        <a:rPr lang="en-US" sz="900" b="0" i="0" u="none" strike="noStrike">
                          <a:solidFill>
                            <a:srgbClr val="000000"/>
                          </a:solidFill>
                          <a:effectLst/>
                          <a:latin typeface="Segoe UI" panose="020B0502040204020203" pitchFamily="34" charset="0"/>
                        </a:rPr>
                        <a:t>30min</a:t>
                      </a:r>
                    </a:p>
                  </a:txBody>
                  <a:tcPr marL="9525" marR="9525" marT="9525" marB="0" anchor="b"/>
                </a:tc>
                <a:tc>
                  <a:txBody>
                    <a:bodyPr/>
                    <a:lstStyle/>
                    <a:p>
                      <a:pPr algn="ctr" fontAlgn="b"/>
                      <a:r>
                        <a:rPr lang="en-US" sz="900" b="0" i="0" u="none" strike="noStrike">
                          <a:solidFill>
                            <a:srgbClr val="000000"/>
                          </a:solidFill>
                          <a:effectLst/>
                          <a:latin typeface="Segoe UI" panose="020B0502040204020203" pitchFamily="34" charset="0"/>
                        </a:rPr>
                        <a:t>30min</a:t>
                      </a:r>
                    </a:p>
                  </a:txBody>
                  <a:tcPr marL="9525" marR="9525" marT="9525" marB="0" anchor="b"/>
                </a:tc>
                <a:tc>
                  <a:txBody>
                    <a:bodyPr/>
                    <a:lstStyle/>
                    <a:p>
                      <a:pPr algn="ctr" fontAlgn="b"/>
                      <a:r>
                        <a:rPr lang="en-US" sz="900" b="0" i="0" u="none" strike="noStrike">
                          <a:solidFill>
                            <a:srgbClr val="000000"/>
                          </a:solidFill>
                          <a:effectLst/>
                          <a:latin typeface="Segoe UI" panose="020B0502040204020203" pitchFamily="34" charset="0"/>
                        </a:rPr>
                        <a:t>30min</a:t>
                      </a:r>
                    </a:p>
                  </a:txBody>
                  <a:tcPr marL="9525" marR="9525" marT="9525" marB="0" anchor="b"/>
                </a:tc>
                <a:tc>
                  <a:txBody>
                    <a:bodyPr/>
                    <a:lstStyle/>
                    <a:p>
                      <a:pPr algn="ctr" fontAlgn="b"/>
                      <a:r>
                        <a:rPr lang="en-US" sz="900" b="0" i="0" u="none" strike="noStrike">
                          <a:solidFill>
                            <a:srgbClr val="000000"/>
                          </a:solidFill>
                          <a:effectLst/>
                          <a:latin typeface="Segoe UI" panose="020B0502040204020203" pitchFamily="34" charset="0"/>
                        </a:rPr>
                        <a:t>30min</a:t>
                      </a:r>
                    </a:p>
                  </a:txBody>
                  <a:tcPr marL="9525" marR="9525" marT="9525" marB="0" anchor="b"/>
                </a:tc>
                <a:extLst>
                  <a:ext uri="{0D108BD9-81ED-4DB2-BD59-A6C34878D82A}">
                    <a16:rowId xmlns:a16="http://schemas.microsoft.com/office/drawing/2014/main" val="1193367410"/>
                  </a:ext>
                </a:extLst>
              </a:tr>
              <a:tr h="152400">
                <a:tc>
                  <a:txBody>
                    <a:bodyPr/>
                    <a:lstStyle/>
                    <a:p>
                      <a:pPr algn="ctr" fontAlgn="b"/>
                      <a:r>
                        <a:rPr lang="en-US" sz="900" u="none" strike="noStrike" dirty="0">
                          <a:effectLst/>
                        </a:rPr>
                        <a:t>5</a:t>
                      </a:r>
                      <a:endParaRPr lang="en-US" sz="900" b="0" i="0" u="none" strike="noStrike" dirty="0">
                        <a:solidFill>
                          <a:srgbClr val="000000"/>
                        </a:solidFill>
                        <a:effectLst/>
                        <a:latin typeface="Segoe UI" panose="020B0502040204020203" pitchFamily="34" charset="0"/>
                      </a:endParaRPr>
                    </a:p>
                  </a:txBody>
                  <a:tcPr marL="9525" marR="9525" marT="9525" marB="0" anchor="ctr"/>
                </a:tc>
                <a:tc>
                  <a:txBody>
                    <a:bodyPr/>
                    <a:lstStyle/>
                    <a:p>
                      <a:pPr algn="ctr" fontAlgn="b"/>
                      <a:r>
                        <a:rPr lang="en-US" sz="900" b="0" i="0" u="none" strike="noStrike">
                          <a:solidFill>
                            <a:srgbClr val="000000"/>
                          </a:solidFill>
                          <a:effectLst/>
                          <a:latin typeface="Segoe UI" panose="020B0502040204020203" pitchFamily="34" charset="0"/>
                        </a:rPr>
                        <a:t>30min</a:t>
                      </a:r>
                    </a:p>
                  </a:txBody>
                  <a:tcPr marL="9525" marR="9525" marT="9525" marB="0" anchor="b"/>
                </a:tc>
                <a:tc>
                  <a:txBody>
                    <a:bodyPr/>
                    <a:lstStyle/>
                    <a:p>
                      <a:pPr algn="ctr" fontAlgn="b"/>
                      <a:r>
                        <a:rPr lang="en-US" sz="900" b="0" i="0" u="none" strike="noStrike">
                          <a:solidFill>
                            <a:srgbClr val="000000"/>
                          </a:solidFill>
                          <a:effectLst/>
                          <a:latin typeface="Segoe UI" panose="020B0502040204020203" pitchFamily="34" charset="0"/>
                        </a:rPr>
                        <a:t>30min</a:t>
                      </a:r>
                    </a:p>
                  </a:txBody>
                  <a:tcPr marL="9525" marR="9525" marT="9525" marB="0" anchor="b"/>
                </a:tc>
                <a:tc>
                  <a:txBody>
                    <a:bodyPr/>
                    <a:lstStyle/>
                    <a:p>
                      <a:pPr algn="ctr" fontAlgn="b"/>
                      <a:r>
                        <a:rPr lang="en-US" sz="900" b="0" i="0" u="none" strike="noStrike">
                          <a:solidFill>
                            <a:srgbClr val="000000"/>
                          </a:solidFill>
                          <a:effectLst/>
                          <a:latin typeface="Segoe UI" panose="020B0502040204020203" pitchFamily="34" charset="0"/>
                        </a:rPr>
                        <a:t>30min</a:t>
                      </a:r>
                    </a:p>
                  </a:txBody>
                  <a:tcPr marL="9525" marR="9525" marT="9525" marB="0" anchor="b"/>
                </a:tc>
                <a:tc>
                  <a:txBody>
                    <a:bodyPr/>
                    <a:lstStyle/>
                    <a:p>
                      <a:pPr algn="ctr" fontAlgn="b"/>
                      <a:r>
                        <a:rPr lang="en-US" sz="900" b="0" i="0" u="none" strike="noStrike">
                          <a:solidFill>
                            <a:srgbClr val="000000"/>
                          </a:solidFill>
                          <a:effectLst/>
                          <a:latin typeface="Segoe UI" panose="020B0502040204020203" pitchFamily="34" charset="0"/>
                        </a:rPr>
                        <a:t>30min</a:t>
                      </a:r>
                    </a:p>
                  </a:txBody>
                  <a:tcPr marL="9525" marR="9525" marT="9525" marB="0" anchor="b"/>
                </a:tc>
                <a:tc>
                  <a:txBody>
                    <a:bodyPr/>
                    <a:lstStyle/>
                    <a:p>
                      <a:pPr algn="ctr" fontAlgn="b"/>
                      <a:r>
                        <a:rPr lang="en-US" sz="900" b="0" i="0" u="none" strike="noStrike">
                          <a:solidFill>
                            <a:srgbClr val="000000"/>
                          </a:solidFill>
                          <a:effectLst/>
                          <a:latin typeface="Segoe UI" panose="020B0502040204020203" pitchFamily="34" charset="0"/>
                        </a:rPr>
                        <a:t>30min</a:t>
                      </a:r>
                    </a:p>
                  </a:txBody>
                  <a:tcPr marL="9525" marR="9525" marT="9525" marB="0" anchor="b"/>
                </a:tc>
                <a:tc>
                  <a:txBody>
                    <a:bodyPr/>
                    <a:lstStyle/>
                    <a:p>
                      <a:pPr algn="ctr" fontAlgn="b"/>
                      <a:r>
                        <a:rPr lang="en-US" sz="900" b="0" i="0" u="none" strike="noStrike">
                          <a:solidFill>
                            <a:srgbClr val="000000"/>
                          </a:solidFill>
                          <a:effectLst/>
                          <a:latin typeface="Segoe UI" panose="020B0502040204020203" pitchFamily="34" charset="0"/>
                        </a:rPr>
                        <a:t>30min</a:t>
                      </a:r>
                    </a:p>
                  </a:txBody>
                  <a:tcPr marL="9525" marR="9525" marT="9525" marB="0" anchor="b"/>
                </a:tc>
                <a:extLst>
                  <a:ext uri="{0D108BD9-81ED-4DB2-BD59-A6C34878D82A}">
                    <a16:rowId xmlns:a16="http://schemas.microsoft.com/office/drawing/2014/main" val="3789654080"/>
                  </a:ext>
                </a:extLst>
              </a:tr>
              <a:tr h="152400">
                <a:tc>
                  <a:txBody>
                    <a:bodyPr/>
                    <a:lstStyle/>
                    <a:p>
                      <a:pPr algn="ctr" fontAlgn="b"/>
                      <a:r>
                        <a:rPr lang="en-US" sz="900" u="none" strike="noStrike">
                          <a:effectLst/>
                        </a:rPr>
                        <a:t>6</a:t>
                      </a:r>
                      <a:endParaRPr lang="en-US" sz="900" b="0" i="0" u="none" strike="noStrike">
                        <a:solidFill>
                          <a:srgbClr val="000000"/>
                        </a:solidFill>
                        <a:effectLst/>
                        <a:latin typeface="Segoe UI" panose="020B0502040204020203" pitchFamily="34" charset="0"/>
                      </a:endParaRPr>
                    </a:p>
                  </a:txBody>
                  <a:tcPr marL="9525" marR="9525" marT="9525" marB="0" anchor="ctr"/>
                </a:tc>
                <a:tc>
                  <a:txBody>
                    <a:bodyPr/>
                    <a:lstStyle/>
                    <a:p>
                      <a:pPr algn="ctr" fontAlgn="b"/>
                      <a:r>
                        <a:rPr lang="en-US" sz="900" b="0" i="0" u="none" strike="noStrike">
                          <a:solidFill>
                            <a:srgbClr val="000000"/>
                          </a:solidFill>
                          <a:effectLst/>
                          <a:latin typeface="Segoe UI" panose="020B0502040204020203" pitchFamily="34" charset="0"/>
                        </a:rPr>
                        <a:t>30min</a:t>
                      </a:r>
                    </a:p>
                  </a:txBody>
                  <a:tcPr marL="9525" marR="9525" marT="9525" marB="0" anchor="b"/>
                </a:tc>
                <a:tc>
                  <a:txBody>
                    <a:bodyPr/>
                    <a:lstStyle/>
                    <a:p>
                      <a:pPr algn="ctr" fontAlgn="b"/>
                      <a:r>
                        <a:rPr lang="en-US" sz="900" b="0" i="0" u="none" strike="noStrike">
                          <a:solidFill>
                            <a:srgbClr val="000000"/>
                          </a:solidFill>
                          <a:effectLst/>
                          <a:latin typeface="Segoe UI" panose="020B0502040204020203" pitchFamily="34" charset="0"/>
                        </a:rPr>
                        <a:t>30min</a:t>
                      </a:r>
                    </a:p>
                  </a:txBody>
                  <a:tcPr marL="9525" marR="9525" marT="9525" marB="0" anchor="b"/>
                </a:tc>
                <a:tc>
                  <a:txBody>
                    <a:bodyPr/>
                    <a:lstStyle/>
                    <a:p>
                      <a:pPr algn="ctr" fontAlgn="b"/>
                      <a:r>
                        <a:rPr lang="en-US" sz="900" b="0" i="0" u="none" strike="noStrike">
                          <a:solidFill>
                            <a:srgbClr val="000000"/>
                          </a:solidFill>
                          <a:effectLst/>
                          <a:latin typeface="Segoe UI" panose="020B0502040204020203" pitchFamily="34" charset="0"/>
                        </a:rPr>
                        <a:t>30min</a:t>
                      </a:r>
                    </a:p>
                  </a:txBody>
                  <a:tcPr marL="9525" marR="9525" marT="9525" marB="0" anchor="b"/>
                </a:tc>
                <a:tc>
                  <a:txBody>
                    <a:bodyPr/>
                    <a:lstStyle/>
                    <a:p>
                      <a:pPr algn="ctr" fontAlgn="b"/>
                      <a:r>
                        <a:rPr lang="en-US" sz="900" b="0" i="0" u="none" strike="noStrike">
                          <a:solidFill>
                            <a:srgbClr val="000000"/>
                          </a:solidFill>
                          <a:effectLst/>
                          <a:latin typeface="Segoe UI" panose="020B0502040204020203" pitchFamily="34" charset="0"/>
                        </a:rPr>
                        <a:t>30min</a:t>
                      </a:r>
                    </a:p>
                  </a:txBody>
                  <a:tcPr marL="9525" marR="9525" marT="9525" marB="0" anchor="b"/>
                </a:tc>
                <a:tc>
                  <a:txBody>
                    <a:bodyPr/>
                    <a:lstStyle/>
                    <a:p>
                      <a:pPr algn="ctr" fontAlgn="b"/>
                      <a:r>
                        <a:rPr lang="en-US" sz="900" b="0" i="0" u="none" strike="noStrike">
                          <a:solidFill>
                            <a:srgbClr val="000000"/>
                          </a:solidFill>
                          <a:effectLst/>
                          <a:latin typeface="Segoe UI" panose="020B0502040204020203" pitchFamily="34" charset="0"/>
                        </a:rPr>
                        <a:t>30min</a:t>
                      </a:r>
                    </a:p>
                  </a:txBody>
                  <a:tcPr marL="9525" marR="9525" marT="9525" marB="0" anchor="b"/>
                </a:tc>
                <a:tc>
                  <a:txBody>
                    <a:bodyPr/>
                    <a:lstStyle/>
                    <a:p>
                      <a:pPr algn="ctr" fontAlgn="b"/>
                      <a:r>
                        <a:rPr lang="en-US" sz="900" b="0" i="0" u="none" strike="noStrike">
                          <a:solidFill>
                            <a:srgbClr val="000000"/>
                          </a:solidFill>
                          <a:effectLst/>
                          <a:latin typeface="Segoe UI" panose="020B0502040204020203" pitchFamily="34" charset="0"/>
                        </a:rPr>
                        <a:t>30min</a:t>
                      </a:r>
                    </a:p>
                  </a:txBody>
                  <a:tcPr marL="9525" marR="9525" marT="9525" marB="0" anchor="b"/>
                </a:tc>
                <a:extLst>
                  <a:ext uri="{0D108BD9-81ED-4DB2-BD59-A6C34878D82A}">
                    <a16:rowId xmlns:a16="http://schemas.microsoft.com/office/drawing/2014/main" val="573050495"/>
                  </a:ext>
                </a:extLst>
              </a:tr>
              <a:tr h="152400">
                <a:tc>
                  <a:txBody>
                    <a:bodyPr/>
                    <a:lstStyle/>
                    <a:p>
                      <a:pPr algn="ctr" fontAlgn="b"/>
                      <a:r>
                        <a:rPr lang="en-US" sz="900" u="none" strike="noStrike">
                          <a:effectLst/>
                        </a:rPr>
                        <a:t>7</a:t>
                      </a:r>
                      <a:endParaRPr lang="en-US" sz="900" b="0" i="0" u="none" strike="noStrike">
                        <a:solidFill>
                          <a:srgbClr val="000000"/>
                        </a:solidFill>
                        <a:effectLst/>
                        <a:latin typeface="Segoe UI" panose="020B0502040204020203" pitchFamily="34" charset="0"/>
                      </a:endParaRPr>
                    </a:p>
                  </a:txBody>
                  <a:tcPr marL="9525" marR="9525" marT="9525" marB="0" anchor="ctr"/>
                </a:tc>
                <a:tc>
                  <a:txBody>
                    <a:bodyPr/>
                    <a:lstStyle/>
                    <a:p>
                      <a:pPr algn="ctr" fontAlgn="b"/>
                      <a:r>
                        <a:rPr lang="en-US" sz="900" b="0" i="0" u="none" strike="noStrike">
                          <a:solidFill>
                            <a:srgbClr val="000000"/>
                          </a:solidFill>
                          <a:effectLst/>
                          <a:latin typeface="Segoe UI" panose="020B0502040204020203" pitchFamily="34" charset="0"/>
                        </a:rPr>
                        <a:t>30min</a:t>
                      </a:r>
                    </a:p>
                  </a:txBody>
                  <a:tcPr marL="9525" marR="9525" marT="9525" marB="0" anchor="b"/>
                </a:tc>
                <a:tc>
                  <a:txBody>
                    <a:bodyPr/>
                    <a:lstStyle/>
                    <a:p>
                      <a:pPr algn="ctr" fontAlgn="b"/>
                      <a:r>
                        <a:rPr lang="en-US" sz="900" b="0" i="0" u="none" strike="noStrike">
                          <a:solidFill>
                            <a:srgbClr val="000000"/>
                          </a:solidFill>
                          <a:effectLst/>
                          <a:latin typeface="Segoe UI" panose="020B0502040204020203" pitchFamily="34" charset="0"/>
                        </a:rPr>
                        <a:t>30min</a:t>
                      </a:r>
                    </a:p>
                  </a:txBody>
                  <a:tcPr marL="9525" marR="9525" marT="9525" marB="0" anchor="b"/>
                </a:tc>
                <a:tc>
                  <a:txBody>
                    <a:bodyPr/>
                    <a:lstStyle/>
                    <a:p>
                      <a:pPr algn="ctr" fontAlgn="b"/>
                      <a:r>
                        <a:rPr lang="en-US" sz="900" b="0" i="0" u="none" strike="noStrike">
                          <a:solidFill>
                            <a:srgbClr val="000000"/>
                          </a:solidFill>
                          <a:effectLst/>
                          <a:latin typeface="Segoe UI" panose="020B0502040204020203" pitchFamily="34" charset="0"/>
                        </a:rPr>
                        <a:t>30min</a:t>
                      </a:r>
                    </a:p>
                  </a:txBody>
                  <a:tcPr marL="9525" marR="9525" marT="9525" marB="0" anchor="b"/>
                </a:tc>
                <a:tc>
                  <a:txBody>
                    <a:bodyPr/>
                    <a:lstStyle/>
                    <a:p>
                      <a:pPr algn="ctr" fontAlgn="b"/>
                      <a:r>
                        <a:rPr lang="en-US" sz="900" b="0" i="0" u="none" strike="noStrike">
                          <a:solidFill>
                            <a:srgbClr val="000000"/>
                          </a:solidFill>
                          <a:effectLst/>
                          <a:latin typeface="Segoe UI" panose="020B0502040204020203" pitchFamily="34" charset="0"/>
                        </a:rPr>
                        <a:t>30min</a:t>
                      </a:r>
                    </a:p>
                  </a:txBody>
                  <a:tcPr marL="9525" marR="9525" marT="9525" marB="0" anchor="b"/>
                </a:tc>
                <a:tc>
                  <a:txBody>
                    <a:bodyPr/>
                    <a:lstStyle/>
                    <a:p>
                      <a:pPr algn="ctr" fontAlgn="b"/>
                      <a:r>
                        <a:rPr lang="en-US" sz="900" b="0" i="0" u="none" strike="noStrike">
                          <a:solidFill>
                            <a:srgbClr val="000000"/>
                          </a:solidFill>
                          <a:effectLst/>
                          <a:latin typeface="Segoe UI" panose="020B0502040204020203" pitchFamily="34" charset="0"/>
                        </a:rPr>
                        <a:t>30min</a:t>
                      </a:r>
                    </a:p>
                  </a:txBody>
                  <a:tcPr marL="9525" marR="9525" marT="9525" marB="0" anchor="b"/>
                </a:tc>
                <a:tc>
                  <a:txBody>
                    <a:bodyPr/>
                    <a:lstStyle/>
                    <a:p>
                      <a:pPr algn="ctr" fontAlgn="b"/>
                      <a:r>
                        <a:rPr lang="en-US" sz="900" b="0" i="0" u="none" strike="noStrike">
                          <a:solidFill>
                            <a:srgbClr val="000000"/>
                          </a:solidFill>
                          <a:effectLst/>
                          <a:latin typeface="Segoe UI" panose="020B0502040204020203" pitchFamily="34" charset="0"/>
                        </a:rPr>
                        <a:t>30min</a:t>
                      </a:r>
                    </a:p>
                  </a:txBody>
                  <a:tcPr marL="9525" marR="9525" marT="9525" marB="0" anchor="b"/>
                </a:tc>
                <a:extLst>
                  <a:ext uri="{0D108BD9-81ED-4DB2-BD59-A6C34878D82A}">
                    <a16:rowId xmlns:a16="http://schemas.microsoft.com/office/drawing/2014/main" val="2626095882"/>
                  </a:ext>
                </a:extLst>
              </a:tr>
              <a:tr h="152400">
                <a:tc>
                  <a:txBody>
                    <a:bodyPr/>
                    <a:lstStyle/>
                    <a:p>
                      <a:pPr algn="ctr" fontAlgn="b"/>
                      <a:r>
                        <a:rPr lang="en-US" sz="900" u="none" strike="noStrike" dirty="0">
                          <a:effectLst/>
                        </a:rPr>
                        <a:t>8</a:t>
                      </a:r>
                      <a:endParaRPr lang="en-US" sz="900" b="0" i="0" u="none" strike="noStrike" dirty="0">
                        <a:solidFill>
                          <a:srgbClr val="000000"/>
                        </a:solidFill>
                        <a:effectLst/>
                        <a:latin typeface="Segoe UI" panose="020B0502040204020203" pitchFamily="34" charset="0"/>
                      </a:endParaRPr>
                    </a:p>
                  </a:txBody>
                  <a:tcPr marL="9525" marR="9525" marT="9525" marB="0" anchor="ctr"/>
                </a:tc>
                <a:tc>
                  <a:txBody>
                    <a:bodyPr/>
                    <a:lstStyle/>
                    <a:p>
                      <a:pPr algn="ctr" fontAlgn="b"/>
                      <a:r>
                        <a:rPr lang="en-US" sz="900" b="0" i="0" u="none" strike="noStrike">
                          <a:solidFill>
                            <a:srgbClr val="000000"/>
                          </a:solidFill>
                          <a:effectLst/>
                          <a:latin typeface="Segoe UI" panose="020B0502040204020203" pitchFamily="34" charset="0"/>
                        </a:rPr>
                        <a:t>30min</a:t>
                      </a:r>
                    </a:p>
                  </a:txBody>
                  <a:tcPr marL="9525" marR="9525" marT="9525" marB="0" anchor="b"/>
                </a:tc>
                <a:tc>
                  <a:txBody>
                    <a:bodyPr/>
                    <a:lstStyle/>
                    <a:p>
                      <a:pPr algn="ctr" fontAlgn="b"/>
                      <a:r>
                        <a:rPr lang="en-US" sz="900" b="0" i="0" u="none" strike="noStrike">
                          <a:solidFill>
                            <a:srgbClr val="000000"/>
                          </a:solidFill>
                          <a:effectLst/>
                          <a:latin typeface="Segoe UI" panose="020B0502040204020203" pitchFamily="34" charset="0"/>
                        </a:rPr>
                        <a:t>30min</a:t>
                      </a:r>
                    </a:p>
                  </a:txBody>
                  <a:tcPr marL="9525" marR="9525" marT="9525" marB="0" anchor="b"/>
                </a:tc>
                <a:tc>
                  <a:txBody>
                    <a:bodyPr/>
                    <a:lstStyle/>
                    <a:p>
                      <a:pPr algn="ctr" fontAlgn="b"/>
                      <a:r>
                        <a:rPr lang="en-US" sz="900" b="0" i="0" u="none" strike="noStrike">
                          <a:solidFill>
                            <a:srgbClr val="000000"/>
                          </a:solidFill>
                          <a:effectLst/>
                          <a:latin typeface="Segoe UI" panose="020B0502040204020203" pitchFamily="34" charset="0"/>
                        </a:rPr>
                        <a:t>30min</a:t>
                      </a:r>
                    </a:p>
                  </a:txBody>
                  <a:tcPr marL="9525" marR="9525" marT="9525" marB="0" anchor="b"/>
                </a:tc>
                <a:tc>
                  <a:txBody>
                    <a:bodyPr/>
                    <a:lstStyle/>
                    <a:p>
                      <a:pPr algn="ctr" fontAlgn="b"/>
                      <a:r>
                        <a:rPr lang="en-US" sz="900" b="0" i="0" u="none" strike="noStrike">
                          <a:solidFill>
                            <a:srgbClr val="000000"/>
                          </a:solidFill>
                          <a:effectLst/>
                          <a:latin typeface="Segoe UI" panose="020B0502040204020203" pitchFamily="34" charset="0"/>
                        </a:rPr>
                        <a:t>30min</a:t>
                      </a:r>
                    </a:p>
                  </a:txBody>
                  <a:tcPr marL="9525" marR="9525" marT="9525" marB="0" anchor="b"/>
                </a:tc>
                <a:tc>
                  <a:txBody>
                    <a:bodyPr/>
                    <a:lstStyle/>
                    <a:p>
                      <a:pPr algn="ctr" fontAlgn="b"/>
                      <a:r>
                        <a:rPr lang="en-US" sz="900" b="0" i="0" u="none" strike="noStrike">
                          <a:solidFill>
                            <a:srgbClr val="000000"/>
                          </a:solidFill>
                          <a:effectLst/>
                          <a:latin typeface="Segoe UI" panose="020B0502040204020203" pitchFamily="34" charset="0"/>
                        </a:rPr>
                        <a:t>30min</a:t>
                      </a:r>
                    </a:p>
                  </a:txBody>
                  <a:tcPr marL="9525" marR="9525" marT="9525" marB="0" anchor="b"/>
                </a:tc>
                <a:tc>
                  <a:txBody>
                    <a:bodyPr/>
                    <a:lstStyle/>
                    <a:p>
                      <a:pPr algn="ctr" fontAlgn="b"/>
                      <a:r>
                        <a:rPr lang="en-US" sz="900" b="0" i="0" u="none" strike="noStrike" dirty="0">
                          <a:solidFill>
                            <a:srgbClr val="000000"/>
                          </a:solidFill>
                          <a:effectLst/>
                          <a:latin typeface="Segoe UI" panose="020B0502040204020203" pitchFamily="34" charset="0"/>
                        </a:rPr>
                        <a:t>30min</a:t>
                      </a:r>
                    </a:p>
                  </a:txBody>
                  <a:tcPr marL="9525" marR="9525" marT="9525" marB="0" anchor="b"/>
                </a:tc>
                <a:extLst>
                  <a:ext uri="{0D108BD9-81ED-4DB2-BD59-A6C34878D82A}">
                    <a16:rowId xmlns:a16="http://schemas.microsoft.com/office/drawing/2014/main" val="711284486"/>
                  </a:ext>
                </a:extLst>
              </a:tr>
              <a:tr h="152400">
                <a:tc>
                  <a:txBody>
                    <a:bodyPr/>
                    <a:lstStyle/>
                    <a:p>
                      <a:pPr algn="ctr" fontAlgn="b"/>
                      <a:r>
                        <a:rPr lang="en-US" sz="900" b="0" i="0" u="none" strike="noStrike" dirty="0">
                          <a:solidFill>
                            <a:srgbClr val="000000"/>
                          </a:solidFill>
                          <a:effectLst/>
                          <a:latin typeface="Segoe UI" panose="020B0502040204020203" pitchFamily="34" charset="0"/>
                        </a:rPr>
                        <a:t>8/17,8/25,8/30</a:t>
                      </a:r>
                    </a:p>
                  </a:txBody>
                  <a:tcPr marL="9525" marR="9525" marT="9525" marB="0" anchor="ctr"/>
                </a:tc>
                <a:tc>
                  <a:txBody>
                    <a:bodyPr/>
                    <a:lstStyle/>
                    <a:p>
                      <a:pPr algn="ctr" fontAlgn="b"/>
                      <a:r>
                        <a:rPr lang="en-US" sz="900" b="0" i="0" u="none" strike="noStrike">
                          <a:solidFill>
                            <a:srgbClr val="000000"/>
                          </a:solidFill>
                          <a:effectLst/>
                          <a:latin typeface="Segoe UI" panose="020B0502040204020203" pitchFamily="34" charset="0"/>
                        </a:rPr>
                        <a:t>30min</a:t>
                      </a:r>
                    </a:p>
                  </a:txBody>
                  <a:tcPr marL="9525" marR="9525" marT="9525" marB="0" anchor="b"/>
                </a:tc>
                <a:tc>
                  <a:txBody>
                    <a:bodyPr/>
                    <a:lstStyle/>
                    <a:p>
                      <a:pPr algn="ctr" fontAlgn="b"/>
                      <a:r>
                        <a:rPr lang="en-US" sz="900" b="0" i="0" u="none" strike="noStrike">
                          <a:solidFill>
                            <a:srgbClr val="000000"/>
                          </a:solidFill>
                          <a:effectLst/>
                          <a:latin typeface="Segoe UI" panose="020B0502040204020203" pitchFamily="34" charset="0"/>
                        </a:rPr>
                        <a:t>30min</a:t>
                      </a:r>
                    </a:p>
                  </a:txBody>
                  <a:tcPr marL="9525" marR="9525" marT="9525" marB="0" anchor="b"/>
                </a:tc>
                <a:tc>
                  <a:txBody>
                    <a:bodyPr/>
                    <a:lstStyle/>
                    <a:p>
                      <a:pPr algn="ctr" fontAlgn="b"/>
                      <a:r>
                        <a:rPr lang="en-US" sz="900" b="0" i="0" u="none" strike="noStrike">
                          <a:solidFill>
                            <a:srgbClr val="000000"/>
                          </a:solidFill>
                          <a:effectLst/>
                          <a:latin typeface="Segoe UI" panose="020B0502040204020203" pitchFamily="34" charset="0"/>
                        </a:rPr>
                        <a:t>30min</a:t>
                      </a:r>
                    </a:p>
                  </a:txBody>
                  <a:tcPr marL="9525" marR="9525" marT="9525" marB="0" anchor="b"/>
                </a:tc>
                <a:tc>
                  <a:txBody>
                    <a:bodyPr/>
                    <a:lstStyle/>
                    <a:p>
                      <a:pPr algn="ctr" fontAlgn="b"/>
                      <a:r>
                        <a:rPr lang="en-US" sz="900" b="0" i="0" u="none" strike="noStrike">
                          <a:solidFill>
                            <a:srgbClr val="000000"/>
                          </a:solidFill>
                          <a:effectLst/>
                          <a:latin typeface="Segoe UI" panose="020B0502040204020203" pitchFamily="34" charset="0"/>
                        </a:rPr>
                        <a:t>30min</a:t>
                      </a:r>
                    </a:p>
                  </a:txBody>
                  <a:tcPr marL="9525" marR="9525" marT="9525" marB="0" anchor="b"/>
                </a:tc>
                <a:tc>
                  <a:txBody>
                    <a:bodyPr/>
                    <a:lstStyle/>
                    <a:p>
                      <a:pPr algn="ctr" fontAlgn="b"/>
                      <a:r>
                        <a:rPr lang="en-US" sz="900" b="0" i="0" u="none" strike="noStrike">
                          <a:solidFill>
                            <a:srgbClr val="000000"/>
                          </a:solidFill>
                          <a:effectLst/>
                          <a:latin typeface="Segoe UI" panose="020B0502040204020203" pitchFamily="34" charset="0"/>
                        </a:rPr>
                        <a:t>30min</a:t>
                      </a:r>
                    </a:p>
                  </a:txBody>
                  <a:tcPr marL="9525" marR="9525" marT="9525" marB="0" anchor="b"/>
                </a:tc>
                <a:tc>
                  <a:txBody>
                    <a:bodyPr/>
                    <a:lstStyle/>
                    <a:p>
                      <a:pPr algn="ctr" fontAlgn="b"/>
                      <a:r>
                        <a:rPr lang="en-US" sz="900" b="0" i="0" u="none" strike="noStrike" dirty="0">
                          <a:solidFill>
                            <a:srgbClr val="000000"/>
                          </a:solidFill>
                          <a:effectLst/>
                          <a:latin typeface="Segoe UI" panose="020B0502040204020203" pitchFamily="34" charset="0"/>
                        </a:rPr>
                        <a:t>17.2min</a:t>
                      </a:r>
                    </a:p>
                  </a:txBody>
                  <a:tcPr marL="9525" marR="9525" marT="9525" marB="0" anchor="b"/>
                </a:tc>
                <a:extLst>
                  <a:ext uri="{0D108BD9-81ED-4DB2-BD59-A6C34878D82A}">
                    <a16:rowId xmlns:a16="http://schemas.microsoft.com/office/drawing/2014/main" val="3539890984"/>
                  </a:ext>
                </a:extLst>
              </a:tr>
            </a:tbl>
          </a:graphicData>
        </a:graphic>
      </p:graphicFrame>
    </p:spTree>
    <p:extLst>
      <p:ext uri="{BB962C8B-B14F-4D97-AF65-F5344CB8AC3E}">
        <p14:creationId xmlns:p14="http://schemas.microsoft.com/office/powerpoint/2010/main" val="12210417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82405D-4E02-51BF-0FD1-85119B0CA26B}"/>
              </a:ext>
            </a:extLst>
          </p:cNvPr>
          <p:cNvSpPr>
            <a:spLocks noGrp="1"/>
          </p:cNvSpPr>
          <p:nvPr>
            <p:ph type="title"/>
          </p:nvPr>
        </p:nvSpPr>
        <p:spPr/>
        <p:txBody>
          <a:bodyPr/>
          <a:lstStyle/>
          <a:p>
            <a:r>
              <a:rPr lang="en-US"/>
              <a:t>Hourly Average ECRS Comparison</a:t>
            </a:r>
            <a:endParaRPr lang="en-US" dirty="0"/>
          </a:p>
        </p:txBody>
      </p:sp>
      <p:sp>
        <p:nvSpPr>
          <p:cNvPr id="4" name="Slide Number Placeholder 3">
            <a:extLst>
              <a:ext uri="{FF2B5EF4-FFF2-40B4-BE49-F238E27FC236}">
                <a16:creationId xmlns:a16="http://schemas.microsoft.com/office/drawing/2014/main" id="{48C188B5-08D8-102B-73FF-527B08980796}"/>
              </a:ext>
            </a:extLst>
          </p:cNvPr>
          <p:cNvSpPr>
            <a:spLocks noGrp="1"/>
          </p:cNvSpPr>
          <p:nvPr>
            <p:ph type="sldNum" sz="quarter" idx="4"/>
          </p:nvPr>
        </p:nvSpPr>
        <p:spPr/>
        <p:txBody>
          <a:bodyPr/>
          <a:lstStyle/>
          <a:p>
            <a:fld id="{1D93BD3E-1E9A-4970-A6F7-E7AC52762E0C}" type="slidenum">
              <a:rPr lang="en-US" smtClean="0"/>
              <a:pPr/>
              <a:t>24</a:t>
            </a:fld>
            <a:endParaRPr lang="en-US" dirty="0"/>
          </a:p>
        </p:txBody>
      </p:sp>
      <p:pic>
        <p:nvPicPr>
          <p:cNvPr id="5" name="Picture 4">
            <a:extLst>
              <a:ext uri="{FF2B5EF4-FFF2-40B4-BE49-F238E27FC236}">
                <a16:creationId xmlns:a16="http://schemas.microsoft.com/office/drawing/2014/main" id="{72AEA329-32C5-F474-D0E4-EA27E8DED7C1}"/>
              </a:ext>
            </a:extLst>
          </p:cNvPr>
          <p:cNvPicPr>
            <a:picLocks noChangeAspect="1"/>
          </p:cNvPicPr>
          <p:nvPr/>
        </p:nvPicPr>
        <p:blipFill>
          <a:blip r:embed="rId2"/>
          <a:stretch>
            <a:fillRect/>
          </a:stretch>
        </p:blipFill>
        <p:spPr>
          <a:xfrm>
            <a:off x="545339" y="1191103"/>
            <a:ext cx="7903029" cy="4475794"/>
          </a:xfrm>
          <a:prstGeom prst="rect">
            <a:avLst/>
          </a:prstGeom>
        </p:spPr>
      </p:pic>
    </p:spTree>
    <p:extLst>
      <p:ext uri="{BB962C8B-B14F-4D97-AF65-F5344CB8AC3E}">
        <p14:creationId xmlns:p14="http://schemas.microsoft.com/office/powerpoint/2010/main" val="265875448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57A2F9-D626-45C4-A30A-6FEEF7F13429}"/>
              </a:ext>
            </a:extLst>
          </p:cNvPr>
          <p:cNvSpPr>
            <a:spLocks noGrp="1"/>
          </p:cNvSpPr>
          <p:nvPr>
            <p:ph type="title"/>
          </p:nvPr>
        </p:nvSpPr>
        <p:spPr/>
        <p:txBody>
          <a:bodyPr/>
          <a:lstStyle/>
          <a:p>
            <a:r>
              <a:rPr lang="en-US" dirty="0"/>
              <a:t>ECRS Comparison Jan</a:t>
            </a:r>
          </a:p>
        </p:txBody>
      </p:sp>
      <p:sp>
        <p:nvSpPr>
          <p:cNvPr id="4" name="Slide Number Placeholder 3">
            <a:extLst>
              <a:ext uri="{FF2B5EF4-FFF2-40B4-BE49-F238E27FC236}">
                <a16:creationId xmlns:a16="http://schemas.microsoft.com/office/drawing/2014/main" id="{E9A2F502-0343-3805-D519-72CD57A5E1D2}"/>
              </a:ext>
            </a:extLst>
          </p:cNvPr>
          <p:cNvSpPr>
            <a:spLocks noGrp="1"/>
          </p:cNvSpPr>
          <p:nvPr>
            <p:ph type="sldNum" sz="quarter" idx="4"/>
          </p:nvPr>
        </p:nvSpPr>
        <p:spPr/>
        <p:txBody>
          <a:bodyPr/>
          <a:lstStyle/>
          <a:p>
            <a:fld id="{1D93BD3E-1E9A-4970-A6F7-E7AC52762E0C}" type="slidenum">
              <a:rPr lang="en-US" smtClean="0"/>
              <a:pPr/>
              <a:t>25</a:t>
            </a:fld>
            <a:endParaRPr lang="en-US" dirty="0"/>
          </a:p>
        </p:txBody>
      </p:sp>
      <p:pic>
        <p:nvPicPr>
          <p:cNvPr id="6" name="Picture 5">
            <a:extLst>
              <a:ext uri="{FF2B5EF4-FFF2-40B4-BE49-F238E27FC236}">
                <a16:creationId xmlns:a16="http://schemas.microsoft.com/office/drawing/2014/main" id="{D5142B18-95DD-6E72-5523-9DDF5CC0AD48}"/>
              </a:ext>
            </a:extLst>
          </p:cNvPr>
          <p:cNvPicPr>
            <a:picLocks noChangeAspect="1"/>
          </p:cNvPicPr>
          <p:nvPr/>
        </p:nvPicPr>
        <p:blipFill>
          <a:blip r:embed="rId2"/>
          <a:stretch>
            <a:fillRect/>
          </a:stretch>
        </p:blipFill>
        <p:spPr>
          <a:xfrm>
            <a:off x="490374" y="966002"/>
            <a:ext cx="8163252" cy="4925995"/>
          </a:xfrm>
          <a:prstGeom prst="rect">
            <a:avLst/>
          </a:prstGeom>
        </p:spPr>
      </p:pic>
    </p:spTree>
    <p:extLst>
      <p:ext uri="{BB962C8B-B14F-4D97-AF65-F5344CB8AC3E}">
        <p14:creationId xmlns:p14="http://schemas.microsoft.com/office/powerpoint/2010/main" val="63901852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57A2F9-D626-45C4-A30A-6FEEF7F13429}"/>
              </a:ext>
            </a:extLst>
          </p:cNvPr>
          <p:cNvSpPr>
            <a:spLocks noGrp="1"/>
          </p:cNvSpPr>
          <p:nvPr>
            <p:ph type="title"/>
          </p:nvPr>
        </p:nvSpPr>
        <p:spPr/>
        <p:txBody>
          <a:bodyPr/>
          <a:lstStyle/>
          <a:p>
            <a:r>
              <a:rPr lang="en-US" dirty="0"/>
              <a:t>ECRS Comparison Mar</a:t>
            </a:r>
          </a:p>
        </p:txBody>
      </p:sp>
      <p:sp>
        <p:nvSpPr>
          <p:cNvPr id="4" name="Slide Number Placeholder 3">
            <a:extLst>
              <a:ext uri="{FF2B5EF4-FFF2-40B4-BE49-F238E27FC236}">
                <a16:creationId xmlns:a16="http://schemas.microsoft.com/office/drawing/2014/main" id="{E9A2F502-0343-3805-D519-72CD57A5E1D2}"/>
              </a:ext>
            </a:extLst>
          </p:cNvPr>
          <p:cNvSpPr>
            <a:spLocks noGrp="1"/>
          </p:cNvSpPr>
          <p:nvPr>
            <p:ph type="sldNum" sz="quarter" idx="4"/>
          </p:nvPr>
        </p:nvSpPr>
        <p:spPr/>
        <p:txBody>
          <a:bodyPr/>
          <a:lstStyle/>
          <a:p>
            <a:fld id="{1D93BD3E-1E9A-4970-A6F7-E7AC52762E0C}" type="slidenum">
              <a:rPr lang="en-US" smtClean="0"/>
              <a:pPr/>
              <a:t>26</a:t>
            </a:fld>
            <a:endParaRPr lang="en-US" dirty="0"/>
          </a:p>
        </p:txBody>
      </p:sp>
      <p:pic>
        <p:nvPicPr>
          <p:cNvPr id="6" name="Picture 5">
            <a:extLst>
              <a:ext uri="{FF2B5EF4-FFF2-40B4-BE49-F238E27FC236}">
                <a16:creationId xmlns:a16="http://schemas.microsoft.com/office/drawing/2014/main" id="{B3C216B9-9327-11BC-DBE4-A15FE64D7DA5}"/>
              </a:ext>
            </a:extLst>
          </p:cNvPr>
          <p:cNvPicPr>
            <a:picLocks noChangeAspect="1"/>
          </p:cNvPicPr>
          <p:nvPr/>
        </p:nvPicPr>
        <p:blipFill>
          <a:blip r:embed="rId2"/>
          <a:stretch>
            <a:fillRect/>
          </a:stretch>
        </p:blipFill>
        <p:spPr>
          <a:xfrm>
            <a:off x="490374" y="966002"/>
            <a:ext cx="8163252" cy="4925995"/>
          </a:xfrm>
          <a:prstGeom prst="rect">
            <a:avLst/>
          </a:prstGeom>
        </p:spPr>
      </p:pic>
    </p:spTree>
    <p:extLst>
      <p:ext uri="{BB962C8B-B14F-4D97-AF65-F5344CB8AC3E}">
        <p14:creationId xmlns:p14="http://schemas.microsoft.com/office/powerpoint/2010/main" val="22095751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57A2F9-D626-45C4-A30A-6FEEF7F13429}"/>
              </a:ext>
            </a:extLst>
          </p:cNvPr>
          <p:cNvSpPr>
            <a:spLocks noGrp="1"/>
          </p:cNvSpPr>
          <p:nvPr>
            <p:ph type="title"/>
          </p:nvPr>
        </p:nvSpPr>
        <p:spPr/>
        <p:txBody>
          <a:bodyPr/>
          <a:lstStyle/>
          <a:p>
            <a:r>
              <a:rPr lang="en-US" dirty="0"/>
              <a:t>ECRS Comparison May</a:t>
            </a:r>
          </a:p>
        </p:txBody>
      </p:sp>
      <p:sp>
        <p:nvSpPr>
          <p:cNvPr id="4" name="Slide Number Placeholder 3">
            <a:extLst>
              <a:ext uri="{FF2B5EF4-FFF2-40B4-BE49-F238E27FC236}">
                <a16:creationId xmlns:a16="http://schemas.microsoft.com/office/drawing/2014/main" id="{E9A2F502-0343-3805-D519-72CD57A5E1D2}"/>
              </a:ext>
            </a:extLst>
          </p:cNvPr>
          <p:cNvSpPr>
            <a:spLocks noGrp="1"/>
          </p:cNvSpPr>
          <p:nvPr>
            <p:ph type="sldNum" sz="quarter" idx="4"/>
          </p:nvPr>
        </p:nvSpPr>
        <p:spPr/>
        <p:txBody>
          <a:bodyPr/>
          <a:lstStyle/>
          <a:p>
            <a:fld id="{1D93BD3E-1E9A-4970-A6F7-E7AC52762E0C}" type="slidenum">
              <a:rPr lang="en-US" smtClean="0"/>
              <a:pPr/>
              <a:t>27</a:t>
            </a:fld>
            <a:endParaRPr lang="en-US" dirty="0"/>
          </a:p>
        </p:txBody>
      </p:sp>
      <p:pic>
        <p:nvPicPr>
          <p:cNvPr id="6" name="Picture 5">
            <a:extLst>
              <a:ext uri="{FF2B5EF4-FFF2-40B4-BE49-F238E27FC236}">
                <a16:creationId xmlns:a16="http://schemas.microsoft.com/office/drawing/2014/main" id="{2C8D2000-D133-BD9C-6D5E-8FA5ADA58FB0}"/>
              </a:ext>
            </a:extLst>
          </p:cNvPr>
          <p:cNvPicPr>
            <a:picLocks noChangeAspect="1"/>
          </p:cNvPicPr>
          <p:nvPr/>
        </p:nvPicPr>
        <p:blipFill>
          <a:blip r:embed="rId2"/>
          <a:stretch>
            <a:fillRect/>
          </a:stretch>
        </p:blipFill>
        <p:spPr>
          <a:xfrm>
            <a:off x="490374" y="966002"/>
            <a:ext cx="8163252" cy="4925995"/>
          </a:xfrm>
          <a:prstGeom prst="rect">
            <a:avLst/>
          </a:prstGeom>
        </p:spPr>
      </p:pic>
    </p:spTree>
    <p:extLst>
      <p:ext uri="{BB962C8B-B14F-4D97-AF65-F5344CB8AC3E}">
        <p14:creationId xmlns:p14="http://schemas.microsoft.com/office/powerpoint/2010/main" val="201621986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57A2F9-D626-45C4-A30A-6FEEF7F13429}"/>
              </a:ext>
            </a:extLst>
          </p:cNvPr>
          <p:cNvSpPr>
            <a:spLocks noGrp="1"/>
          </p:cNvSpPr>
          <p:nvPr>
            <p:ph type="title"/>
          </p:nvPr>
        </p:nvSpPr>
        <p:spPr/>
        <p:txBody>
          <a:bodyPr/>
          <a:lstStyle/>
          <a:p>
            <a:r>
              <a:rPr lang="en-US" dirty="0"/>
              <a:t>ECRS Comparison July</a:t>
            </a:r>
          </a:p>
        </p:txBody>
      </p:sp>
      <p:sp>
        <p:nvSpPr>
          <p:cNvPr id="4" name="Slide Number Placeholder 3">
            <a:extLst>
              <a:ext uri="{FF2B5EF4-FFF2-40B4-BE49-F238E27FC236}">
                <a16:creationId xmlns:a16="http://schemas.microsoft.com/office/drawing/2014/main" id="{E9A2F502-0343-3805-D519-72CD57A5E1D2}"/>
              </a:ext>
            </a:extLst>
          </p:cNvPr>
          <p:cNvSpPr>
            <a:spLocks noGrp="1"/>
          </p:cNvSpPr>
          <p:nvPr>
            <p:ph type="sldNum" sz="quarter" idx="4"/>
          </p:nvPr>
        </p:nvSpPr>
        <p:spPr/>
        <p:txBody>
          <a:bodyPr/>
          <a:lstStyle/>
          <a:p>
            <a:fld id="{1D93BD3E-1E9A-4970-A6F7-E7AC52762E0C}" type="slidenum">
              <a:rPr lang="en-US" smtClean="0"/>
              <a:pPr/>
              <a:t>28</a:t>
            </a:fld>
            <a:endParaRPr lang="en-US" dirty="0"/>
          </a:p>
        </p:txBody>
      </p:sp>
      <p:graphicFrame>
        <p:nvGraphicFramePr>
          <p:cNvPr id="3" name="Chart 2">
            <a:extLst>
              <a:ext uri="{FF2B5EF4-FFF2-40B4-BE49-F238E27FC236}">
                <a16:creationId xmlns:a16="http://schemas.microsoft.com/office/drawing/2014/main" id="{EE673CEE-78B4-4B64-A7C5-928738D0E888}"/>
              </a:ext>
            </a:extLst>
          </p:cNvPr>
          <p:cNvGraphicFramePr>
            <a:graphicFrameLocks/>
          </p:cNvGraphicFramePr>
          <p:nvPr>
            <p:extLst>
              <p:ext uri="{D42A27DB-BD31-4B8C-83A1-F6EECF244321}">
                <p14:modId xmlns:p14="http://schemas.microsoft.com/office/powerpoint/2010/main" val="2130024005"/>
              </p:ext>
            </p:extLst>
          </p:nvPr>
        </p:nvGraphicFramePr>
        <p:xfrm>
          <a:off x="499448" y="970922"/>
          <a:ext cx="8145104" cy="491615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24616320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97D97E5-2C76-91BF-353A-348114ADCF42}"/>
              </a:ext>
            </a:extLst>
          </p:cNvPr>
          <p:cNvSpPr>
            <a:spLocks noGrp="1"/>
          </p:cNvSpPr>
          <p:nvPr>
            <p:ph type="sldNum" sz="quarter" idx="4"/>
          </p:nvPr>
        </p:nvSpPr>
        <p:spPr/>
        <p:txBody>
          <a:bodyPr/>
          <a:lstStyle/>
          <a:p>
            <a:fld id="{1D93BD3E-1E9A-4970-A6F7-E7AC52762E0C}" type="slidenum">
              <a:rPr lang="en-US" smtClean="0"/>
              <a:pPr/>
              <a:t>29</a:t>
            </a:fld>
            <a:endParaRPr lang="en-US" dirty="0"/>
          </a:p>
        </p:txBody>
      </p:sp>
      <p:sp>
        <p:nvSpPr>
          <p:cNvPr id="5" name="Content Placeholder 4">
            <a:extLst>
              <a:ext uri="{FF2B5EF4-FFF2-40B4-BE49-F238E27FC236}">
                <a16:creationId xmlns:a16="http://schemas.microsoft.com/office/drawing/2014/main" id="{F94F42E9-D114-3E84-C716-97BFDE369C2B}"/>
              </a:ext>
            </a:extLst>
          </p:cNvPr>
          <p:cNvSpPr>
            <a:spLocks noGrp="1"/>
          </p:cNvSpPr>
          <p:nvPr>
            <p:ph idx="16"/>
          </p:nvPr>
        </p:nvSpPr>
        <p:spPr/>
        <p:txBody>
          <a:bodyPr/>
          <a:lstStyle/>
          <a:p>
            <a:r>
              <a:rPr lang="en-US" dirty="0"/>
              <a:t>Non-Spin Reserve Service</a:t>
            </a:r>
          </a:p>
        </p:txBody>
      </p:sp>
    </p:spTree>
    <p:extLst>
      <p:ext uri="{BB962C8B-B14F-4D97-AF65-F5344CB8AC3E}">
        <p14:creationId xmlns:p14="http://schemas.microsoft.com/office/powerpoint/2010/main" val="7614033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716EFC-C6BA-4321-8293-C3B40C9F73E0}"/>
              </a:ext>
            </a:extLst>
          </p:cNvPr>
          <p:cNvSpPr>
            <a:spLocks noGrp="1"/>
          </p:cNvSpPr>
          <p:nvPr>
            <p:ph type="title"/>
          </p:nvPr>
        </p:nvSpPr>
        <p:spPr/>
        <p:txBody>
          <a:bodyPr/>
          <a:lstStyle/>
          <a:p>
            <a:r>
              <a:rPr lang="en-US" dirty="0"/>
              <a:t>Discussion Scope for Today</a:t>
            </a:r>
          </a:p>
        </p:txBody>
      </p:sp>
      <p:sp>
        <p:nvSpPr>
          <p:cNvPr id="3" name="Content Placeholder 2">
            <a:extLst>
              <a:ext uri="{FF2B5EF4-FFF2-40B4-BE49-F238E27FC236}">
                <a16:creationId xmlns:a16="http://schemas.microsoft.com/office/drawing/2014/main" id="{FEE60E96-ECFB-4688-9D3E-E0963B973198}"/>
              </a:ext>
            </a:extLst>
          </p:cNvPr>
          <p:cNvSpPr>
            <a:spLocks noGrp="1"/>
          </p:cNvSpPr>
          <p:nvPr>
            <p:ph idx="1"/>
          </p:nvPr>
        </p:nvSpPr>
        <p:spPr/>
        <p:txBody>
          <a:bodyPr/>
          <a:lstStyle/>
          <a:p>
            <a:r>
              <a:rPr lang="en-US" sz="1600" dirty="0"/>
              <a:t>This presentation will discuss the various approaches ERCOT is considering to determine Ancillary Service (A/S) quantities for 2024.</a:t>
            </a:r>
          </a:p>
          <a:p>
            <a:pPr lvl="1"/>
            <a:r>
              <a:rPr lang="en-US" sz="1600" dirty="0"/>
              <a:t>ERCOT is not considering any changes in the methodologies used to compute Regulation Service and Non-Spinning Reserve Service requirements for 2024.</a:t>
            </a:r>
          </a:p>
          <a:p>
            <a:pPr lvl="1"/>
            <a:endParaRPr lang="en-US" sz="900" dirty="0"/>
          </a:p>
          <a:p>
            <a:pPr lvl="1"/>
            <a:r>
              <a:rPr lang="en-US" sz="1600" dirty="0"/>
              <a:t>NERC’s preliminary BAL-003 Interconnection Frequency Response Obligation (IFRO) for Operating Year (OY) 2024 assessment for ERCOT shows a decrease in ERCOT’s IFRO. In order to align with ERCOT’s new IFRO, the minimum RRS-PFR limit for 2024 will change to 1,185 MW.</a:t>
            </a:r>
          </a:p>
          <a:p>
            <a:pPr lvl="1"/>
            <a:endParaRPr lang="en-US" sz="900" dirty="0"/>
          </a:p>
          <a:p>
            <a:pPr lvl="1"/>
            <a:r>
              <a:rPr lang="en-US" sz="1600" dirty="0"/>
              <a:t>ERCOT is considering to remove the 2,800 MW RRS floor that is applied to summer peak hours for 2024. A Minimum 2,300 MW of RRS will apply to all hours.</a:t>
            </a:r>
          </a:p>
          <a:p>
            <a:pPr lvl="1"/>
            <a:endParaRPr lang="en-US" sz="900" dirty="0"/>
          </a:p>
          <a:p>
            <a:pPr lvl="1" algn="just"/>
            <a:r>
              <a:rPr lang="en-US" sz="1600" dirty="0"/>
              <a:t>ERCOT is considering some changes in the methodology used to compute the frequency recovery portion of ECRS for 2024.</a:t>
            </a:r>
          </a:p>
          <a:p>
            <a:pPr lvl="1" algn="just"/>
            <a:endParaRPr lang="en-US" sz="1400" dirty="0"/>
          </a:p>
          <a:p>
            <a:pPr algn="just"/>
            <a:r>
              <a:rPr lang="en-US" sz="1600" dirty="0"/>
              <a:t>The Ancillary Service (A/S) quantities for 2024 contained in this presentation are based on the methodology that was approved in December 2022.  The quantities for 2024 reflect moving forward the historic data on which these are based, </a:t>
            </a:r>
            <a:r>
              <a:rPr lang="en-US" sz="1600" u="sng" dirty="0"/>
              <a:t>unless otherwise noted</a:t>
            </a:r>
            <a:r>
              <a:rPr lang="en-US" sz="1600" dirty="0"/>
              <a:t>.</a:t>
            </a:r>
          </a:p>
          <a:p>
            <a:pPr algn="just"/>
            <a:endParaRPr lang="en-US" sz="1400" dirty="0"/>
          </a:p>
          <a:p>
            <a:pPr lvl="2"/>
            <a:endParaRPr lang="en-US" sz="1200" dirty="0"/>
          </a:p>
          <a:p>
            <a:pPr lvl="2"/>
            <a:endParaRPr lang="en-US" sz="1200" dirty="0"/>
          </a:p>
          <a:p>
            <a:pPr lvl="1"/>
            <a:endParaRPr lang="en-US" sz="1400" dirty="0"/>
          </a:p>
          <a:p>
            <a:pPr lvl="1"/>
            <a:endParaRPr lang="en-US" sz="1600" dirty="0"/>
          </a:p>
          <a:p>
            <a:pPr lvl="1"/>
            <a:endParaRPr lang="en-US" sz="1600" dirty="0"/>
          </a:p>
          <a:p>
            <a:pPr lvl="1"/>
            <a:endParaRPr lang="en-US" sz="1600" dirty="0"/>
          </a:p>
        </p:txBody>
      </p:sp>
      <p:sp>
        <p:nvSpPr>
          <p:cNvPr id="4" name="Slide Number Placeholder 3">
            <a:extLst>
              <a:ext uri="{FF2B5EF4-FFF2-40B4-BE49-F238E27FC236}">
                <a16:creationId xmlns:a16="http://schemas.microsoft.com/office/drawing/2014/main" id="{5A68E052-6A20-4956-A66D-2E4B52AB55DE}"/>
              </a:ext>
            </a:extLst>
          </p:cNvPr>
          <p:cNvSpPr>
            <a:spLocks noGrp="1"/>
          </p:cNvSpPr>
          <p:nvPr>
            <p:ph type="sldNum" sz="quarter" idx="4"/>
          </p:nvPr>
        </p:nvSpPr>
        <p:spPr/>
        <p:txBody>
          <a:bodyPr/>
          <a:lstStyle/>
          <a:p>
            <a:fld id="{1D93BD3E-1E9A-4970-A6F7-E7AC52762E0C}" type="slidenum">
              <a:rPr lang="en-US" smtClean="0"/>
              <a:pPr/>
              <a:t>3</a:t>
            </a:fld>
            <a:endParaRPr lang="en-US" dirty="0"/>
          </a:p>
        </p:txBody>
      </p:sp>
    </p:spTree>
    <p:extLst>
      <p:ext uri="{BB962C8B-B14F-4D97-AF65-F5344CB8AC3E}">
        <p14:creationId xmlns:p14="http://schemas.microsoft.com/office/powerpoint/2010/main" val="181323740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dirty="0"/>
              <a:t>Non-Spinning Reserve Methodology</a:t>
            </a:r>
          </a:p>
        </p:txBody>
      </p:sp>
      <p:sp>
        <p:nvSpPr>
          <p:cNvPr id="2" name="Content Placeholder 1"/>
          <p:cNvSpPr>
            <a:spLocks noGrp="1"/>
          </p:cNvSpPr>
          <p:nvPr>
            <p:ph idx="1"/>
          </p:nvPr>
        </p:nvSpPr>
        <p:spPr>
          <a:xfrm>
            <a:off x="304800" y="855406"/>
            <a:ext cx="8534400" cy="2917808"/>
          </a:xfrm>
        </p:spPr>
        <p:txBody>
          <a:bodyPr/>
          <a:lstStyle/>
          <a:p>
            <a:pPr algn="just"/>
            <a:r>
              <a:rPr lang="en-US" sz="1600" dirty="0"/>
              <a:t>ERCOT is not considering any change to the methodology used to compute the minimum Non-Spin requirements in 2024. Non-Spin quantities in 2024 will be computed using 75</a:t>
            </a:r>
            <a:r>
              <a:rPr lang="en-US" sz="1600" baseline="30000" dirty="0"/>
              <a:t>th</a:t>
            </a:r>
            <a:r>
              <a:rPr lang="en-US" sz="1600" dirty="0"/>
              <a:t> to 95</a:t>
            </a:r>
            <a:r>
              <a:rPr lang="en-US" sz="1600" baseline="30000" dirty="0"/>
              <a:t>th</a:t>
            </a:r>
            <a:r>
              <a:rPr lang="en-US" sz="1600" dirty="0"/>
              <a:t> percentile of 6 Hours Ahead (HA) hourly average net load forecast error to compute Non-Spin quantities.</a:t>
            </a:r>
          </a:p>
          <a:p>
            <a:pPr algn="just"/>
            <a:endParaRPr lang="en-US" sz="800" dirty="0"/>
          </a:p>
          <a:p>
            <a:pPr algn="just"/>
            <a:r>
              <a:rPr lang="en-US" sz="1600" dirty="0"/>
              <a:t>The preliminary Non-Spin quantities for January 2024 through July 2024 in subsequent slides have been computed using </a:t>
            </a:r>
            <a:r>
              <a:rPr lang="en-US" sz="1600" u="sng" dirty="0"/>
              <a:t>current methodology</a:t>
            </a:r>
            <a:r>
              <a:rPr lang="en-US" sz="1600" dirty="0"/>
              <a:t> (2021, 2022 and 2023 Net load and Net load Forecast), </a:t>
            </a:r>
            <a:r>
              <a:rPr lang="en-US" sz="1600" u="sng" dirty="0"/>
              <a:t>updated Wind Over-Forecast Error Adjustment table</a:t>
            </a:r>
            <a:r>
              <a:rPr lang="en-US" sz="1600" dirty="0"/>
              <a:t> and the </a:t>
            </a:r>
            <a:r>
              <a:rPr lang="en-US" sz="1600" u="sng" dirty="0"/>
              <a:t>updated Solar Over-Forecast Error Adjustment table</a:t>
            </a:r>
            <a:r>
              <a:rPr lang="en-US" sz="1600" dirty="0"/>
              <a:t>.</a:t>
            </a:r>
          </a:p>
          <a:p>
            <a:pPr lvl="1" algn="just"/>
            <a:r>
              <a:rPr lang="en-US" sz="1400" dirty="0"/>
              <a:t>Wind and Solar Over-Forecast Error Adjustment Table track estimated increase in wind over forecast error per 1000 MW increase in installed wind and solar capacity, respectively.</a:t>
            </a:r>
          </a:p>
          <a:p>
            <a:pPr lvl="1" algn="just"/>
            <a:r>
              <a:rPr lang="en-US" sz="1400" dirty="0"/>
              <a:t>Note the Non-Spin quantities have been computed using the 2023 Intra-day Forced Outage table. ERCOT will update this in the next round of discussions.</a:t>
            </a:r>
          </a:p>
        </p:txBody>
      </p:sp>
      <p:sp>
        <p:nvSpPr>
          <p:cNvPr id="4" name="Slide Number Placeholder 3"/>
          <p:cNvSpPr>
            <a:spLocks noGrp="1"/>
          </p:cNvSpPr>
          <p:nvPr>
            <p:ph type="sldNum" sz="quarter" idx="4"/>
          </p:nvPr>
        </p:nvSpPr>
        <p:spPr/>
        <p:txBody>
          <a:bodyPr/>
          <a:lstStyle/>
          <a:p>
            <a:fld id="{1D93BD3E-1E9A-4970-A6F7-E7AC52762E0C}" type="slidenum">
              <a:rPr lang="en-US" smtClean="0"/>
              <a:pPr/>
              <a:t>30</a:t>
            </a:fld>
            <a:endParaRPr lang="en-US" dirty="0"/>
          </a:p>
        </p:txBody>
      </p:sp>
    </p:spTree>
    <p:extLst>
      <p:ext uri="{BB962C8B-B14F-4D97-AF65-F5344CB8AC3E}">
        <p14:creationId xmlns:p14="http://schemas.microsoft.com/office/powerpoint/2010/main" val="58827286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C9EAB3-78D9-C94E-5A04-5C9237B22747}"/>
              </a:ext>
            </a:extLst>
          </p:cNvPr>
          <p:cNvSpPr>
            <a:spLocks noGrp="1"/>
          </p:cNvSpPr>
          <p:nvPr>
            <p:ph type="title"/>
          </p:nvPr>
        </p:nvSpPr>
        <p:spPr/>
        <p:txBody>
          <a:bodyPr/>
          <a:lstStyle/>
          <a:p>
            <a:r>
              <a:rPr lang="en-US" dirty="0"/>
              <a:t>2023 RUCs by Startup Time</a:t>
            </a:r>
          </a:p>
        </p:txBody>
      </p:sp>
      <p:sp>
        <p:nvSpPr>
          <p:cNvPr id="3" name="Content Placeholder 2">
            <a:extLst>
              <a:ext uri="{FF2B5EF4-FFF2-40B4-BE49-F238E27FC236}">
                <a16:creationId xmlns:a16="http://schemas.microsoft.com/office/drawing/2014/main" id="{822A4143-78DB-E0C4-56B5-775781F8B3B3}"/>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B69810C1-AB12-B011-F733-B676FFDF64ED}"/>
              </a:ext>
            </a:extLst>
          </p:cNvPr>
          <p:cNvSpPr>
            <a:spLocks noGrp="1"/>
          </p:cNvSpPr>
          <p:nvPr>
            <p:ph type="sldNum" sz="quarter" idx="4"/>
          </p:nvPr>
        </p:nvSpPr>
        <p:spPr/>
        <p:txBody>
          <a:bodyPr/>
          <a:lstStyle/>
          <a:p>
            <a:fld id="{1D93BD3E-1E9A-4970-A6F7-E7AC52762E0C}" type="slidenum">
              <a:rPr lang="en-US" smtClean="0"/>
              <a:pPr/>
              <a:t>31</a:t>
            </a:fld>
            <a:endParaRPr lang="en-US" dirty="0"/>
          </a:p>
        </p:txBody>
      </p:sp>
      <p:pic>
        <p:nvPicPr>
          <p:cNvPr id="5" name="Picture 2" descr="image">
            <a:extLst>
              <a:ext uri="{FF2B5EF4-FFF2-40B4-BE49-F238E27FC236}">
                <a16:creationId xmlns:a16="http://schemas.microsoft.com/office/drawing/2014/main" id="{397854D0-B79D-E42C-8B86-E6FB00AE006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2949" y="1085787"/>
            <a:ext cx="7738102" cy="42908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7611776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D95E30-41DE-4BAD-ACCA-ACF2A355BFFB}"/>
              </a:ext>
            </a:extLst>
          </p:cNvPr>
          <p:cNvSpPr>
            <a:spLocks noGrp="1"/>
          </p:cNvSpPr>
          <p:nvPr>
            <p:ph type="title"/>
          </p:nvPr>
        </p:nvSpPr>
        <p:spPr/>
        <p:txBody>
          <a:bodyPr/>
          <a:lstStyle/>
          <a:p>
            <a:r>
              <a:rPr lang="en-US" dirty="0"/>
              <a:t>Adequacy of Non-Spin quantities in 2023</a:t>
            </a:r>
          </a:p>
        </p:txBody>
      </p:sp>
      <p:sp>
        <p:nvSpPr>
          <p:cNvPr id="3" name="Content Placeholder 2">
            <a:extLst>
              <a:ext uri="{FF2B5EF4-FFF2-40B4-BE49-F238E27FC236}">
                <a16:creationId xmlns:a16="http://schemas.microsoft.com/office/drawing/2014/main" id="{287A705E-B65A-49D7-A47F-70ADB2609823}"/>
              </a:ext>
            </a:extLst>
          </p:cNvPr>
          <p:cNvSpPr>
            <a:spLocks noGrp="1"/>
          </p:cNvSpPr>
          <p:nvPr>
            <p:ph idx="1"/>
          </p:nvPr>
        </p:nvSpPr>
        <p:spPr/>
        <p:txBody>
          <a:bodyPr/>
          <a:lstStyle/>
          <a:p>
            <a:r>
              <a:rPr lang="en-US" sz="1600" dirty="0"/>
              <a:t>Between Jan 1, 2023 and Jul 31, 2023, </a:t>
            </a:r>
          </a:p>
          <a:p>
            <a:pPr lvl="1"/>
            <a:r>
              <a:rPr lang="en-US" sz="1600" dirty="0"/>
              <a:t>~5% of the time the 6 Hour Ahead (HA) net load forecast error based Non-Spin was not sufficient to cover the 6HA risk </a:t>
            </a:r>
            <a:endParaRPr lang="en-US" sz="1200" dirty="0"/>
          </a:p>
          <a:p>
            <a:pPr lvl="1"/>
            <a:r>
              <a:rPr lang="en-US" sz="1600" dirty="0"/>
              <a:t>~16% of the time the margin in the 6 Hour Ahead (HA) net load forecast error based Non-Spin* to cover the 6HA risk was less than 1,430 MW.</a:t>
            </a:r>
          </a:p>
        </p:txBody>
      </p:sp>
      <p:sp>
        <p:nvSpPr>
          <p:cNvPr id="4" name="Slide Number Placeholder 3">
            <a:extLst>
              <a:ext uri="{FF2B5EF4-FFF2-40B4-BE49-F238E27FC236}">
                <a16:creationId xmlns:a16="http://schemas.microsoft.com/office/drawing/2014/main" id="{59A37523-6979-4386-8083-FBB2E004C3AB}"/>
              </a:ext>
            </a:extLst>
          </p:cNvPr>
          <p:cNvSpPr>
            <a:spLocks noGrp="1"/>
          </p:cNvSpPr>
          <p:nvPr>
            <p:ph type="sldNum" sz="quarter" idx="4"/>
          </p:nvPr>
        </p:nvSpPr>
        <p:spPr/>
        <p:txBody>
          <a:bodyPr/>
          <a:lstStyle/>
          <a:p>
            <a:fld id="{1D93BD3E-1E9A-4970-A6F7-E7AC52762E0C}" type="slidenum">
              <a:rPr lang="en-US" smtClean="0"/>
              <a:pPr/>
              <a:t>32</a:t>
            </a:fld>
            <a:endParaRPr lang="en-US" dirty="0"/>
          </a:p>
        </p:txBody>
      </p:sp>
      <p:pic>
        <p:nvPicPr>
          <p:cNvPr id="7" name="Picture 6">
            <a:extLst>
              <a:ext uri="{FF2B5EF4-FFF2-40B4-BE49-F238E27FC236}">
                <a16:creationId xmlns:a16="http://schemas.microsoft.com/office/drawing/2014/main" id="{9FD8800B-F6FD-E3FE-32DD-814F2A21D22C}"/>
              </a:ext>
            </a:extLst>
          </p:cNvPr>
          <p:cNvPicPr>
            <a:picLocks noChangeAspect="1"/>
          </p:cNvPicPr>
          <p:nvPr/>
        </p:nvPicPr>
        <p:blipFill>
          <a:blip r:embed="rId3"/>
          <a:stretch>
            <a:fillRect/>
          </a:stretch>
        </p:blipFill>
        <p:spPr>
          <a:xfrm>
            <a:off x="1105119" y="2469398"/>
            <a:ext cx="7114649" cy="3450635"/>
          </a:xfrm>
          <a:prstGeom prst="rect">
            <a:avLst/>
          </a:prstGeom>
        </p:spPr>
      </p:pic>
    </p:spTree>
    <p:extLst>
      <p:ext uri="{BB962C8B-B14F-4D97-AF65-F5344CB8AC3E}">
        <p14:creationId xmlns:p14="http://schemas.microsoft.com/office/powerpoint/2010/main" val="112421182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323A3D-4FCC-4AEB-99EC-86856FE0AA61}"/>
              </a:ext>
            </a:extLst>
          </p:cNvPr>
          <p:cNvSpPr>
            <a:spLocks noGrp="1"/>
          </p:cNvSpPr>
          <p:nvPr>
            <p:ph type="title"/>
          </p:nvPr>
        </p:nvSpPr>
        <p:spPr/>
        <p:txBody>
          <a:bodyPr/>
          <a:lstStyle/>
          <a:p>
            <a:r>
              <a:rPr lang="en-US" dirty="0"/>
              <a:t>Hourly Average Non-Spin Comparison</a:t>
            </a:r>
          </a:p>
        </p:txBody>
      </p:sp>
      <p:sp>
        <p:nvSpPr>
          <p:cNvPr id="4" name="Slide Number Placeholder 3">
            <a:extLst>
              <a:ext uri="{FF2B5EF4-FFF2-40B4-BE49-F238E27FC236}">
                <a16:creationId xmlns:a16="http://schemas.microsoft.com/office/drawing/2014/main" id="{64973574-514B-4D9A-B81B-D7A58F2FA1C1}"/>
              </a:ext>
            </a:extLst>
          </p:cNvPr>
          <p:cNvSpPr>
            <a:spLocks noGrp="1"/>
          </p:cNvSpPr>
          <p:nvPr>
            <p:ph type="sldNum" sz="quarter" idx="4"/>
          </p:nvPr>
        </p:nvSpPr>
        <p:spPr/>
        <p:txBody>
          <a:bodyPr/>
          <a:lstStyle/>
          <a:p>
            <a:fld id="{1D93BD3E-1E9A-4970-A6F7-E7AC52762E0C}" type="slidenum">
              <a:rPr lang="en-US" smtClean="0"/>
              <a:pPr/>
              <a:t>33</a:t>
            </a:fld>
            <a:endParaRPr lang="en-US" dirty="0"/>
          </a:p>
        </p:txBody>
      </p:sp>
      <p:sp>
        <p:nvSpPr>
          <p:cNvPr id="3" name="TextBox 2">
            <a:extLst>
              <a:ext uri="{FF2B5EF4-FFF2-40B4-BE49-F238E27FC236}">
                <a16:creationId xmlns:a16="http://schemas.microsoft.com/office/drawing/2014/main" id="{DF13C868-CD87-B991-7E35-6BB55BD44833}"/>
              </a:ext>
            </a:extLst>
          </p:cNvPr>
          <p:cNvSpPr txBox="1"/>
          <p:nvPr/>
        </p:nvSpPr>
        <p:spPr>
          <a:xfrm>
            <a:off x="2140299" y="6167657"/>
            <a:ext cx="6933363" cy="276999"/>
          </a:xfrm>
          <a:prstGeom prst="rect">
            <a:avLst/>
          </a:prstGeom>
          <a:noFill/>
        </p:spPr>
        <p:txBody>
          <a:bodyPr wrap="square" rtlCol="0">
            <a:spAutoFit/>
          </a:bodyPr>
          <a:lstStyle/>
          <a:p>
            <a:r>
              <a:rPr lang="en-US" sz="1200" dirty="0"/>
              <a:t>*2024 NSRS quantities are calculated with 2023 outage table (to be updated).</a:t>
            </a:r>
          </a:p>
        </p:txBody>
      </p:sp>
      <p:pic>
        <p:nvPicPr>
          <p:cNvPr id="6" name="Picture 5">
            <a:extLst>
              <a:ext uri="{FF2B5EF4-FFF2-40B4-BE49-F238E27FC236}">
                <a16:creationId xmlns:a16="http://schemas.microsoft.com/office/drawing/2014/main" id="{80DF8D68-CC60-6D73-DC68-8B9FEBA03459}"/>
              </a:ext>
            </a:extLst>
          </p:cNvPr>
          <p:cNvPicPr>
            <a:picLocks noChangeAspect="1"/>
          </p:cNvPicPr>
          <p:nvPr/>
        </p:nvPicPr>
        <p:blipFill>
          <a:blip r:embed="rId2"/>
          <a:stretch>
            <a:fillRect/>
          </a:stretch>
        </p:blipFill>
        <p:spPr>
          <a:xfrm>
            <a:off x="359299" y="987340"/>
            <a:ext cx="8425402" cy="4883319"/>
          </a:xfrm>
          <a:prstGeom prst="rect">
            <a:avLst/>
          </a:prstGeom>
        </p:spPr>
      </p:pic>
    </p:spTree>
    <p:extLst>
      <p:ext uri="{BB962C8B-B14F-4D97-AF65-F5344CB8AC3E}">
        <p14:creationId xmlns:p14="http://schemas.microsoft.com/office/powerpoint/2010/main" val="360353222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B76A18-E4F0-4610-A6CB-F96564616443}"/>
              </a:ext>
            </a:extLst>
          </p:cNvPr>
          <p:cNvSpPr>
            <a:spLocks noGrp="1"/>
          </p:cNvSpPr>
          <p:nvPr>
            <p:ph type="title"/>
          </p:nvPr>
        </p:nvSpPr>
        <p:spPr/>
        <p:txBody>
          <a:bodyPr/>
          <a:lstStyle/>
          <a:p>
            <a:r>
              <a:rPr lang="en-US" dirty="0"/>
              <a:t>Non-Spin Comparison January</a:t>
            </a:r>
            <a:br>
              <a:rPr lang="en-US" dirty="0"/>
            </a:br>
            <a:endParaRPr lang="en-US" dirty="0"/>
          </a:p>
        </p:txBody>
      </p:sp>
      <p:sp>
        <p:nvSpPr>
          <p:cNvPr id="4" name="Slide Number Placeholder 3">
            <a:extLst>
              <a:ext uri="{FF2B5EF4-FFF2-40B4-BE49-F238E27FC236}">
                <a16:creationId xmlns:a16="http://schemas.microsoft.com/office/drawing/2014/main" id="{184964A6-6007-41DE-AC0F-682793305664}"/>
              </a:ext>
            </a:extLst>
          </p:cNvPr>
          <p:cNvSpPr>
            <a:spLocks noGrp="1"/>
          </p:cNvSpPr>
          <p:nvPr>
            <p:ph type="sldNum" sz="quarter" idx="4"/>
          </p:nvPr>
        </p:nvSpPr>
        <p:spPr/>
        <p:txBody>
          <a:bodyPr/>
          <a:lstStyle/>
          <a:p>
            <a:fld id="{1D93BD3E-1E9A-4970-A6F7-E7AC52762E0C}" type="slidenum">
              <a:rPr lang="en-US" smtClean="0"/>
              <a:pPr/>
              <a:t>34</a:t>
            </a:fld>
            <a:endParaRPr lang="en-US" dirty="0"/>
          </a:p>
        </p:txBody>
      </p:sp>
      <p:pic>
        <p:nvPicPr>
          <p:cNvPr id="5" name="Picture 4">
            <a:extLst>
              <a:ext uri="{FF2B5EF4-FFF2-40B4-BE49-F238E27FC236}">
                <a16:creationId xmlns:a16="http://schemas.microsoft.com/office/drawing/2014/main" id="{02C10F50-DBA0-0294-3A1E-EFB6FFD7512E}"/>
              </a:ext>
            </a:extLst>
          </p:cNvPr>
          <p:cNvPicPr>
            <a:picLocks noChangeAspect="1"/>
          </p:cNvPicPr>
          <p:nvPr/>
        </p:nvPicPr>
        <p:blipFill>
          <a:blip r:embed="rId2"/>
          <a:stretch>
            <a:fillRect/>
          </a:stretch>
        </p:blipFill>
        <p:spPr>
          <a:xfrm>
            <a:off x="353202" y="947713"/>
            <a:ext cx="8437595" cy="4962574"/>
          </a:xfrm>
          <a:prstGeom prst="rect">
            <a:avLst/>
          </a:prstGeom>
        </p:spPr>
      </p:pic>
      <p:sp>
        <p:nvSpPr>
          <p:cNvPr id="3" name="TextBox 2">
            <a:extLst>
              <a:ext uri="{FF2B5EF4-FFF2-40B4-BE49-F238E27FC236}">
                <a16:creationId xmlns:a16="http://schemas.microsoft.com/office/drawing/2014/main" id="{4CE10FDF-5621-91B6-F2AC-B68D9902AD84}"/>
              </a:ext>
            </a:extLst>
          </p:cNvPr>
          <p:cNvSpPr txBox="1"/>
          <p:nvPr/>
        </p:nvSpPr>
        <p:spPr>
          <a:xfrm>
            <a:off x="2140299" y="6167657"/>
            <a:ext cx="6933363" cy="276999"/>
          </a:xfrm>
          <a:prstGeom prst="rect">
            <a:avLst/>
          </a:prstGeom>
          <a:noFill/>
        </p:spPr>
        <p:txBody>
          <a:bodyPr wrap="square" rtlCol="0">
            <a:spAutoFit/>
          </a:bodyPr>
          <a:lstStyle/>
          <a:p>
            <a:r>
              <a:rPr lang="en-US" sz="1200" dirty="0"/>
              <a:t>*2024 NSRS quantities are calculated with 2023 outage table (to be updated).</a:t>
            </a:r>
          </a:p>
        </p:txBody>
      </p:sp>
    </p:spTree>
    <p:extLst>
      <p:ext uri="{BB962C8B-B14F-4D97-AF65-F5344CB8AC3E}">
        <p14:creationId xmlns:p14="http://schemas.microsoft.com/office/powerpoint/2010/main" val="160434664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B76A18-E4F0-4610-A6CB-F96564616443}"/>
              </a:ext>
            </a:extLst>
          </p:cNvPr>
          <p:cNvSpPr>
            <a:spLocks noGrp="1"/>
          </p:cNvSpPr>
          <p:nvPr>
            <p:ph type="title"/>
          </p:nvPr>
        </p:nvSpPr>
        <p:spPr/>
        <p:txBody>
          <a:bodyPr/>
          <a:lstStyle/>
          <a:p>
            <a:r>
              <a:rPr lang="en-US" dirty="0"/>
              <a:t>Non-Spin Comparison May</a:t>
            </a:r>
            <a:br>
              <a:rPr lang="en-US" dirty="0"/>
            </a:br>
            <a:endParaRPr lang="en-US" dirty="0"/>
          </a:p>
        </p:txBody>
      </p:sp>
      <p:sp>
        <p:nvSpPr>
          <p:cNvPr id="4" name="Slide Number Placeholder 3">
            <a:extLst>
              <a:ext uri="{FF2B5EF4-FFF2-40B4-BE49-F238E27FC236}">
                <a16:creationId xmlns:a16="http://schemas.microsoft.com/office/drawing/2014/main" id="{184964A6-6007-41DE-AC0F-682793305664}"/>
              </a:ext>
            </a:extLst>
          </p:cNvPr>
          <p:cNvSpPr>
            <a:spLocks noGrp="1"/>
          </p:cNvSpPr>
          <p:nvPr>
            <p:ph type="sldNum" sz="quarter" idx="4"/>
          </p:nvPr>
        </p:nvSpPr>
        <p:spPr/>
        <p:txBody>
          <a:bodyPr/>
          <a:lstStyle/>
          <a:p>
            <a:fld id="{1D93BD3E-1E9A-4970-A6F7-E7AC52762E0C}" type="slidenum">
              <a:rPr lang="en-US" smtClean="0"/>
              <a:pPr/>
              <a:t>35</a:t>
            </a:fld>
            <a:endParaRPr lang="en-US" dirty="0"/>
          </a:p>
        </p:txBody>
      </p:sp>
      <p:pic>
        <p:nvPicPr>
          <p:cNvPr id="5" name="Picture 4">
            <a:extLst>
              <a:ext uri="{FF2B5EF4-FFF2-40B4-BE49-F238E27FC236}">
                <a16:creationId xmlns:a16="http://schemas.microsoft.com/office/drawing/2014/main" id="{5360F660-D631-2FF7-CCD9-C0AF2333F06D}"/>
              </a:ext>
            </a:extLst>
          </p:cNvPr>
          <p:cNvPicPr>
            <a:picLocks noChangeAspect="1"/>
          </p:cNvPicPr>
          <p:nvPr/>
        </p:nvPicPr>
        <p:blipFill>
          <a:blip r:embed="rId2"/>
          <a:stretch>
            <a:fillRect/>
          </a:stretch>
        </p:blipFill>
        <p:spPr>
          <a:xfrm>
            <a:off x="353202" y="947713"/>
            <a:ext cx="8437595" cy="4962574"/>
          </a:xfrm>
          <a:prstGeom prst="rect">
            <a:avLst/>
          </a:prstGeom>
        </p:spPr>
      </p:pic>
      <p:sp>
        <p:nvSpPr>
          <p:cNvPr id="3" name="TextBox 2">
            <a:extLst>
              <a:ext uri="{FF2B5EF4-FFF2-40B4-BE49-F238E27FC236}">
                <a16:creationId xmlns:a16="http://schemas.microsoft.com/office/drawing/2014/main" id="{93DCDB2E-AB3F-5F6A-9402-F5903102CC33}"/>
              </a:ext>
            </a:extLst>
          </p:cNvPr>
          <p:cNvSpPr txBox="1"/>
          <p:nvPr/>
        </p:nvSpPr>
        <p:spPr>
          <a:xfrm>
            <a:off x="2140299" y="6167657"/>
            <a:ext cx="6933363" cy="276999"/>
          </a:xfrm>
          <a:prstGeom prst="rect">
            <a:avLst/>
          </a:prstGeom>
          <a:noFill/>
        </p:spPr>
        <p:txBody>
          <a:bodyPr wrap="square" rtlCol="0">
            <a:spAutoFit/>
          </a:bodyPr>
          <a:lstStyle/>
          <a:p>
            <a:r>
              <a:rPr lang="en-US" sz="1200" dirty="0"/>
              <a:t>*2024 NSRS quantities are calculated with 2023 outage table (to be updated).</a:t>
            </a:r>
          </a:p>
        </p:txBody>
      </p:sp>
    </p:spTree>
    <p:extLst>
      <p:ext uri="{BB962C8B-B14F-4D97-AF65-F5344CB8AC3E}">
        <p14:creationId xmlns:p14="http://schemas.microsoft.com/office/powerpoint/2010/main" val="327611842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B76A18-E4F0-4610-A6CB-F96564616443}"/>
              </a:ext>
            </a:extLst>
          </p:cNvPr>
          <p:cNvSpPr>
            <a:spLocks noGrp="1"/>
          </p:cNvSpPr>
          <p:nvPr>
            <p:ph type="title"/>
          </p:nvPr>
        </p:nvSpPr>
        <p:spPr/>
        <p:txBody>
          <a:bodyPr/>
          <a:lstStyle/>
          <a:p>
            <a:r>
              <a:rPr lang="en-US" dirty="0"/>
              <a:t>Non-Spin Comparison June</a:t>
            </a:r>
            <a:br>
              <a:rPr lang="en-US" dirty="0"/>
            </a:br>
            <a:endParaRPr lang="en-US" dirty="0"/>
          </a:p>
        </p:txBody>
      </p:sp>
      <p:sp>
        <p:nvSpPr>
          <p:cNvPr id="4" name="Slide Number Placeholder 3">
            <a:extLst>
              <a:ext uri="{FF2B5EF4-FFF2-40B4-BE49-F238E27FC236}">
                <a16:creationId xmlns:a16="http://schemas.microsoft.com/office/drawing/2014/main" id="{184964A6-6007-41DE-AC0F-682793305664}"/>
              </a:ext>
            </a:extLst>
          </p:cNvPr>
          <p:cNvSpPr>
            <a:spLocks noGrp="1"/>
          </p:cNvSpPr>
          <p:nvPr>
            <p:ph type="sldNum" sz="quarter" idx="4"/>
          </p:nvPr>
        </p:nvSpPr>
        <p:spPr/>
        <p:txBody>
          <a:bodyPr/>
          <a:lstStyle/>
          <a:p>
            <a:fld id="{1D93BD3E-1E9A-4970-A6F7-E7AC52762E0C}" type="slidenum">
              <a:rPr lang="en-US" smtClean="0"/>
              <a:pPr/>
              <a:t>36</a:t>
            </a:fld>
            <a:endParaRPr lang="en-US" dirty="0"/>
          </a:p>
        </p:txBody>
      </p:sp>
      <p:pic>
        <p:nvPicPr>
          <p:cNvPr id="5" name="Picture 4">
            <a:extLst>
              <a:ext uri="{FF2B5EF4-FFF2-40B4-BE49-F238E27FC236}">
                <a16:creationId xmlns:a16="http://schemas.microsoft.com/office/drawing/2014/main" id="{E019F384-4C38-8988-DC0A-20327EADA2A8}"/>
              </a:ext>
            </a:extLst>
          </p:cNvPr>
          <p:cNvPicPr>
            <a:picLocks noChangeAspect="1"/>
          </p:cNvPicPr>
          <p:nvPr/>
        </p:nvPicPr>
        <p:blipFill>
          <a:blip r:embed="rId2"/>
          <a:stretch>
            <a:fillRect/>
          </a:stretch>
        </p:blipFill>
        <p:spPr>
          <a:xfrm>
            <a:off x="353202" y="947713"/>
            <a:ext cx="8437595" cy="4962574"/>
          </a:xfrm>
          <a:prstGeom prst="rect">
            <a:avLst/>
          </a:prstGeom>
        </p:spPr>
      </p:pic>
      <p:sp>
        <p:nvSpPr>
          <p:cNvPr id="3" name="TextBox 2">
            <a:extLst>
              <a:ext uri="{FF2B5EF4-FFF2-40B4-BE49-F238E27FC236}">
                <a16:creationId xmlns:a16="http://schemas.microsoft.com/office/drawing/2014/main" id="{CA919A59-D8D4-D370-BE12-244C876EC65B}"/>
              </a:ext>
            </a:extLst>
          </p:cNvPr>
          <p:cNvSpPr txBox="1"/>
          <p:nvPr/>
        </p:nvSpPr>
        <p:spPr>
          <a:xfrm>
            <a:off x="2140299" y="6167657"/>
            <a:ext cx="6933363" cy="276999"/>
          </a:xfrm>
          <a:prstGeom prst="rect">
            <a:avLst/>
          </a:prstGeom>
          <a:noFill/>
        </p:spPr>
        <p:txBody>
          <a:bodyPr wrap="square" rtlCol="0">
            <a:spAutoFit/>
          </a:bodyPr>
          <a:lstStyle/>
          <a:p>
            <a:r>
              <a:rPr lang="en-US" sz="1200" dirty="0"/>
              <a:t>*2024 NSRS quantities are calculated with 2023 outage table (to be updated).</a:t>
            </a:r>
          </a:p>
        </p:txBody>
      </p:sp>
    </p:spTree>
    <p:extLst>
      <p:ext uri="{BB962C8B-B14F-4D97-AF65-F5344CB8AC3E}">
        <p14:creationId xmlns:p14="http://schemas.microsoft.com/office/powerpoint/2010/main" val="49846699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B76A18-E4F0-4610-A6CB-F96564616443}"/>
              </a:ext>
            </a:extLst>
          </p:cNvPr>
          <p:cNvSpPr>
            <a:spLocks noGrp="1"/>
          </p:cNvSpPr>
          <p:nvPr>
            <p:ph type="title"/>
          </p:nvPr>
        </p:nvSpPr>
        <p:spPr/>
        <p:txBody>
          <a:bodyPr/>
          <a:lstStyle/>
          <a:p>
            <a:r>
              <a:rPr lang="en-US" dirty="0"/>
              <a:t>Non-Spin Comparison July</a:t>
            </a:r>
            <a:br>
              <a:rPr lang="en-US" dirty="0"/>
            </a:br>
            <a:endParaRPr lang="en-US" dirty="0"/>
          </a:p>
        </p:txBody>
      </p:sp>
      <p:sp>
        <p:nvSpPr>
          <p:cNvPr id="4" name="Slide Number Placeholder 3">
            <a:extLst>
              <a:ext uri="{FF2B5EF4-FFF2-40B4-BE49-F238E27FC236}">
                <a16:creationId xmlns:a16="http://schemas.microsoft.com/office/drawing/2014/main" id="{184964A6-6007-41DE-AC0F-682793305664}"/>
              </a:ext>
            </a:extLst>
          </p:cNvPr>
          <p:cNvSpPr>
            <a:spLocks noGrp="1"/>
          </p:cNvSpPr>
          <p:nvPr>
            <p:ph type="sldNum" sz="quarter" idx="4"/>
          </p:nvPr>
        </p:nvSpPr>
        <p:spPr/>
        <p:txBody>
          <a:bodyPr/>
          <a:lstStyle/>
          <a:p>
            <a:fld id="{1D93BD3E-1E9A-4970-A6F7-E7AC52762E0C}" type="slidenum">
              <a:rPr lang="en-US" smtClean="0"/>
              <a:pPr/>
              <a:t>37</a:t>
            </a:fld>
            <a:endParaRPr lang="en-US" dirty="0"/>
          </a:p>
        </p:txBody>
      </p:sp>
      <p:pic>
        <p:nvPicPr>
          <p:cNvPr id="5" name="Picture 4">
            <a:extLst>
              <a:ext uri="{FF2B5EF4-FFF2-40B4-BE49-F238E27FC236}">
                <a16:creationId xmlns:a16="http://schemas.microsoft.com/office/drawing/2014/main" id="{4362DEDD-22CE-36DD-D426-620F77381AB5}"/>
              </a:ext>
            </a:extLst>
          </p:cNvPr>
          <p:cNvPicPr>
            <a:picLocks noChangeAspect="1"/>
          </p:cNvPicPr>
          <p:nvPr/>
        </p:nvPicPr>
        <p:blipFill>
          <a:blip r:embed="rId2"/>
          <a:stretch>
            <a:fillRect/>
          </a:stretch>
        </p:blipFill>
        <p:spPr>
          <a:xfrm>
            <a:off x="353202" y="947713"/>
            <a:ext cx="8437595" cy="4962574"/>
          </a:xfrm>
          <a:prstGeom prst="rect">
            <a:avLst/>
          </a:prstGeom>
        </p:spPr>
      </p:pic>
      <p:sp>
        <p:nvSpPr>
          <p:cNvPr id="3" name="TextBox 2">
            <a:extLst>
              <a:ext uri="{FF2B5EF4-FFF2-40B4-BE49-F238E27FC236}">
                <a16:creationId xmlns:a16="http://schemas.microsoft.com/office/drawing/2014/main" id="{403903A2-DFBF-388F-AAEA-8C15954F3532}"/>
              </a:ext>
            </a:extLst>
          </p:cNvPr>
          <p:cNvSpPr txBox="1"/>
          <p:nvPr/>
        </p:nvSpPr>
        <p:spPr>
          <a:xfrm>
            <a:off x="2140299" y="6167657"/>
            <a:ext cx="6933363" cy="276999"/>
          </a:xfrm>
          <a:prstGeom prst="rect">
            <a:avLst/>
          </a:prstGeom>
          <a:noFill/>
        </p:spPr>
        <p:txBody>
          <a:bodyPr wrap="square" rtlCol="0">
            <a:spAutoFit/>
          </a:bodyPr>
          <a:lstStyle/>
          <a:p>
            <a:r>
              <a:rPr lang="en-US" sz="1200" dirty="0"/>
              <a:t>*2024 NSRS quantities are calculated with 2023 outage table (to be updated).</a:t>
            </a:r>
          </a:p>
        </p:txBody>
      </p:sp>
    </p:spTree>
    <p:extLst>
      <p:ext uri="{BB962C8B-B14F-4D97-AF65-F5344CB8AC3E}">
        <p14:creationId xmlns:p14="http://schemas.microsoft.com/office/powerpoint/2010/main" val="32471202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38</a:t>
            </a:fld>
            <a:endParaRPr lang="en-US" dirty="0"/>
          </a:p>
        </p:txBody>
      </p:sp>
      <p:sp>
        <p:nvSpPr>
          <p:cNvPr id="5" name="Content Placeholder 4"/>
          <p:cNvSpPr>
            <a:spLocks noGrp="1"/>
          </p:cNvSpPr>
          <p:nvPr>
            <p:ph idx="16"/>
          </p:nvPr>
        </p:nvSpPr>
        <p:spPr/>
        <p:txBody>
          <a:bodyPr/>
          <a:lstStyle/>
          <a:p>
            <a:r>
              <a:rPr lang="en-US" dirty="0"/>
              <a:t>Suggestions? </a:t>
            </a:r>
          </a:p>
        </p:txBody>
      </p:sp>
    </p:spTree>
    <p:extLst>
      <p:ext uri="{BB962C8B-B14F-4D97-AF65-F5344CB8AC3E}">
        <p14:creationId xmlns:p14="http://schemas.microsoft.com/office/powerpoint/2010/main" val="94574688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FB9F46-0750-4CA9-8718-B5E38FC716D7}"/>
              </a:ext>
            </a:extLst>
          </p:cNvPr>
          <p:cNvSpPr>
            <a:spLocks noGrp="1"/>
          </p:cNvSpPr>
          <p:nvPr>
            <p:ph type="title"/>
          </p:nvPr>
        </p:nvSpPr>
        <p:spPr/>
        <p:txBody>
          <a:bodyPr/>
          <a:lstStyle/>
          <a:p>
            <a:r>
              <a:rPr lang="en-US" dirty="0"/>
              <a:t>2024 Solar Adjustment Tables </a:t>
            </a:r>
          </a:p>
        </p:txBody>
      </p:sp>
      <p:sp>
        <p:nvSpPr>
          <p:cNvPr id="3" name="Content Placeholder 2">
            <a:extLst>
              <a:ext uri="{FF2B5EF4-FFF2-40B4-BE49-F238E27FC236}">
                <a16:creationId xmlns:a16="http://schemas.microsoft.com/office/drawing/2014/main" id="{371740EB-C3D9-43B6-89F5-51CFF135EC3E}"/>
              </a:ext>
            </a:extLst>
          </p:cNvPr>
          <p:cNvSpPr>
            <a:spLocks noGrp="1"/>
          </p:cNvSpPr>
          <p:nvPr>
            <p:ph idx="1"/>
          </p:nvPr>
        </p:nvSpPr>
        <p:spPr/>
        <p:txBody>
          <a:bodyPr/>
          <a:lstStyle/>
          <a:p>
            <a:pPr marL="0" indent="0">
              <a:buNone/>
            </a:pPr>
            <a:r>
              <a:rPr lang="en-US" sz="1600" dirty="0"/>
              <a:t>Solar Adjustment Tables track incremental MWs of Regulation needed to account for additional variability per 1000 MW increase in installed solar capacity. </a:t>
            </a:r>
          </a:p>
          <a:p>
            <a:pPr marL="0" indent="0">
              <a:buNone/>
            </a:pPr>
            <a:endParaRPr lang="en-US" dirty="0"/>
          </a:p>
        </p:txBody>
      </p:sp>
      <p:sp>
        <p:nvSpPr>
          <p:cNvPr id="4" name="Slide Number Placeholder 3">
            <a:extLst>
              <a:ext uri="{FF2B5EF4-FFF2-40B4-BE49-F238E27FC236}">
                <a16:creationId xmlns:a16="http://schemas.microsoft.com/office/drawing/2014/main" id="{EBCC0E46-894F-410D-8A3E-3319B8F217F8}"/>
              </a:ext>
            </a:extLst>
          </p:cNvPr>
          <p:cNvSpPr>
            <a:spLocks noGrp="1"/>
          </p:cNvSpPr>
          <p:nvPr>
            <p:ph type="sldNum" sz="quarter" idx="4"/>
          </p:nvPr>
        </p:nvSpPr>
        <p:spPr/>
        <p:txBody>
          <a:bodyPr/>
          <a:lstStyle/>
          <a:p>
            <a:fld id="{1D93BD3E-1E9A-4970-A6F7-E7AC52762E0C}" type="slidenum">
              <a:rPr lang="en-US" smtClean="0"/>
              <a:pPr/>
              <a:t>39</a:t>
            </a:fld>
            <a:endParaRPr lang="en-US" dirty="0"/>
          </a:p>
        </p:txBody>
      </p:sp>
      <p:graphicFrame>
        <p:nvGraphicFramePr>
          <p:cNvPr id="10" name="Table 4">
            <a:extLst>
              <a:ext uri="{FF2B5EF4-FFF2-40B4-BE49-F238E27FC236}">
                <a16:creationId xmlns:a16="http://schemas.microsoft.com/office/drawing/2014/main" id="{ADA2ECCC-17FE-4032-A6AB-EA6ACBDB2224}"/>
              </a:ext>
            </a:extLst>
          </p:cNvPr>
          <p:cNvGraphicFramePr>
            <a:graphicFrameLocks noGrp="1"/>
          </p:cNvGraphicFramePr>
          <p:nvPr>
            <p:extLst>
              <p:ext uri="{D42A27DB-BD31-4B8C-83A1-F6EECF244321}">
                <p14:modId xmlns:p14="http://schemas.microsoft.com/office/powerpoint/2010/main" val="3676997736"/>
              </p:ext>
            </p:extLst>
          </p:nvPr>
        </p:nvGraphicFramePr>
        <p:xfrm>
          <a:off x="3049685" y="5274303"/>
          <a:ext cx="3120830" cy="1133092"/>
        </p:xfrm>
        <a:graphic>
          <a:graphicData uri="http://schemas.openxmlformats.org/drawingml/2006/table">
            <a:tbl>
              <a:tblPr firstRow="1" bandRow="1">
                <a:tableStyleId>{5C22544A-7EE6-4342-B048-85BDC9FD1C3A}</a:tableStyleId>
              </a:tblPr>
              <a:tblGrid>
                <a:gridCol w="1095829">
                  <a:extLst>
                    <a:ext uri="{9D8B030D-6E8A-4147-A177-3AD203B41FA5}">
                      <a16:colId xmlns:a16="http://schemas.microsoft.com/office/drawing/2014/main" val="2119510708"/>
                    </a:ext>
                  </a:extLst>
                </a:gridCol>
                <a:gridCol w="609600">
                  <a:extLst>
                    <a:ext uri="{9D8B030D-6E8A-4147-A177-3AD203B41FA5}">
                      <a16:colId xmlns:a16="http://schemas.microsoft.com/office/drawing/2014/main" val="2548856872"/>
                    </a:ext>
                  </a:extLst>
                </a:gridCol>
                <a:gridCol w="587828">
                  <a:extLst>
                    <a:ext uri="{9D8B030D-6E8A-4147-A177-3AD203B41FA5}">
                      <a16:colId xmlns:a16="http://schemas.microsoft.com/office/drawing/2014/main" val="1635201852"/>
                    </a:ext>
                  </a:extLst>
                </a:gridCol>
                <a:gridCol w="827573">
                  <a:extLst>
                    <a:ext uri="{9D8B030D-6E8A-4147-A177-3AD203B41FA5}">
                      <a16:colId xmlns:a16="http://schemas.microsoft.com/office/drawing/2014/main" val="3176084866"/>
                    </a:ext>
                  </a:extLst>
                </a:gridCol>
              </a:tblGrid>
              <a:tr h="227338">
                <a:tc>
                  <a:txBody>
                    <a:bodyPr/>
                    <a:lstStyle/>
                    <a:p>
                      <a:pPr algn="ctr"/>
                      <a:endParaRPr lang="en-US" sz="1200" dirty="0"/>
                    </a:p>
                  </a:txBody>
                  <a:tcPr anchor="ctr"/>
                </a:tc>
                <a:tc>
                  <a:txBody>
                    <a:bodyPr/>
                    <a:lstStyle/>
                    <a:p>
                      <a:pPr algn="ctr"/>
                      <a:r>
                        <a:rPr lang="en-US" sz="1200" dirty="0"/>
                        <a:t>Min</a:t>
                      </a:r>
                    </a:p>
                    <a:p>
                      <a:pPr algn="ctr"/>
                      <a:r>
                        <a:rPr lang="en-US" sz="1200" dirty="0"/>
                        <a:t>(MW)</a:t>
                      </a:r>
                    </a:p>
                  </a:txBody>
                  <a:tcPr anchor="ctr"/>
                </a:tc>
                <a:tc>
                  <a:txBody>
                    <a:bodyPr/>
                    <a:lstStyle/>
                    <a:p>
                      <a:pPr algn="ctr"/>
                      <a:r>
                        <a:rPr lang="en-US" sz="1200" dirty="0"/>
                        <a:t>Max</a:t>
                      </a:r>
                    </a:p>
                    <a:p>
                      <a:pPr algn="ctr"/>
                      <a:r>
                        <a:rPr lang="en-US" sz="1200" dirty="0"/>
                        <a:t>(MW)</a:t>
                      </a:r>
                    </a:p>
                  </a:txBody>
                  <a:tcPr anchor="ctr"/>
                </a:tc>
                <a:tc>
                  <a:txBody>
                    <a:bodyPr/>
                    <a:lstStyle/>
                    <a:p>
                      <a:pPr algn="ctr"/>
                      <a:r>
                        <a:rPr lang="en-US" sz="1200" dirty="0">
                          <a:solidFill>
                            <a:schemeClr val="bg2"/>
                          </a:solidFill>
                        </a:rPr>
                        <a:t>Average</a:t>
                      </a:r>
                    </a:p>
                    <a:p>
                      <a:pPr algn="ctr"/>
                      <a:r>
                        <a:rPr lang="en-US" sz="1200" dirty="0">
                          <a:solidFill>
                            <a:schemeClr val="bg2"/>
                          </a:solidFill>
                        </a:rPr>
                        <a:t>(MW)</a:t>
                      </a:r>
                    </a:p>
                  </a:txBody>
                  <a:tcPr anchor="ctr"/>
                </a:tc>
                <a:extLst>
                  <a:ext uri="{0D108BD9-81ED-4DB2-BD59-A6C34878D82A}">
                    <a16:rowId xmlns:a16="http://schemas.microsoft.com/office/drawing/2014/main" val="530250454"/>
                  </a:ext>
                </a:extLst>
              </a:tr>
              <a:tr h="256438">
                <a:tc>
                  <a:txBody>
                    <a:bodyPr/>
                    <a:lstStyle/>
                    <a:p>
                      <a:pPr algn="ctr"/>
                      <a:r>
                        <a:rPr lang="en-US" sz="1200" dirty="0"/>
                        <a:t>Reg Up</a:t>
                      </a:r>
                    </a:p>
                  </a:txBody>
                  <a:tcPr anchor="ctr"/>
                </a:tc>
                <a:tc>
                  <a:txBody>
                    <a:bodyPr/>
                    <a:lstStyle/>
                    <a:p>
                      <a:pPr algn="ctr"/>
                      <a:r>
                        <a:rPr lang="en-US" sz="1200" dirty="0"/>
                        <a:t>0</a:t>
                      </a:r>
                    </a:p>
                  </a:txBody>
                  <a:tcPr anchor="ctr"/>
                </a:tc>
                <a:tc>
                  <a:txBody>
                    <a:bodyPr/>
                    <a:lstStyle/>
                    <a:p>
                      <a:pPr algn="ctr"/>
                      <a:r>
                        <a:rPr lang="en-US" sz="1200" dirty="0"/>
                        <a:t>18</a:t>
                      </a:r>
                    </a:p>
                  </a:txBody>
                  <a:tcPr anchor="ctr"/>
                </a:tc>
                <a:tc>
                  <a:txBody>
                    <a:bodyPr/>
                    <a:lstStyle/>
                    <a:p>
                      <a:pPr algn="ctr"/>
                      <a:r>
                        <a:rPr lang="en-US" sz="1200" dirty="0"/>
                        <a:t>7.8</a:t>
                      </a:r>
                    </a:p>
                  </a:txBody>
                  <a:tcPr anchor="ctr"/>
                </a:tc>
                <a:extLst>
                  <a:ext uri="{0D108BD9-81ED-4DB2-BD59-A6C34878D82A}">
                    <a16:rowId xmlns:a16="http://schemas.microsoft.com/office/drawing/2014/main" val="2691255007"/>
                  </a:ext>
                </a:extLst>
              </a:tr>
              <a:tr h="401572">
                <a:tc>
                  <a:txBody>
                    <a:bodyPr/>
                    <a:lstStyle/>
                    <a:p>
                      <a:pPr algn="ctr"/>
                      <a:r>
                        <a:rPr lang="en-US" sz="1200" dirty="0"/>
                        <a:t>Reg Down</a:t>
                      </a:r>
                    </a:p>
                  </a:txBody>
                  <a:tcPr anchor="ctr"/>
                </a:tc>
                <a:tc>
                  <a:txBody>
                    <a:bodyPr/>
                    <a:lstStyle/>
                    <a:p>
                      <a:pPr algn="ctr"/>
                      <a:r>
                        <a:rPr lang="en-US" sz="1200" dirty="0"/>
                        <a:t>0</a:t>
                      </a:r>
                    </a:p>
                  </a:txBody>
                  <a:tcPr anchor="ctr"/>
                </a:tc>
                <a:tc>
                  <a:txBody>
                    <a:bodyPr/>
                    <a:lstStyle/>
                    <a:p>
                      <a:pPr algn="ctr"/>
                      <a:r>
                        <a:rPr lang="en-US" sz="1200" dirty="0"/>
                        <a:t>20</a:t>
                      </a:r>
                    </a:p>
                  </a:txBody>
                  <a:tcPr anchor="ctr"/>
                </a:tc>
                <a:tc>
                  <a:txBody>
                    <a:bodyPr/>
                    <a:lstStyle/>
                    <a:p>
                      <a:pPr algn="ctr"/>
                      <a:r>
                        <a:rPr lang="en-US" sz="1200" dirty="0"/>
                        <a:t>7.7</a:t>
                      </a:r>
                    </a:p>
                  </a:txBody>
                  <a:tcPr anchor="ctr"/>
                </a:tc>
                <a:extLst>
                  <a:ext uri="{0D108BD9-81ED-4DB2-BD59-A6C34878D82A}">
                    <a16:rowId xmlns:a16="http://schemas.microsoft.com/office/drawing/2014/main" val="810201912"/>
                  </a:ext>
                </a:extLst>
              </a:tr>
            </a:tbl>
          </a:graphicData>
        </a:graphic>
      </p:graphicFrame>
      <p:pic>
        <p:nvPicPr>
          <p:cNvPr id="7" name="Picture 6">
            <a:extLst>
              <a:ext uri="{FF2B5EF4-FFF2-40B4-BE49-F238E27FC236}">
                <a16:creationId xmlns:a16="http://schemas.microsoft.com/office/drawing/2014/main" id="{142C6F76-6D10-1AD0-602A-395029A1D463}"/>
              </a:ext>
            </a:extLst>
          </p:cNvPr>
          <p:cNvPicPr>
            <a:picLocks noChangeAspect="1"/>
          </p:cNvPicPr>
          <p:nvPr/>
        </p:nvPicPr>
        <p:blipFill>
          <a:blip r:embed="rId2"/>
          <a:stretch>
            <a:fillRect/>
          </a:stretch>
        </p:blipFill>
        <p:spPr>
          <a:xfrm>
            <a:off x="79159" y="1522156"/>
            <a:ext cx="4833544" cy="3625158"/>
          </a:xfrm>
          <a:prstGeom prst="rect">
            <a:avLst/>
          </a:prstGeom>
        </p:spPr>
      </p:pic>
      <p:pic>
        <p:nvPicPr>
          <p:cNvPr id="9" name="Picture 8">
            <a:extLst>
              <a:ext uri="{FF2B5EF4-FFF2-40B4-BE49-F238E27FC236}">
                <a16:creationId xmlns:a16="http://schemas.microsoft.com/office/drawing/2014/main" id="{D02DBD73-5116-A71C-AE57-7A8FC1490D9E}"/>
              </a:ext>
            </a:extLst>
          </p:cNvPr>
          <p:cNvPicPr>
            <a:picLocks noChangeAspect="1"/>
          </p:cNvPicPr>
          <p:nvPr/>
        </p:nvPicPr>
        <p:blipFill>
          <a:blip r:embed="rId3"/>
          <a:stretch>
            <a:fillRect/>
          </a:stretch>
        </p:blipFill>
        <p:spPr>
          <a:xfrm>
            <a:off x="4310456" y="1522156"/>
            <a:ext cx="4833544" cy="3625158"/>
          </a:xfrm>
          <a:prstGeom prst="rect">
            <a:avLst/>
          </a:prstGeom>
        </p:spPr>
      </p:pic>
    </p:spTree>
    <p:extLst>
      <p:ext uri="{BB962C8B-B14F-4D97-AF65-F5344CB8AC3E}">
        <p14:creationId xmlns:p14="http://schemas.microsoft.com/office/powerpoint/2010/main" val="14697022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97D97E5-2C76-91BF-353A-348114ADCF42}"/>
              </a:ext>
            </a:extLst>
          </p:cNvPr>
          <p:cNvSpPr>
            <a:spLocks noGrp="1"/>
          </p:cNvSpPr>
          <p:nvPr>
            <p:ph type="sldNum" sz="quarter" idx="4"/>
          </p:nvPr>
        </p:nvSpPr>
        <p:spPr/>
        <p:txBody>
          <a:bodyPr/>
          <a:lstStyle/>
          <a:p>
            <a:fld id="{1D93BD3E-1E9A-4970-A6F7-E7AC52762E0C}" type="slidenum">
              <a:rPr lang="en-US" smtClean="0"/>
              <a:pPr/>
              <a:t>4</a:t>
            </a:fld>
            <a:endParaRPr lang="en-US" dirty="0"/>
          </a:p>
        </p:txBody>
      </p:sp>
      <p:sp>
        <p:nvSpPr>
          <p:cNvPr id="5" name="Content Placeholder 4">
            <a:extLst>
              <a:ext uri="{FF2B5EF4-FFF2-40B4-BE49-F238E27FC236}">
                <a16:creationId xmlns:a16="http://schemas.microsoft.com/office/drawing/2014/main" id="{F94F42E9-D114-3E84-C716-97BFDE369C2B}"/>
              </a:ext>
            </a:extLst>
          </p:cNvPr>
          <p:cNvSpPr>
            <a:spLocks noGrp="1"/>
          </p:cNvSpPr>
          <p:nvPr>
            <p:ph idx="16"/>
          </p:nvPr>
        </p:nvSpPr>
        <p:spPr/>
        <p:txBody>
          <a:bodyPr/>
          <a:lstStyle/>
          <a:p>
            <a:r>
              <a:rPr lang="en-US" dirty="0"/>
              <a:t>Regulation Service</a:t>
            </a:r>
          </a:p>
        </p:txBody>
      </p:sp>
    </p:spTree>
    <p:extLst>
      <p:ext uri="{BB962C8B-B14F-4D97-AF65-F5344CB8AC3E}">
        <p14:creationId xmlns:p14="http://schemas.microsoft.com/office/powerpoint/2010/main" val="312263219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2024 Wind Adjustment Tables</a:t>
            </a:r>
          </a:p>
        </p:txBody>
      </p:sp>
      <p:sp>
        <p:nvSpPr>
          <p:cNvPr id="3" name="Content Placeholder 2">
            <a:extLst>
              <a:ext uri="{FF2B5EF4-FFF2-40B4-BE49-F238E27FC236}">
                <a16:creationId xmlns:a16="http://schemas.microsoft.com/office/drawing/2014/main" id="{D981CE3D-4238-4A4E-A825-5634CED16829}"/>
              </a:ext>
            </a:extLst>
          </p:cNvPr>
          <p:cNvSpPr>
            <a:spLocks noGrp="1"/>
          </p:cNvSpPr>
          <p:nvPr>
            <p:ph idx="1"/>
          </p:nvPr>
        </p:nvSpPr>
        <p:spPr/>
        <p:txBody>
          <a:bodyPr/>
          <a:lstStyle/>
          <a:p>
            <a:pPr marL="0" indent="0">
              <a:buNone/>
            </a:pPr>
            <a:r>
              <a:rPr lang="en-US" sz="1400" dirty="0"/>
              <a:t>Wind Adjustment Tables track incremental MWs of Regulation needed to account for additional variability per 1000 MW increase in installed wind capacity. </a:t>
            </a:r>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40</a:t>
            </a:fld>
            <a:endParaRPr lang="en-US" dirty="0"/>
          </a:p>
        </p:txBody>
      </p:sp>
      <p:graphicFrame>
        <p:nvGraphicFramePr>
          <p:cNvPr id="9" name="Chart 8">
            <a:extLst>
              <a:ext uri="{FF2B5EF4-FFF2-40B4-BE49-F238E27FC236}">
                <a16:creationId xmlns:a16="http://schemas.microsoft.com/office/drawing/2014/main" id="{BD5D55DA-1908-48A1-B6F8-6A2A10B57153}"/>
              </a:ext>
            </a:extLst>
          </p:cNvPr>
          <p:cNvGraphicFramePr>
            <a:graphicFrameLocks/>
          </p:cNvGraphicFramePr>
          <p:nvPr>
            <p:extLst>
              <p:ext uri="{D42A27DB-BD31-4B8C-83A1-F6EECF244321}">
                <p14:modId xmlns:p14="http://schemas.microsoft.com/office/powerpoint/2010/main" val="1147741643"/>
              </p:ext>
            </p:extLst>
          </p:nvPr>
        </p:nvGraphicFramePr>
        <p:xfrm>
          <a:off x="232338" y="1358087"/>
          <a:ext cx="8763000" cy="233324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Chart 9">
            <a:extLst>
              <a:ext uri="{FF2B5EF4-FFF2-40B4-BE49-F238E27FC236}">
                <a16:creationId xmlns:a16="http://schemas.microsoft.com/office/drawing/2014/main" id="{D3B03819-93AA-4DEB-B6FD-34CDC7794DC6}"/>
              </a:ext>
            </a:extLst>
          </p:cNvPr>
          <p:cNvGraphicFramePr>
            <a:graphicFrameLocks/>
          </p:cNvGraphicFramePr>
          <p:nvPr>
            <p:extLst>
              <p:ext uri="{D42A27DB-BD31-4B8C-83A1-F6EECF244321}">
                <p14:modId xmlns:p14="http://schemas.microsoft.com/office/powerpoint/2010/main" val="2704629923"/>
              </p:ext>
            </p:extLst>
          </p:nvPr>
        </p:nvGraphicFramePr>
        <p:xfrm>
          <a:off x="304801" y="3630624"/>
          <a:ext cx="8606862" cy="2731384"/>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66346704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24019F-4C85-9BEF-2841-91E2BD6A42D9}"/>
              </a:ext>
            </a:extLst>
          </p:cNvPr>
          <p:cNvSpPr>
            <a:spLocks noGrp="1"/>
          </p:cNvSpPr>
          <p:nvPr>
            <p:ph type="title"/>
          </p:nvPr>
        </p:nvSpPr>
        <p:spPr/>
        <p:txBody>
          <a:bodyPr/>
          <a:lstStyle/>
          <a:p>
            <a:r>
              <a:rPr lang="en-US" dirty="0"/>
              <a:t>2024 Intra-Hour Solar Adjustment Table</a:t>
            </a:r>
          </a:p>
        </p:txBody>
      </p:sp>
      <p:sp>
        <p:nvSpPr>
          <p:cNvPr id="4" name="Slide Number Placeholder 3">
            <a:extLst>
              <a:ext uri="{FF2B5EF4-FFF2-40B4-BE49-F238E27FC236}">
                <a16:creationId xmlns:a16="http://schemas.microsoft.com/office/drawing/2014/main" id="{A5E62B05-4704-1E92-03D1-BC6BD15C2CE0}"/>
              </a:ext>
            </a:extLst>
          </p:cNvPr>
          <p:cNvSpPr>
            <a:spLocks noGrp="1"/>
          </p:cNvSpPr>
          <p:nvPr>
            <p:ph type="sldNum" sz="quarter" idx="4"/>
          </p:nvPr>
        </p:nvSpPr>
        <p:spPr/>
        <p:txBody>
          <a:bodyPr/>
          <a:lstStyle/>
          <a:p>
            <a:fld id="{1D93BD3E-1E9A-4970-A6F7-E7AC52762E0C}" type="slidenum">
              <a:rPr lang="en-US" smtClean="0"/>
              <a:pPr/>
              <a:t>41</a:t>
            </a:fld>
            <a:endParaRPr lang="en-US" dirty="0"/>
          </a:p>
        </p:txBody>
      </p:sp>
      <p:graphicFrame>
        <p:nvGraphicFramePr>
          <p:cNvPr id="7" name="Table 6">
            <a:extLst>
              <a:ext uri="{FF2B5EF4-FFF2-40B4-BE49-F238E27FC236}">
                <a16:creationId xmlns:a16="http://schemas.microsoft.com/office/drawing/2014/main" id="{AE003524-B442-FD1F-6C4D-AE06BC71F934}"/>
              </a:ext>
            </a:extLst>
          </p:cNvPr>
          <p:cNvGraphicFramePr>
            <a:graphicFrameLocks noGrp="1"/>
          </p:cNvGraphicFramePr>
          <p:nvPr>
            <p:extLst>
              <p:ext uri="{D42A27DB-BD31-4B8C-83A1-F6EECF244321}">
                <p14:modId xmlns:p14="http://schemas.microsoft.com/office/powerpoint/2010/main" val="24640386"/>
              </p:ext>
            </p:extLst>
          </p:nvPr>
        </p:nvGraphicFramePr>
        <p:xfrm>
          <a:off x="896679" y="1452514"/>
          <a:ext cx="6971412" cy="3778706"/>
        </p:xfrm>
        <a:graphic>
          <a:graphicData uri="http://schemas.openxmlformats.org/drawingml/2006/table">
            <a:tbl>
              <a:tblPr/>
              <a:tblGrid>
                <a:gridCol w="995916">
                  <a:extLst>
                    <a:ext uri="{9D8B030D-6E8A-4147-A177-3AD203B41FA5}">
                      <a16:colId xmlns:a16="http://schemas.microsoft.com/office/drawing/2014/main" val="3725361768"/>
                    </a:ext>
                  </a:extLst>
                </a:gridCol>
                <a:gridCol w="995916">
                  <a:extLst>
                    <a:ext uri="{9D8B030D-6E8A-4147-A177-3AD203B41FA5}">
                      <a16:colId xmlns:a16="http://schemas.microsoft.com/office/drawing/2014/main" val="199141444"/>
                    </a:ext>
                  </a:extLst>
                </a:gridCol>
                <a:gridCol w="995916">
                  <a:extLst>
                    <a:ext uri="{9D8B030D-6E8A-4147-A177-3AD203B41FA5}">
                      <a16:colId xmlns:a16="http://schemas.microsoft.com/office/drawing/2014/main" val="742156346"/>
                    </a:ext>
                  </a:extLst>
                </a:gridCol>
                <a:gridCol w="995916">
                  <a:extLst>
                    <a:ext uri="{9D8B030D-6E8A-4147-A177-3AD203B41FA5}">
                      <a16:colId xmlns:a16="http://schemas.microsoft.com/office/drawing/2014/main" val="1987778536"/>
                    </a:ext>
                  </a:extLst>
                </a:gridCol>
                <a:gridCol w="995916">
                  <a:extLst>
                    <a:ext uri="{9D8B030D-6E8A-4147-A177-3AD203B41FA5}">
                      <a16:colId xmlns:a16="http://schemas.microsoft.com/office/drawing/2014/main" val="3174174973"/>
                    </a:ext>
                  </a:extLst>
                </a:gridCol>
                <a:gridCol w="995916">
                  <a:extLst>
                    <a:ext uri="{9D8B030D-6E8A-4147-A177-3AD203B41FA5}">
                      <a16:colId xmlns:a16="http://schemas.microsoft.com/office/drawing/2014/main" val="3561122124"/>
                    </a:ext>
                  </a:extLst>
                </a:gridCol>
                <a:gridCol w="995916">
                  <a:extLst>
                    <a:ext uri="{9D8B030D-6E8A-4147-A177-3AD203B41FA5}">
                      <a16:colId xmlns:a16="http://schemas.microsoft.com/office/drawing/2014/main" val="120025380"/>
                    </a:ext>
                  </a:extLst>
                </a:gridCol>
              </a:tblGrid>
              <a:tr h="495254">
                <a:tc>
                  <a:txBody>
                    <a:bodyPr/>
                    <a:lstStyle/>
                    <a:p>
                      <a:pPr algn="ctr" fontAlgn="ctr"/>
                      <a:endParaRPr lang="en-US" sz="1100" b="0" i="0" u="none" strike="noStrike">
                        <a:solidFill>
                          <a:srgbClr val="000000"/>
                        </a:solidFill>
                        <a:effectLst/>
                        <a:latin typeface="Calibri" panose="020F0502020204030204" pitchFamily="34" charset="0"/>
                      </a:endParaRPr>
                    </a:p>
                  </a:txBody>
                  <a:tcPr marL="9525" marR="9525" marT="9525" marB="0" anchor="ctr">
                    <a:lnL>
                      <a:noFill/>
                    </a:lnL>
                    <a:lnR>
                      <a:noFill/>
                    </a:lnR>
                    <a:lnT>
                      <a:noFill/>
                    </a:lnT>
                    <a:lnB>
                      <a:noFill/>
                    </a:lnB>
                  </a:tcPr>
                </a:tc>
                <a:tc>
                  <a:txBody>
                    <a:bodyPr/>
                    <a:lstStyle/>
                    <a:p>
                      <a:pPr algn="ctr" fontAlgn="ctr"/>
                      <a:r>
                        <a:rPr lang="en-US" sz="1100" b="0" i="0" u="none" strike="noStrike">
                          <a:solidFill>
                            <a:srgbClr val="000000"/>
                          </a:solidFill>
                          <a:effectLst/>
                          <a:latin typeface="Calibri" panose="020F0502020204030204" pitchFamily="34" charset="0"/>
                        </a:rPr>
                        <a:t>HE 1-2, 23-24</a:t>
                      </a:r>
                    </a:p>
                  </a:txBody>
                  <a:tcPr marL="9525" marR="9525" marT="9525" marB="0" anchor="ctr">
                    <a:lnL>
                      <a:noFill/>
                    </a:lnL>
                    <a:lnR>
                      <a:noFill/>
                    </a:lnR>
                    <a:lnT>
                      <a:noFill/>
                    </a:lnT>
                    <a:lnB>
                      <a:noFill/>
                    </a:lnB>
                  </a:tcPr>
                </a:tc>
                <a:tc>
                  <a:txBody>
                    <a:bodyPr/>
                    <a:lstStyle/>
                    <a:p>
                      <a:pPr algn="ctr" fontAlgn="ctr"/>
                      <a:r>
                        <a:rPr lang="en-US" sz="1100" b="0" i="0" u="none" strike="noStrike">
                          <a:solidFill>
                            <a:srgbClr val="000000"/>
                          </a:solidFill>
                          <a:effectLst/>
                          <a:latin typeface="Calibri" panose="020F0502020204030204" pitchFamily="34" charset="0"/>
                        </a:rPr>
                        <a:t>HE 3-6</a:t>
                      </a:r>
                    </a:p>
                  </a:txBody>
                  <a:tcPr marL="9525" marR="9525" marT="9525" marB="0" anchor="ctr">
                    <a:lnL>
                      <a:noFill/>
                    </a:lnL>
                    <a:lnR>
                      <a:noFill/>
                    </a:lnR>
                    <a:lnT>
                      <a:noFill/>
                    </a:lnT>
                    <a:lnB>
                      <a:noFill/>
                    </a:lnB>
                  </a:tcPr>
                </a:tc>
                <a:tc>
                  <a:txBody>
                    <a:bodyPr/>
                    <a:lstStyle/>
                    <a:p>
                      <a:pPr algn="ctr" fontAlgn="ctr"/>
                      <a:r>
                        <a:rPr lang="en-US" sz="1100" b="0" i="0" u="none" strike="noStrike">
                          <a:solidFill>
                            <a:srgbClr val="000000"/>
                          </a:solidFill>
                          <a:effectLst/>
                          <a:latin typeface="Calibri" panose="020F0502020204030204" pitchFamily="34" charset="0"/>
                        </a:rPr>
                        <a:t>HE 7-10</a:t>
                      </a:r>
                    </a:p>
                  </a:txBody>
                  <a:tcPr marL="9525" marR="9525" marT="9525" marB="0" anchor="ctr">
                    <a:lnL>
                      <a:noFill/>
                    </a:lnL>
                    <a:lnR>
                      <a:noFill/>
                    </a:lnR>
                    <a:lnT>
                      <a:noFill/>
                    </a:lnT>
                    <a:lnB>
                      <a:noFill/>
                    </a:lnB>
                  </a:tcPr>
                </a:tc>
                <a:tc>
                  <a:txBody>
                    <a:bodyPr/>
                    <a:lstStyle/>
                    <a:p>
                      <a:pPr algn="ctr" fontAlgn="ctr"/>
                      <a:r>
                        <a:rPr lang="en-US" sz="1100" b="0" i="0" u="none" strike="noStrike">
                          <a:solidFill>
                            <a:srgbClr val="000000"/>
                          </a:solidFill>
                          <a:effectLst/>
                          <a:latin typeface="Calibri" panose="020F0502020204030204" pitchFamily="34" charset="0"/>
                        </a:rPr>
                        <a:t>HE 11-14</a:t>
                      </a:r>
                    </a:p>
                  </a:txBody>
                  <a:tcPr marL="9525" marR="9525" marT="9525" marB="0" anchor="ctr">
                    <a:lnL>
                      <a:noFill/>
                    </a:lnL>
                    <a:lnR>
                      <a:noFill/>
                    </a:lnR>
                    <a:lnT>
                      <a:noFill/>
                    </a:lnT>
                    <a:lnB>
                      <a:noFill/>
                    </a:lnB>
                  </a:tcPr>
                </a:tc>
                <a:tc>
                  <a:txBody>
                    <a:bodyPr/>
                    <a:lstStyle/>
                    <a:p>
                      <a:pPr algn="ctr" fontAlgn="ctr"/>
                      <a:r>
                        <a:rPr lang="en-US" sz="1100" b="0" i="0" u="none" strike="noStrike">
                          <a:solidFill>
                            <a:srgbClr val="000000"/>
                          </a:solidFill>
                          <a:effectLst/>
                          <a:latin typeface="Calibri" panose="020F0502020204030204" pitchFamily="34" charset="0"/>
                        </a:rPr>
                        <a:t>HE 15-18</a:t>
                      </a:r>
                    </a:p>
                  </a:txBody>
                  <a:tcPr marL="9525" marR="9525" marT="9525" marB="0" anchor="ctr">
                    <a:lnL>
                      <a:noFill/>
                    </a:lnL>
                    <a:lnR>
                      <a:noFill/>
                    </a:lnR>
                    <a:lnT>
                      <a:noFill/>
                    </a:lnT>
                    <a:lnB>
                      <a:noFill/>
                    </a:lnB>
                  </a:tcPr>
                </a:tc>
                <a:tc>
                  <a:txBody>
                    <a:bodyPr/>
                    <a:lstStyle/>
                    <a:p>
                      <a:pPr algn="ctr" fontAlgn="ctr"/>
                      <a:r>
                        <a:rPr lang="en-US" sz="1100" b="0" i="0" u="none" strike="noStrike">
                          <a:solidFill>
                            <a:srgbClr val="000000"/>
                          </a:solidFill>
                          <a:effectLst/>
                          <a:latin typeface="Calibri" panose="020F0502020204030204" pitchFamily="34" charset="0"/>
                        </a:rPr>
                        <a:t>HE 19-22</a:t>
                      </a:r>
                    </a:p>
                  </a:txBody>
                  <a:tcPr marL="9525" marR="9525" marT="9525" marB="0" anchor="ctr">
                    <a:lnL>
                      <a:noFill/>
                    </a:lnL>
                    <a:lnR>
                      <a:noFill/>
                    </a:lnR>
                    <a:lnT>
                      <a:noFill/>
                    </a:lnT>
                    <a:lnB>
                      <a:noFill/>
                    </a:lnB>
                  </a:tcPr>
                </a:tc>
                <a:extLst>
                  <a:ext uri="{0D108BD9-81ED-4DB2-BD59-A6C34878D82A}">
                    <a16:rowId xmlns:a16="http://schemas.microsoft.com/office/drawing/2014/main" val="2272863935"/>
                  </a:ext>
                </a:extLst>
              </a:tr>
              <a:tr h="273621">
                <a:tc>
                  <a:txBody>
                    <a:bodyPr/>
                    <a:lstStyle/>
                    <a:p>
                      <a:pPr algn="ctr" fontAlgn="ctr"/>
                      <a:r>
                        <a:rPr lang="en-US" sz="1100" b="0" i="0" u="none" strike="noStrike">
                          <a:solidFill>
                            <a:srgbClr val="000000"/>
                          </a:solidFill>
                          <a:effectLst/>
                          <a:latin typeface="Calibri" panose="020F0502020204030204" pitchFamily="34" charset="0"/>
                        </a:rPr>
                        <a:t>Jan</a:t>
                      </a:r>
                    </a:p>
                  </a:txBody>
                  <a:tcPr marL="9525" marR="9525" marT="9525" marB="0" anchor="ctr">
                    <a:lnL>
                      <a:noFill/>
                    </a:lnL>
                    <a:lnR>
                      <a:noFill/>
                    </a:lnR>
                    <a:lnT>
                      <a:noFill/>
                    </a:lnT>
                    <a:lnB>
                      <a:noFill/>
                    </a:lnB>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9525" marR="9525" marT="9525" marB="0" anchor="ctr">
                    <a:lnL>
                      <a:noFill/>
                    </a:lnL>
                    <a:lnR>
                      <a:noFill/>
                    </a:lnR>
                    <a:lnT>
                      <a:noFill/>
                    </a:lnT>
                    <a:lnB>
                      <a:noFill/>
                    </a:lnB>
                    <a:solidFill>
                      <a:srgbClr val="63BE7B"/>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9525" marR="9525" marT="9525" marB="0" anchor="ctr">
                    <a:lnL>
                      <a:noFill/>
                    </a:lnL>
                    <a:lnR>
                      <a:noFill/>
                    </a:lnR>
                    <a:lnT>
                      <a:noFill/>
                    </a:lnT>
                    <a:lnB>
                      <a:noFill/>
                    </a:lnB>
                    <a:solidFill>
                      <a:srgbClr val="63BE7B"/>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9525" marR="9525" marT="9525" marB="0" anchor="ctr">
                    <a:lnL>
                      <a:noFill/>
                    </a:lnL>
                    <a:lnR>
                      <a:noFill/>
                    </a:lnR>
                    <a:lnT>
                      <a:noFill/>
                    </a:lnT>
                    <a:lnB>
                      <a:noFill/>
                    </a:lnB>
                    <a:solidFill>
                      <a:srgbClr val="63BE7B"/>
                    </a:solidFill>
                  </a:tcPr>
                </a:tc>
                <a:tc>
                  <a:txBody>
                    <a:bodyPr/>
                    <a:lstStyle/>
                    <a:p>
                      <a:pPr algn="ctr" fontAlgn="ctr"/>
                      <a:r>
                        <a:rPr lang="en-US" sz="1100" b="0" i="0" u="none" strike="noStrike">
                          <a:solidFill>
                            <a:srgbClr val="000000"/>
                          </a:solidFill>
                          <a:effectLst/>
                          <a:latin typeface="Calibri" panose="020F0502020204030204" pitchFamily="34" charset="0"/>
                        </a:rPr>
                        <a:t>21</a:t>
                      </a:r>
                    </a:p>
                  </a:txBody>
                  <a:tcPr marL="9525" marR="9525" marT="9525" marB="0" anchor="ctr">
                    <a:lnL>
                      <a:noFill/>
                    </a:lnL>
                    <a:lnR>
                      <a:noFill/>
                    </a:lnR>
                    <a:lnT>
                      <a:noFill/>
                    </a:lnT>
                    <a:lnB>
                      <a:noFill/>
                    </a:lnB>
                    <a:solidFill>
                      <a:srgbClr val="FED07F"/>
                    </a:solidFill>
                  </a:tcPr>
                </a:tc>
                <a:tc>
                  <a:txBody>
                    <a:bodyPr/>
                    <a:lstStyle/>
                    <a:p>
                      <a:pPr algn="ctr" fontAlgn="ctr"/>
                      <a:r>
                        <a:rPr lang="en-US" sz="1100" b="0" i="0" u="none" strike="noStrike">
                          <a:solidFill>
                            <a:srgbClr val="000000"/>
                          </a:solidFill>
                          <a:effectLst/>
                          <a:latin typeface="Calibri" panose="020F0502020204030204" pitchFamily="34" charset="0"/>
                        </a:rPr>
                        <a:t>20</a:t>
                      </a:r>
                    </a:p>
                  </a:txBody>
                  <a:tcPr marL="9525" marR="9525" marT="9525" marB="0" anchor="ctr">
                    <a:lnL>
                      <a:noFill/>
                    </a:lnL>
                    <a:lnR>
                      <a:noFill/>
                    </a:lnR>
                    <a:lnT>
                      <a:noFill/>
                    </a:lnT>
                    <a:lnB>
                      <a:noFill/>
                    </a:lnB>
                    <a:solidFill>
                      <a:srgbClr val="FED07F"/>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9525" marR="9525" marT="9525" marB="0" anchor="ctr">
                    <a:lnL>
                      <a:noFill/>
                    </a:lnL>
                    <a:lnR>
                      <a:noFill/>
                    </a:lnR>
                    <a:lnT>
                      <a:noFill/>
                    </a:lnT>
                    <a:lnB>
                      <a:noFill/>
                    </a:lnB>
                    <a:solidFill>
                      <a:srgbClr val="63BE7B"/>
                    </a:solidFill>
                  </a:tcPr>
                </a:tc>
                <a:extLst>
                  <a:ext uri="{0D108BD9-81ED-4DB2-BD59-A6C34878D82A}">
                    <a16:rowId xmlns:a16="http://schemas.microsoft.com/office/drawing/2014/main" val="2988556009"/>
                  </a:ext>
                </a:extLst>
              </a:tr>
              <a:tr h="273621">
                <a:tc>
                  <a:txBody>
                    <a:bodyPr/>
                    <a:lstStyle/>
                    <a:p>
                      <a:pPr algn="ctr" fontAlgn="ctr"/>
                      <a:r>
                        <a:rPr lang="en-US" sz="1100" b="0" i="0" u="none" strike="noStrike">
                          <a:solidFill>
                            <a:srgbClr val="000000"/>
                          </a:solidFill>
                          <a:effectLst/>
                          <a:latin typeface="Calibri" panose="020F0502020204030204" pitchFamily="34" charset="0"/>
                        </a:rPr>
                        <a:t>Feb</a:t>
                      </a:r>
                    </a:p>
                  </a:txBody>
                  <a:tcPr marL="9525" marR="9525" marT="9525" marB="0" anchor="ctr">
                    <a:lnL>
                      <a:noFill/>
                    </a:lnL>
                    <a:lnR>
                      <a:noFill/>
                    </a:lnR>
                    <a:lnT>
                      <a:noFill/>
                    </a:lnT>
                    <a:lnB>
                      <a:noFill/>
                    </a:lnB>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9525" marR="9525" marT="9525" marB="0" anchor="ctr">
                    <a:lnL>
                      <a:noFill/>
                    </a:lnL>
                    <a:lnR>
                      <a:noFill/>
                    </a:lnR>
                    <a:lnT>
                      <a:noFill/>
                    </a:lnT>
                    <a:lnB>
                      <a:noFill/>
                    </a:lnB>
                    <a:solidFill>
                      <a:srgbClr val="63BE7B"/>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9525" marR="9525" marT="9525" marB="0" anchor="ctr">
                    <a:lnL>
                      <a:noFill/>
                    </a:lnL>
                    <a:lnR>
                      <a:noFill/>
                    </a:lnR>
                    <a:lnT>
                      <a:noFill/>
                    </a:lnT>
                    <a:lnB>
                      <a:noFill/>
                    </a:lnB>
                    <a:solidFill>
                      <a:srgbClr val="63BE7B"/>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9525" marR="9525" marT="9525" marB="0" anchor="ctr">
                    <a:lnL>
                      <a:noFill/>
                    </a:lnL>
                    <a:lnR>
                      <a:noFill/>
                    </a:lnR>
                    <a:lnT>
                      <a:noFill/>
                    </a:lnT>
                    <a:lnB>
                      <a:noFill/>
                    </a:lnB>
                    <a:solidFill>
                      <a:srgbClr val="63BE7B"/>
                    </a:solidFill>
                  </a:tcPr>
                </a:tc>
                <a:tc>
                  <a:txBody>
                    <a:bodyPr/>
                    <a:lstStyle/>
                    <a:p>
                      <a:pPr algn="ctr" fontAlgn="ctr"/>
                      <a:r>
                        <a:rPr lang="en-US" sz="1100" b="0" i="0" u="none" strike="noStrike">
                          <a:solidFill>
                            <a:srgbClr val="000000"/>
                          </a:solidFill>
                          <a:effectLst/>
                          <a:latin typeface="Calibri" panose="020F0502020204030204" pitchFamily="34" charset="0"/>
                        </a:rPr>
                        <a:t>33</a:t>
                      </a:r>
                    </a:p>
                  </a:txBody>
                  <a:tcPr marL="9525" marR="9525" marT="9525" marB="0" anchor="ctr">
                    <a:lnL>
                      <a:noFill/>
                    </a:lnL>
                    <a:lnR>
                      <a:noFill/>
                    </a:lnR>
                    <a:lnT>
                      <a:noFill/>
                    </a:lnT>
                    <a:lnB>
                      <a:noFill/>
                    </a:lnB>
                    <a:solidFill>
                      <a:srgbClr val="FDBF7C"/>
                    </a:solidFill>
                  </a:tcPr>
                </a:tc>
                <a:tc>
                  <a:txBody>
                    <a:bodyPr/>
                    <a:lstStyle/>
                    <a:p>
                      <a:pPr algn="ctr" fontAlgn="ctr"/>
                      <a:r>
                        <a:rPr lang="en-US" sz="1100" b="0" i="0" u="none" strike="noStrike">
                          <a:solidFill>
                            <a:srgbClr val="000000"/>
                          </a:solidFill>
                          <a:effectLst/>
                          <a:latin typeface="Calibri" panose="020F0502020204030204" pitchFamily="34" charset="0"/>
                        </a:rPr>
                        <a:t>20</a:t>
                      </a:r>
                    </a:p>
                  </a:txBody>
                  <a:tcPr marL="9525" marR="9525" marT="9525" marB="0" anchor="ctr">
                    <a:lnL>
                      <a:noFill/>
                    </a:lnL>
                    <a:lnR>
                      <a:noFill/>
                    </a:lnR>
                    <a:lnT>
                      <a:noFill/>
                    </a:lnT>
                    <a:lnB>
                      <a:noFill/>
                    </a:lnB>
                    <a:solidFill>
                      <a:srgbClr val="FED07F"/>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9525" marR="9525" marT="9525" marB="0" anchor="ctr">
                    <a:lnL>
                      <a:noFill/>
                    </a:lnL>
                    <a:lnR>
                      <a:noFill/>
                    </a:lnR>
                    <a:lnT>
                      <a:noFill/>
                    </a:lnT>
                    <a:lnB>
                      <a:noFill/>
                    </a:lnB>
                    <a:solidFill>
                      <a:srgbClr val="63BE7B"/>
                    </a:solidFill>
                  </a:tcPr>
                </a:tc>
                <a:extLst>
                  <a:ext uri="{0D108BD9-81ED-4DB2-BD59-A6C34878D82A}">
                    <a16:rowId xmlns:a16="http://schemas.microsoft.com/office/drawing/2014/main" val="1347579651"/>
                  </a:ext>
                </a:extLst>
              </a:tr>
              <a:tr h="273621">
                <a:tc>
                  <a:txBody>
                    <a:bodyPr/>
                    <a:lstStyle/>
                    <a:p>
                      <a:pPr algn="ctr" fontAlgn="ctr"/>
                      <a:r>
                        <a:rPr lang="en-US" sz="1100" b="0" i="0" u="none" strike="noStrike">
                          <a:solidFill>
                            <a:srgbClr val="000000"/>
                          </a:solidFill>
                          <a:effectLst/>
                          <a:latin typeface="Calibri" panose="020F0502020204030204" pitchFamily="34" charset="0"/>
                        </a:rPr>
                        <a:t>Mar</a:t>
                      </a:r>
                    </a:p>
                  </a:txBody>
                  <a:tcPr marL="9525" marR="9525" marT="9525" marB="0" anchor="ctr">
                    <a:lnL>
                      <a:noFill/>
                    </a:lnL>
                    <a:lnR>
                      <a:noFill/>
                    </a:lnR>
                    <a:lnT>
                      <a:noFill/>
                    </a:lnT>
                    <a:lnB>
                      <a:noFill/>
                    </a:lnB>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9525" marR="9525" marT="9525" marB="0" anchor="ctr">
                    <a:lnL>
                      <a:noFill/>
                    </a:lnL>
                    <a:lnR>
                      <a:noFill/>
                    </a:lnR>
                    <a:lnT>
                      <a:noFill/>
                    </a:lnT>
                    <a:lnB>
                      <a:noFill/>
                    </a:lnB>
                    <a:solidFill>
                      <a:srgbClr val="63BE7B"/>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9525" marR="9525" marT="9525" marB="0" anchor="ctr">
                    <a:lnL>
                      <a:noFill/>
                    </a:lnL>
                    <a:lnR>
                      <a:noFill/>
                    </a:lnR>
                    <a:lnT>
                      <a:noFill/>
                    </a:lnT>
                    <a:lnB>
                      <a:noFill/>
                    </a:lnB>
                    <a:solidFill>
                      <a:srgbClr val="63BE7B"/>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9525" marR="9525" marT="9525" marB="0" anchor="ctr">
                    <a:lnL>
                      <a:noFill/>
                    </a:lnL>
                    <a:lnR>
                      <a:noFill/>
                    </a:lnR>
                    <a:lnT>
                      <a:noFill/>
                    </a:lnT>
                    <a:lnB>
                      <a:noFill/>
                    </a:lnB>
                    <a:solidFill>
                      <a:srgbClr val="63BE7B"/>
                    </a:solidFill>
                  </a:tcPr>
                </a:tc>
                <a:tc>
                  <a:txBody>
                    <a:bodyPr/>
                    <a:lstStyle/>
                    <a:p>
                      <a:pPr algn="ctr" fontAlgn="ctr"/>
                      <a:r>
                        <a:rPr lang="en-US" sz="1100" b="0" i="0" u="none" strike="noStrike">
                          <a:solidFill>
                            <a:srgbClr val="000000"/>
                          </a:solidFill>
                          <a:effectLst/>
                          <a:latin typeface="Calibri" panose="020F0502020204030204" pitchFamily="34" charset="0"/>
                        </a:rPr>
                        <a:t>33</a:t>
                      </a:r>
                    </a:p>
                  </a:txBody>
                  <a:tcPr marL="9525" marR="9525" marT="9525" marB="0" anchor="ctr">
                    <a:lnL>
                      <a:noFill/>
                    </a:lnL>
                    <a:lnR>
                      <a:noFill/>
                    </a:lnR>
                    <a:lnT>
                      <a:noFill/>
                    </a:lnT>
                    <a:lnB>
                      <a:noFill/>
                    </a:lnB>
                    <a:solidFill>
                      <a:srgbClr val="FDBF7C"/>
                    </a:solidFill>
                  </a:tcPr>
                </a:tc>
                <a:tc>
                  <a:txBody>
                    <a:bodyPr/>
                    <a:lstStyle/>
                    <a:p>
                      <a:pPr algn="ctr" fontAlgn="ctr"/>
                      <a:r>
                        <a:rPr lang="en-US" sz="1100" b="0" i="0" u="none" strike="noStrike">
                          <a:solidFill>
                            <a:srgbClr val="000000"/>
                          </a:solidFill>
                          <a:effectLst/>
                          <a:latin typeface="Calibri" panose="020F0502020204030204" pitchFamily="34" charset="0"/>
                        </a:rPr>
                        <a:t>73</a:t>
                      </a:r>
                    </a:p>
                  </a:txBody>
                  <a:tcPr marL="9525" marR="9525" marT="9525" marB="0" anchor="ctr">
                    <a:lnL>
                      <a:noFill/>
                    </a:lnL>
                    <a:lnR>
                      <a:noFill/>
                    </a:lnR>
                    <a:lnT>
                      <a:noFill/>
                    </a:lnT>
                    <a:lnB>
                      <a:noFill/>
                    </a:lnB>
                    <a:solidFill>
                      <a:srgbClr val="FA8871"/>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9525" marR="9525" marT="9525" marB="0" anchor="ctr">
                    <a:lnL>
                      <a:noFill/>
                    </a:lnL>
                    <a:lnR>
                      <a:noFill/>
                    </a:lnR>
                    <a:lnT>
                      <a:noFill/>
                    </a:lnT>
                    <a:lnB>
                      <a:noFill/>
                    </a:lnB>
                    <a:solidFill>
                      <a:srgbClr val="63BE7B"/>
                    </a:solidFill>
                  </a:tcPr>
                </a:tc>
                <a:extLst>
                  <a:ext uri="{0D108BD9-81ED-4DB2-BD59-A6C34878D82A}">
                    <a16:rowId xmlns:a16="http://schemas.microsoft.com/office/drawing/2014/main" val="3547371029"/>
                  </a:ext>
                </a:extLst>
              </a:tr>
              <a:tr h="273621">
                <a:tc>
                  <a:txBody>
                    <a:bodyPr/>
                    <a:lstStyle/>
                    <a:p>
                      <a:pPr algn="ctr" fontAlgn="ctr"/>
                      <a:r>
                        <a:rPr lang="en-US" sz="1100" b="0" i="0" u="none" strike="noStrike">
                          <a:solidFill>
                            <a:srgbClr val="000000"/>
                          </a:solidFill>
                          <a:effectLst/>
                          <a:latin typeface="Calibri" panose="020F0502020204030204" pitchFamily="34" charset="0"/>
                        </a:rPr>
                        <a:t>Apr</a:t>
                      </a:r>
                    </a:p>
                  </a:txBody>
                  <a:tcPr marL="9525" marR="9525" marT="9525" marB="0" anchor="ctr">
                    <a:lnL>
                      <a:noFill/>
                    </a:lnL>
                    <a:lnR>
                      <a:noFill/>
                    </a:lnR>
                    <a:lnT>
                      <a:noFill/>
                    </a:lnT>
                    <a:lnB>
                      <a:noFill/>
                    </a:lnB>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9525" marR="9525" marT="9525" marB="0" anchor="ctr">
                    <a:lnL>
                      <a:noFill/>
                    </a:lnL>
                    <a:lnR>
                      <a:noFill/>
                    </a:lnR>
                    <a:lnT>
                      <a:noFill/>
                    </a:lnT>
                    <a:lnB>
                      <a:noFill/>
                    </a:lnB>
                    <a:solidFill>
                      <a:srgbClr val="63BE7B"/>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9525" marR="9525" marT="9525" marB="0" anchor="ctr">
                    <a:lnL>
                      <a:noFill/>
                    </a:lnL>
                    <a:lnR>
                      <a:noFill/>
                    </a:lnR>
                    <a:lnT>
                      <a:noFill/>
                    </a:lnT>
                    <a:lnB>
                      <a:noFill/>
                    </a:lnB>
                    <a:solidFill>
                      <a:srgbClr val="63BE7B"/>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9525" marR="9525" marT="9525" marB="0" anchor="ctr">
                    <a:lnL>
                      <a:noFill/>
                    </a:lnL>
                    <a:lnR>
                      <a:noFill/>
                    </a:lnR>
                    <a:lnT>
                      <a:noFill/>
                    </a:lnT>
                    <a:lnB>
                      <a:noFill/>
                    </a:lnB>
                    <a:solidFill>
                      <a:srgbClr val="63BE7B"/>
                    </a:solidFill>
                  </a:tcPr>
                </a:tc>
                <a:tc>
                  <a:txBody>
                    <a:bodyPr/>
                    <a:lstStyle/>
                    <a:p>
                      <a:pPr algn="ctr" fontAlgn="ctr"/>
                      <a:r>
                        <a:rPr lang="en-US" sz="1100" b="0" i="0" u="none" strike="noStrike">
                          <a:solidFill>
                            <a:srgbClr val="000000"/>
                          </a:solidFill>
                          <a:effectLst/>
                          <a:latin typeface="Calibri" panose="020F0502020204030204" pitchFamily="34" charset="0"/>
                        </a:rPr>
                        <a:t>30</a:t>
                      </a:r>
                    </a:p>
                  </a:txBody>
                  <a:tcPr marL="9525" marR="9525" marT="9525" marB="0" anchor="ctr">
                    <a:lnL>
                      <a:noFill/>
                    </a:lnL>
                    <a:lnR>
                      <a:noFill/>
                    </a:lnR>
                    <a:lnT>
                      <a:noFill/>
                    </a:lnT>
                    <a:lnB>
                      <a:noFill/>
                    </a:lnB>
                    <a:solidFill>
                      <a:srgbClr val="FDC37D"/>
                    </a:solidFill>
                  </a:tcPr>
                </a:tc>
                <a:tc>
                  <a:txBody>
                    <a:bodyPr/>
                    <a:lstStyle/>
                    <a:p>
                      <a:pPr algn="ctr" fontAlgn="ctr"/>
                      <a:r>
                        <a:rPr lang="en-US" sz="1100" b="0" i="0" u="none" strike="noStrike">
                          <a:solidFill>
                            <a:srgbClr val="000000"/>
                          </a:solidFill>
                          <a:effectLst/>
                          <a:latin typeface="Calibri" panose="020F0502020204030204" pitchFamily="34" charset="0"/>
                        </a:rPr>
                        <a:t>55</a:t>
                      </a:r>
                    </a:p>
                  </a:txBody>
                  <a:tcPr marL="9525" marR="9525" marT="9525" marB="0" anchor="ctr">
                    <a:lnL>
                      <a:noFill/>
                    </a:lnL>
                    <a:lnR>
                      <a:noFill/>
                    </a:lnR>
                    <a:lnT>
                      <a:noFill/>
                    </a:lnT>
                    <a:lnB>
                      <a:noFill/>
                    </a:lnB>
                    <a:solidFill>
                      <a:srgbClr val="FBA176"/>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9525" marR="9525" marT="9525" marB="0" anchor="ctr">
                    <a:lnL>
                      <a:noFill/>
                    </a:lnL>
                    <a:lnR>
                      <a:noFill/>
                    </a:lnR>
                    <a:lnT>
                      <a:noFill/>
                    </a:lnT>
                    <a:lnB>
                      <a:noFill/>
                    </a:lnB>
                    <a:solidFill>
                      <a:srgbClr val="63BE7B"/>
                    </a:solidFill>
                  </a:tcPr>
                </a:tc>
                <a:extLst>
                  <a:ext uri="{0D108BD9-81ED-4DB2-BD59-A6C34878D82A}">
                    <a16:rowId xmlns:a16="http://schemas.microsoft.com/office/drawing/2014/main" val="2972965407"/>
                  </a:ext>
                </a:extLst>
              </a:tr>
              <a:tr h="273621">
                <a:tc>
                  <a:txBody>
                    <a:bodyPr/>
                    <a:lstStyle/>
                    <a:p>
                      <a:pPr algn="ctr" fontAlgn="ctr"/>
                      <a:r>
                        <a:rPr lang="en-US" sz="1100" b="0" i="0" u="none" strike="noStrike">
                          <a:solidFill>
                            <a:srgbClr val="000000"/>
                          </a:solidFill>
                          <a:effectLst/>
                          <a:latin typeface="Calibri" panose="020F0502020204030204" pitchFamily="34" charset="0"/>
                        </a:rPr>
                        <a:t>May</a:t>
                      </a:r>
                    </a:p>
                  </a:txBody>
                  <a:tcPr marL="9525" marR="9525" marT="9525" marB="0" anchor="ctr">
                    <a:lnL>
                      <a:noFill/>
                    </a:lnL>
                    <a:lnR>
                      <a:noFill/>
                    </a:lnR>
                    <a:lnT>
                      <a:noFill/>
                    </a:lnT>
                    <a:lnB>
                      <a:noFill/>
                    </a:lnB>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9525" marR="9525" marT="9525" marB="0" anchor="ctr">
                    <a:lnL>
                      <a:noFill/>
                    </a:lnL>
                    <a:lnR>
                      <a:noFill/>
                    </a:lnR>
                    <a:lnT>
                      <a:noFill/>
                    </a:lnT>
                    <a:lnB>
                      <a:noFill/>
                    </a:lnB>
                    <a:solidFill>
                      <a:srgbClr val="63BE7B"/>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9525" marR="9525" marT="9525" marB="0" anchor="ctr">
                    <a:lnL>
                      <a:noFill/>
                    </a:lnL>
                    <a:lnR>
                      <a:noFill/>
                    </a:lnR>
                    <a:lnT>
                      <a:noFill/>
                    </a:lnT>
                    <a:lnB>
                      <a:noFill/>
                    </a:lnB>
                    <a:solidFill>
                      <a:srgbClr val="63BE7B"/>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9525" marR="9525" marT="9525" marB="0" anchor="ctr">
                    <a:lnL>
                      <a:noFill/>
                    </a:lnL>
                    <a:lnR>
                      <a:noFill/>
                    </a:lnR>
                    <a:lnT>
                      <a:noFill/>
                    </a:lnT>
                    <a:lnB>
                      <a:noFill/>
                    </a:lnB>
                    <a:solidFill>
                      <a:srgbClr val="63BE7B"/>
                    </a:solidFill>
                  </a:tcPr>
                </a:tc>
                <a:tc>
                  <a:txBody>
                    <a:bodyPr/>
                    <a:lstStyle/>
                    <a:p>
                      <a:pPr algn="ctr" fontAlgn="ctr"/>
                      <a:r>
                        <a:rPr lang="en-US" sz="1100" b="0" i="0" u="none" strike="noStrike">
                          <a:solidFill>
                            <a:srgbClr val="000000"/>
                          </a:solidFill>
                          <a:effectLst/>
                          <a:latin typeface="Calibri" panose="020F0502020204030204" pitchFamily="34" charset="0"/>
                        </a:rPr>
                        <a:t>59</a:t>
                      </a:r>
                    </a:p>
                  </a:txBody>
                  <a:tcPr marL="9525" marR="9525" marT="9525" marB="0" anchor="ctr">
                    <a:lnL>
                      <a:noFill/>
                    </a:lnL>
                    <a:lnR>
                      <a:noFill/>
                    </a:lnR>
                    <a:lnT>
                      <a:noFill/>
                    </a:lnT>
                    <a:lnB>
                      <a:noFill/>
                    </a:lnB>
                    <a:solidFill>
                      <a:srgbClr val="FB9C75"/>
                    </a:solidFill>
                  </a:tcPr>
                </a:tc>
                <a:tc>
                  <a:txBody>
                    <a:bodyPr/>
                    <a:lstStyle/>
                    <a:p>
                      <a:pPr algn="ctr" fontAlgn="ctr"/>
                      <a:r>
                        <a:rPr lang="en-US" sz="1100" b="0" i="0" u="none" strike="noStrike">
                          <a:solidFill>
                            <a:srgbClr val="000000"/>
                          </a:solidFill>
                          <a:effectLst/>
                          <a:latin typeface="Calibri" panose="020F0502020204030204" pitchFamily="34" charset="0"/>
                        </a:rPr>
                        <a:t>96</a:t>
                      </a:r>
                    </a:p>
                  </a:txBody>
                  <a:tcPr marL="9525" marR="9525" marT="9525" marB="0" anchor="ctr">
                    <a:lnL>
                      <a:noFill/>
                    </a:lnL>
                    <a:lnR>
                      <a:noFill/>
                    </a:lnR>
                    <a:lnT>
                      <a:noFill/>
                    </a:lnT>
                    <a:lnB>
                      <a:noFill/>
                    </a:lnB>
                    <a:solidFill>
                      <a:srgbClr val="F8696B"/>
                    </a:solidFill>
                  </a:tcPr>
                </a:tc>
                <a:tc>
                  <a:txBody>
                    <a:bodyPr/>
                    <a:lstStyle/>
                    <a:p>
                      <a:pPr algn="ctr" fontAlgn="ctr"/>
                      <a:r>
                        <a:rPr lang="en-US" sz="1100" b="0" i="0" u="none" strike="noStrike">
                          <a:solidFill>
                            <a:srgbClr val="000000"/>
                          </a:solidFill>
                          <a:effectLst/>
                          <a:latin typeface="Calibri" panose="020F0502020204030204" pitchFamily="34" charset="0"/>
                        </a:rPr>
                        <a:t>26</a:t>
                      </a:r>
                    </a:p>
                  </a:txBody>
                  <a:tcPr marL="9525" marR="9525" marT="9525" marB="0" anchor="ctr">
                    <a:lnL>
                      <a:noFill/>
                    </a:lnL>
                    <a:lnR>
                      <a:noFill/>
                    </a:lnR>
                    <a:lnT>
                      <a:noFill/>
                    </a:lnT>
                    <a:lnB>
                      <a:noFill/>
                    </a:lnB>
                    <a:solidFill>
                      <a:srgbClr val="FEC87E"/>
                    </a:solidFill>
                  </a:tcPr>
                </a:tc>
                <a:extLst>
                  <a:ext uri="{0D108BD9-81ED-4DB2-BD59-A6C34878D82A}">
                    <a16:rowId xmlns:a16="http://schemas.microsoft.com/office/drawing/2014/main" val="712630027"/>
                  </a:ext>
                </a:extLst>
              </a:tr>
              <a:tr h="273621">
                <a:tc>
                  <a:txBody>
                    <a:bodyPr/>
                    <a:lstStyle/>
                    <a:p>
                      <a:pPr algn="ctr" fontAlgn="ctr"/>
                      <a:r>
                        <a:rPr lang="en-US" sz="1100" b="0" i="0" u="none" strike="noStrike">
                          <a:solidFill>
                            <a:srgbClr val="000000"/>
                          </a:solidFill>
                          <a:effectLst/>
                          <a:latin typeface="Calibri" panose="020F0502020204030204" pitchFamily="34" charset="0"/>
                        </a:rPr>
                        <a:t>Jun</a:t>
                      </a:r>
                    </a:p>
                  </a:txBody>
                  <a:tcPr marL="9525" marR="9525" marT="9525" marB="0" anchor="ctr">
                    <a:lnL>
                      <a:noFill/>
                    </a:lnL>
                    <a:lnR>
                      <a:noFill/>
                    </a:lnR>
                    <a:lnT>
                      <a:noFill/>
                    </a:lnT>
                    <a:lnB>
                      <a:noFill/>
                    </a:lnB>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9525" marR="9525" marT="9525" marB="0" anchor="ctr">
                    <a:lnL>
                      <a:noFill/>
                    </a:lnL>
                    <a:lnR>
                      <a:noFill/>
                    </a:lnR>
                    <a:lnT>
                      <a:noFill/>
                    </a:lnT>
                    <a:lnB>
                      <a:noFill/>
                    </a:lnB>
                    <a:solidFill>
                      <a:srgbClr val="63BE7B"/>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9525" marR="9525" marT="9525" marB="0" anchor="ctr">
                    <a:lnL>
                      <a:noFill/>
                    </a:lnL>
                    <a:lnR>
                      <a:noFill/>
                    </a:lnR>
                    <a:lnT>
                      <a:noFill/>
                    </a:lnT>
                    <a:lnB>
                      <a:noFill/>
                    </a:lnB>
                    <a:solidFill>
                      <a:srgbClr val="63BE7B"/>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9525" marR="9525" marT="9525" marB="0" anchor="ctr">
                    <a:lnL>
                      <a:noFill/>
                    </a:lnL>
                    <a:lnR>
                      <a:noFill/>
                    </a:lnR>
                    <a:lnT>
                      <a:noFill/>
                    </a:lnT>
                    <a:lnB>
                      <a:noFill/>
                    </a:lnB>
                    <a:solidFill>
                      <a:srgbClr val="63BE7B"/>
                    </a:solidFill>
                  </a:tcPr>
                </a:tc>
                <a:tc>
                  <a:txBody>
                    <a:bodyPr/>
                    <a:lstStyle/>
                    <a:p>
                      <a:pPr algn="ctr" fontAlgn="ctr"/>
                      <a:r>
                        <a:rPr lang="en-US" sz="1100" b="0" i="0" u="none" strike="noStrike">
                          <a:solidFill>
                            <a:srgbClr val="000000"/>
                          </a:solidFill>
                          <a:effectLst/>
                          <a:latin typeface="Calibri" panose="020F0502020204030204" pitchFamily="34" charset="0"/>
                        </a:rPr>
                        <a:t>17</a:t>
                      </a:r>
                    </a:p>
                  </a:txBody>
                  <a:tcPr marL="9525" marR="9525" marT="9525" marB="0" anchor="ctr">
                    <a:lnL>
                      <a:noFill/>
                    </a:lnL>
                    <a:lnR>
                      <a:noFill/>
                    </a:lnR>
                    <a:lnT>
                      <a:noFill/>
                    </a:lnT>
                    <a:lnB>
                      <a:noFill/>
                    </a:lnB>
                    <a:solidFill>
                      <a:srgbClr val="FED480"/>
                    </a:solidFill>
                  </a:tcPr>
                </a:tc>
                <a:tc>
                  <a:txBody>
                    <a:bodyPr/>
                    <a:lstStyle/>
                    <a:p>
                      <a:pPr algn="ctr" fontAlgn="ctr"/>
                      <a:r>
                        <a:rPr lang="en-US" sz="1100" b="0" i="0" u="none" strike="noStrike">
                          <a:solidFill>
                            <a:srgbClr val="000000"/>
                          </a:solidFill>
                          <a:effectLst/>
                          <a:latin typeface="Calibri" panose="020F0502020204030204" pitchFamily="34" charset="0"/>
                        </a:rPr>
                        <a:t>41</a:t>
                      </a:r>
                    </a:p>
                  </a:txBody>
                  <a:tcPr marL="9525" marR="9525" marT="9525" marB="0" anchor="ctr">
                    <a:lnL>
                      <a:noFill/>
                    </a:lnL>
                    <a:lnR>
                      <a:noFill/>
                    </a:lnR>
                    <a:lnT>
                      <a:noFill/>
                    </a:lnT>
                    <a:lnB>
                      <a:noFill/>
                    </a:lnB>
                    <a:solidFill>
                      <a:srgbClr val="FDB47A"/>
                    </a:solidFill>
                  </a:tcPr>
                </a:tc>
                <a:tc>
                  <a:txBody>
                    <a:bodyPr/>
                    <a:lstStyle/>
                    <a:p>
                      <a:pPr algn="ctr" fontAlgn="ctr"/>
                      <a:r>
                        <a:rPr lang="en-US" sz="1100" b="0" i="0" u="none" strike="noStrike">
                          <a:solidFill>
                            <a:srgbClr val="000000"/>
                          </a:solidFill>
                          <a:effectLst/>
                          <a:latin typeface="Calibri" panose="020F0502020204030204" pitchFamily="34" charset="0"/>
                        </a:rPr>
                        <a:t>37</a:t>
                      </a:r>
                    </a:p>
                  </a:txBody>
                  <a:tcPr marL="9525" marR="9525" marT="9525" marB="0" anchor="ctr">
                    <a:lnL>
                      <a:noFill/>
                    </a:lnL>
                    <a:lnR>
                      <a:noFill/>
                    </a:lnR>
                    <a:lnT>
                      <a:noFill/>
                    </a:lnT>
                    <a:lnB>
                      <a:noFill/>
                    </a:lnB>
                    <a:solidFill>
                      <a:srgbClr val="FDBA7B"/>
                    </a:solidFill>
                  </a:tcPr>
                </a:tc>
                <a:extLst>
                  <a:ext uri="{0D108BD9-81ED-4DB2-BD59-A6C34878D82A}">
                    <a16:rowId xmlns:a16="http://schemas.microsoft.com/office/drawing/2014/main" val="614991867"/>
                  </a:ext>
                </a:extLst>
              </a:tr>
              <a:tr h="273621">
                <a:tc>
                  <a:txBody>
                    <a:bodyPr/>
                    <a:lstStyle/>
                    <a:p>
                      <a:pPr algn="ctr" fontAlgn="ctr"/>
                      <a:r>
                        <a:rPr lang="en-US" sz="1100" b="0" i="0" u="none" strike="noStrike">
                          <a:solidFill>
                            <a:srgbClr val="000000"/>
                          </a:solidFill>
                          <a:effectLst/>
                          <a:latin typeface="Calibri" panose="020F0502020204030204" pitchFamily="34" charset="0"/>
                        </a:rPr>
                        <a:t>Jul</a:t>
                      </a:r>
                    </a:p>
                  </a:txBody>
                  <a:tcPr marL="9525" marR="9525" marT="9525" marB="0" anchor="ctr">
                    <a:lnL>
                      <a:noFill/>
                    </a:lnL>
                    <a:lnR>
                      <a:noFill/>
                    </a:lnR>
                    <a:lnT>
                      <a:noFill/>
                    </a:lnT>
                    <a:lnB>
                      <a:noFill/>
                    </a:lnB>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9525" marR="9525" marT="9525" marB="0" anchor="ctr">
                    <a:lnL>
                      <a:noFill/>
                    </a:lnL>
                    <a:lnR>
                      <a:noFill/>
                    </a:lnR>
                    <a:lnT>
                      <a:noFill/>
                    </a:lnT>
                    <a:lnB>
                      <a:noFill/>
                    </a:lnB>
                    <a:solidFill>
                      <a:srgbClr val="63BE7B"/>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9525" marR="9525" marT="9525" marB="0" anchor="ctr">
                    <a:lnL>
                      <a:noFill/>
                    </a:lnL>
                    <a:lnR>
                      <a:noFill/>
                    </a:lnR>
                    <a:lnT>
                      <a:noFill/>
                    </a:lnT>
                    <a:lnB>
                      <a:noFill/>
                    </a:lnB>
                    <a:solidFill>
                      <a:srgbClr val="63BE7B"/>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9525" marR="9525" marT="9525" marB="0" anchor="ctr">
                    <a:lnL>
                      <a:noFill/>
                    </a:lnL>
                    <a:lnR>
                      <a:noFill/>
                    </a:lnR>
                    <a:lnT>
                      <a:noFill/>
                    </a:lnT>
                    <a:lnB>
                      <a:noFill/>
                    </a:lnB>
                    <a:solidFill>
                      <a:srgbClr val="63BE7B"/>
                    </a:solidFill>
                  </a:tcPr>
                </a:tc>
                <a:tc>
                  <a:txBody>
                    <a:bodyPr/>
                    <a:lstStyle/>
                    <a:p>
                      <a:pPr algn="ctr" fontAlgn="ctr"/>
                      <a:r>
                        <a:rPr lang="en-US" sz="1100" b="0" i="0" u="none" strike="noStrike">
                          <a:solidFill>
                            <a:srgbClr val="000000"/>
                          </a:solidFill>
                          <a:effectLst/>
                          <a:latin typeface="Calibri" panose="020F0502020204030204" pitchFamily="34" charset="0"/>
                        </a:rPr>
                        <a:t>23</a:t>
                      </a:r>
                    </a:p>
                  </a:txBody>
                  <a:tcPr marL="9525" marR="9525" marT="9525" marB="0" anchor="ctr">
                    <a:lnL>
                      <a:noFill/>
                    </a:lnL>
                    <a:lnR>
                      <a:noFill/>
                    </a:lnR>
                    <a:lnT>
                      <a:noFill/>
                    </a:lnT>
                    <a:lnB>
                      <a:noFill/>
                    </a:lnB>
                    <a:solidFill>
                      <a:srgbClr val="FECD7F"/>
                    </a:solidFill>
                  </a:tcPr>
                </a:tc>
                <a:tc>
                  <a:txBody>
                    <a:bodyPr/>
                    <a:lstStyle/>
                    <a:p>
                      <a:pPr algn="ctr" fontAlgn="ctr"/>
                      <a:r>
                        <a:rPr lang="en-US" sz="1100" b="0" i="0" u="none" strike="noStrike">
                          <a:solidFill>
                            <a:srgbClr val="000000"/>
                          </a:solidFill>
                          <a:effectLst/>
                          <a:latin typeface="Calibri" panose="020F0502020204030204" pitchFamily="34" charset="0"/>
                        </a:rPr>
                        <a:t>23</a:t>
                      </a:r>
                    </a:p>
                  </a:txBody>
                  <a:tcPr marL="9525" marR="9525" marT="9525" marB="0" anchor="ctr">
                    <a:lnL>
                      <a:noFill/>
                    </a:lnL>
                    <a:lnR>
                      <a:noFill/>
                    </a:lnR>
                    <a:lnT>
                      <a:noFill/>
                    </a:lnT>
                    <a:lnB>
                      <a:noFill/>
                    </a:lnB>
                    <a:solidFill>
                      <a:srgbClr val="FECD7F"/>
                    </a:solidFill>
                  </a:tcPr>
                </a:tc>
                <a:tc>
                  <a:txBody>
                    <a:bodyPr/>
                    <a:lstStyle/>
                    <a:p>
                      <a:pPr algn="ctr" fontAlgn="ctr"/>
                      <a:r>
                        <a:rPr lang="en-US" sz="1100" b="0" i="0" u="none" strike="noStrike">
                          <a:solidFill>
                            <a:srgbClr val="000000"/>
                          </a:solidFill>
                          <a:effectLst/>
                          <a:latin typeface="Calibri" panose="020F0502020204030204" pitchFamily="34" charset="0"/>
                        </a:rPr>
                        <a:t>8</a:t>
                      </a:r>
                    </a:p>
                  </a:txBody>
                  <a:tcPr marL="9525" marR="9525" marT="9525" marB="0" anchor="ctr">
                    <a:lnL>
                      <a:noFill/>
                    </a:lnL>
                    <a:lnR>
                      <a:noFill/>
                    </a:lnR>
                    <a:lnT>
                      <a:noFill/>
                    </a:lnT>
                    <a:lnB>
                      <a:noFill/>
                    </a:lnB>
                    <a:solidFill>
                      <a:srgbClr val="FFE183"/>
                    </a:solidFill>
                  </a:tcPr>
                </a:tc>
                <a:extLst>
                  <a:ext uri="{0D108BD9-81ED-4DB2-BD59-A6C34878D82A}">
                    <a16:rowId xmlns:a16="http://schemas.microsoft.com/office/drawing/2014/main" val="2538224410"/>
                  </a:ext>
                </a:extLst>
              </a:tr>
              <a:tr h="273621">
                <a:tc>
                  <a:txBody>
                    <a:bodyPr/>
                    <a:lstStyle/>
                    <a:p>
                      <a:pPr algn="ctr" fontAlgn="ctr"/>
                      <a:r>
                        <a:rPr lang="en-US" sz="1100" b="0" i="0" u="none" strike="noStrike">
                          <a:solidFill>
                            <a:srgbClr val="000000"/>
                          </a:solidFill>
                          <a:effectLst/>
                          <a:latin typeface="Calibri" panose="020F0502020204030204" pitchFamily="34" charset="0"/>
                        </a:rPr>
                        <a:t>Aug</a:t>
                      </a:r>
                    </a:p>
                  </a:txBody>
                  <a:tcPr marL="9525" marR="9525" marT="9525" marB="0" anchor="ctr">
                    <a:lnL>
                      <a:noFill/>
                    </a:lnL>
                    <a:lnR>
                      <a:noFill/>
                    </a:lnR>
                    <a:lnT>
                      <a:noFill/>
                    </a:lnT>
                    <a:lnB>
                      <a:noFill/>
                    </a:lnB>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9525" marR="9525" marT="9525" marB="0" anchor="ctr">
                    <a:lnL>
                      <a:noFill/>
                    </a:lnL>
                    <a:lnR>
                      <a:noFill/>
                    </a:lnR>
                    <a:lnT>
                      <a:noFill/>
                    </a:lnT>
                    <a:lnB>
                      <a:noFill/>
                    </a:lnB>
                    <a:solidFill>
                      <a:srgbClr val="63BE7B"/>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9525" marR="9525" marT="9525" marB="0" anchor="ctr">
                    <a:lnL>
                      <a:noFill/>
                    </a:lnL>
                    <a:lnR>
                      <a:noFill/>
                    </a:lnR>
                    <a:lnT>
                      <a:noFill/>
                    </a:lnT>
                    <a:lnB>
                      <a:noFill/>
                    </a:lnB>
                    <a:solidFill>
                      <a:srgbClr val="63BE7B"/>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9525" marR="9525" marT="9525" marB="0" anchor="ctr">
                    <a:lnL>
                      <a:noFill/>
                    </a:lnL>
                    <a:lnR>
                      <a:noFill/>
                    </a:lnR>
                    <a:lnT>
                      <a:noFill/>
                    </a:lnT>
                    <a:lnB>
                      <a:noFill/>
                    </a:lnB>
                    <a:solidFill>
                      <a:srgbClr val="63BE7B"/>
                    </a:solidFill>
                  </a:tcPr>
                </a:tc>
                <a:tc>
                  <a:txBody>
                    <a:bodyPr/>
                    <a:lstStyle/>
                    <a:p>
                      <a:pPr algn="ctr" fontAlgn="ctr"/>
                      <a:r>
                        <a:rPr lang="en-US" sz="1100" b="0" i="0" u="none" strike="noStrike">
                          <a:solidFill>
                            <a:srgbClr val="000000"/>
                          </a:solidFill>
                          <a:effectLst/>
                          <a:latin typeface="Calibri" panose="020F0502020204030204" pitchFamily="34" charset="0"/>
                        </a:rPr>
                        <a:t>45</a:t>
                      </a:r>
                    </a:p>
                  </a:txBody>
                  <a:tcPr marL="9525" marR="9525" marT="9525" marB="0" anchor="ctr">
                    <a:lnL>
                      <a:noFill/>
                    </a:lnL>
                    <a:lnR>
                      <a:noFill/>
                    </a:lnR>
                    <a:lnT>
                      <a:noFill/>
                    </a:lnT>
                    <a:lnB>
                      <a:noFill/>
                    </a:lnB>
                    <a:solidFill>
                      <a:srgbClr val="FCAE79"/>
                    </a:solidFill>
                  </a:tcPr>
                </a:tc>
                <a:tc>
                  <a:txBody>
                    <a:bodyPr/>
                    <a:lstStyle/>
                    <a:p>
                      <a:pPr algn="ctr" fontAlgn="ctr"/>
                      <a:r>
                        <a:rPr lang="en-US" sz="1100" b="0" i="0" u="none" strike="noStrike">
                          <a:solidFill>
                            <a:srgbClr val="000000"/>
                          </a:solidFill>
                          <a:effectLst/>
                          <a:latin typeface="Calibri" panose="020F0502020204030204" pitchFamily="34" charset="0"/>
                        </a:rPr>
                        <a:t>53</a:t>
                      </a:r>
                    </a:p>
                  </a:txBody>
                  <a:tcPr marL="9525" marR="9525" marT="9525" marB="0" anchor="ctr">
                    <a:lnL>
                      <a:noFill/>
                    </a:lnL>
                    <a:lnR>
                      <a:noFill/>
                    </a:lnR>
                    <a:lnT>
                      <a:noFill/>
                    </a:lnT>
                    <a:lnB>
                      <a:noFill/>
                    </a:lnB>
                    <a:solidFill>
                      <a:srgbClr val="FCA477"/>
                    </a:solidFill>
                  </a:tcPr>
                </a:tc>
                <a:tc>
                  <a:txBody>
                    <a:bodyPr/>
                    <a:lstStyle/>
                    <a:p>
                      <a:pPr algn="ctr" fontAlgn="ctr"/>
                      <a:r>
                        <a:rPr lang="en-US" sz="1100" b="0" i="0" u="none" strike="noStrike">
                          <a:solidFill>
                            <a:srgbClr val="000000"/>
                          </a:solidFill>
                          <a:effectLst/>
                          <a:latin typeface="Calibri" panose="020F0502020204030204" pitchFamily="34" charset="0"/>
                        </a:rPr>
                        <a:t>4</a:t>
                      </a:r>
                    </a:p>
                  </a:txBody>
                  <a:tcPr marL="9525" marR="9525" marT="9525" marB="0" anchor="ctr">
                    <a:lnL>
                      <a:noFill/>
                    </a:lnL>
                    <a:lnR>
                      <a:noFill/>
                    </a:lnR>
                    <a:lnT>
                      <a:noFill/>
                    </a:lnT>
                    <a:lnB>
                      <a:noFill/>
                    </a:lnB>
                    <a:solidFill>
                      <a:srgbClr val="FFE683"/>
                    </a:solidFill>
                  </a:tcPr>
                </a:tc>
                <a:extLst>
                  <a:ext uri="{0D108BD9-81ED-4DB2-BD59-A6C34878D82A}">
                    <a16:rowId xmlns:a16="http://schemas.microsoft.com/office/drawing/2014/main" val="1517913400"/>
                  </a:ext>
                </a:extLst>
              </a:tr>
              <a:tr h="273621">
                <a:tc>
                  <a:txBody>
                    <a:bodyPr/>
                    <a:lstStyle/>
                    <a:p>
                      <a:pPr algn="ctr" fontAlgn="ctr"/>
                      <a:r>
                        <a:rPr lang="en-US" sz="1100" b="0" i="0" u="none" strike="noStrike">
                          <a:solidFill>
                            <a:srgbClr val="000000"/>
                          </a:solidFill>
                          <a:effectLst/>
                          <a:latin typeface="Calibri" panose="020F0502020204030204" pitchFamily="34" charset="0"/>
                        </a:rPr>
                        <a:t>Sep</a:t>
                      </a:r>
                    </a:p>
                  </a:txBody>
                  <a:tcPr marL="9525" marR="9525" marT="9525" marB="0" anchor="ctr">
                    <a:lnL>
                      <a:noFill/>
                    </a:lnL>
                    <a:lnR>
                      <a:noFill/>
                    </a:lnR>
                    <a:lnT>
                      <a:noFill/>
                    </a:lnT>
                    <a:lnB>
                      <a:noFill/>
                    </a:lnB>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9525" marR="9525" marT="9525" marB="0" anchor="ctr">
                    <a:lnL>
                      <a:noFill/>
                    </a:lnL>
                    <a:lnR>
                      <a:noFill/>
                    </a:lnR>
                    <a:lnT>
                      <a:noFill/>
                    </a:lnT>
                    <a:lnB>
                      <a:noFill/>
                    </a:lnB>
                    <a:solidFill>
                      <a:srgbClr val="63BE7B"/>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9525" marR="9525" marT="9525" marB="0" anchor="ctr">
                    <a:lnL>
                      <a:noFill/>
                    </a:lnL>
                    <a:lnR>
                      <a:noFill/>
                    </a:lnR>
                    <a:lnT>
                      <a:noFill/>
                    </a:lnT>
                    <a:lnB>
                      <a:noFill/>
                    </a:lnB>
                    <a:solidFill>
                      <a:srgbClr val="63BE7B"/>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9525" marR="9525" marT="9525" marB="0" anchor="ctr">
                    <a:lnL>
                      <a:noFill/>
                    </a:lnL>
                    <a:lnR>
                      <a:noFill/>
                    </a:lnR>
                    <a:lnT>
                      <a:noFill/>
                    </a:lnT>
                    <a:lnB>
                      <a:noFill/>
                    </a:lnB>
                    <a:solidFill>
                      <a:srgbClr val="63BE7B"/>
                    </a:solidFill>
                  </a:tcPr>
                </a:tc>
                <a:tc>
                  <a:txBody>
                    <a:bodyPr/>
                    <a:lstStyle/>
                    <a:p>
                      <a:pPr algn="ctr" fontAlgn="ctr"/>
                      <a:r>
                        <a:rPr lang="en-US" sz="1100" b="0" i="0" u="none" strike="noStrike">
                          <a:solidFill>
                            <a:srgbClr val="000000"/>
                          </a:solidFill>
                          <a:effectLst/>
                          <a:latin typeface="Calibri" panose="020F0502020204030204" pitchFamily="34" charset="0"/>
                        </a:rPr>
                        <a:t>64</a:t>
                      </a:r>
                    </a:p>
                  </a:txBody>
                  <a:tcPr marL="9525" marR="9525" marT="9525" marB="0" anchor="ctr">
                    <a:lnL>
                      <a:noFill/>
                    </a:lnL>
                    <a:lnR>
                      <a:noFill/>
                    </a:lnR>
                    <a:lnT>
                      <a:noFill/>
                    </a:lnT>
                    <a:lnB>
                      <a:noFill/>
                    </a:lnB>
                    <a:solidFill>
                      <a:srgbClr val="FB9574"/>
                    </a:solidFill>
                  </a:tcPr>
                </a:tc>
                <a:tc>
                  <a:txBody>
                    <a:bodyPr/>
                    <a:lstStyle/>
                    <a:p>
                      <a:pPr algn="ctr" fontAlgn="ctr"/>
                      <a:r>
                        <a:rPr lang="en-US" sz="1100" b="0" i="0" u="none" strike="noStrike">
                          <a:solidFill>
                            <a:srgbClr val="000000"/>
                          </a:solidFill>
                          <a:effectLst/>
                          <a:latin typeface="Calibri" panose="020F0502020204030204" pitchFamily="34" charset="0"/>
                        </a:rPr>
                        <a:t>56</a:t>
                      </a:r>
                    </a:p>
                  </a:txBody>
                  <a:tcPr marL="9525" marR="9525" marT="9525" marB="0" anchor="ctr">
                    <a:lnL>
                      <a:noFill/>
                    </a:lnL>
                    <a:lnR>
                      <a:noFill/>
                    </a:lnR>
                    <a:lnT>
                      <a:noFill/>
                    </a:lnT>
                    <a:lnB>
                      <a:noFill/>
                    </a:lnB>
                    <a:solidFill>
                      <a:srgbClr val="FB9F76"/>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9525" marR="9525" marT="9525" marB="0" anchor="ctr">
                    <a:lnL>
                      <a:noFill/>
                    </a:lnL>
                    <a:lnR>
                      <a:noFill/>
                    </a:lnR>
                    <a:lnT>
                      <a:noFill/>
                    </a:lnT>
                    <a:lnB>
                      <a:noFill/>
                    </a:lnB>
                    <a:solidFill>
                      <a:srgbClr val="63BE7B"/>
                    </a:solidFill>
                  </a:tcPr>
                </a:tc>
                <a:extLst>
                  <a:ext uri="{0D108BD9-81ED-4DB2-BD59-A6C34878D82A}">
                    <a16:rowId xmlns:a16="http://schemas.microsoft.com/office/drawing/2014/main" val="3615469624"/>
                  </a:ext>
                </a:extLst>
              </a:tr>
              <a:tr h="273621">
                <a:tc>
                  <a:txBody>
                    <a:bodyPr/>
                    <a:lstStyle/>
                    <a:p>
                      <a:pPr algn="ctr" fontAlgn="ctr"/>
                      <a:r>
                        <a:rPr lang="en-US" sz="1100" b="0" i="0" u="none" strike="noStrike">
                          <a:solidFill>
                            <a:srgbClr val="000000"/>
                          </a:solidFill>
                          <a:effectLst/>
                          <a:latin typeface="Calibri" panose="020F0502020204030204" pitchFamily="34" charset="0"/>
                        </a:rPr>
                        <a:t>Oct</a:t>
                      </a:r>
                    </a:p>
                  </a:txBody>
                  <a:tcPr marL="9525" marR="9525" marT="9525" marB="0" anchor="ctr">
                    <a:lnL>
                      <a:noFill/>
                    </a:lnL>
                    <a:lnR>
                      <a:noFill/>
                    </a:lnR>
                    <a:lnT>
                      <a:noFill/>
                    </a:lnT>
                    <a:lnB>
                      <a:noFill/>
                    </a:lnB>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9525" marR="9525" marT="9525" marB="0" anchor="ctr">
                    <a:lnL>
                      <a:noFill/>
                    </a:lnL>
                    <a:lnR>
                      <a:noFill/>
                    </a:lnR>
                    <a:lnT>
                      <a:noFill/>
                    </a:lnT>
                    <a:lnB>
                      <a:noFill/>
                    </a:lnB>
                    <a:solidFill>
                      <a:srgbClr val="63BE7B"/>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9525" marR="9525" marT="9525" marB="0" anchor="ctr">
                    <a:lnL>
                      <a:noFill/>
                    </a:lnL>
                    <a:lnR>
                      <a:noFill/>
                    </a:lnR>
                    <a:lnT>
                      <a:noFill/>
                    </a:lnT>
                    <a:lnB>
                      <a:noFill/>
                    </a:lnB>
                    <a:solidFill>
                      <a:srgbClr val="63BE7B"/>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9525" marR="9525" marT="9525" marB="0" anchor="ctr">
                    <a:lnL>
                      <a:noFill/>
                    </a:lnL>
                    <a:lnR>
                      <a:noFill/>
                    </a:lnR>
                    <a:lnT>
                      <a:noFill/>
                    </a:lnT>
                    <a:lnB>
                      <a:noFill/>
                    </a:lnB>
                    <a:solidFill>
                      <a:srgbClr val="63BE7B"/>
                    </a:solidFill>
                  </a:tcPr>
                </a:tc>
                <a:tc>
                  <a:txBody>
                    <a:bodyPr/>
                    <a:lstStyle/>
                    <a:p>
                      <a:pPr algn="ctr" fontAlgn="ctr"/>
                      <a:r>
                        <a:rPr lang="en-US" sz="1100" b="0" i="0" u="none" strike="noStrike">
                          <a:solidFill>
                            <a:srgbClr val="000000"/>
                          </a:solidFill>
                          <a:effectLst/>
                          <a:latin typeface="Calibri" panose="020F0502020204030204" pitchFamily="34" charset="0"/>
                        </a:rPr>
                        <a:t>26</a:t>
                      </a:r>
                    </a:p>
                  </a:txBody>
                  <a:tcPr marL="9525" marR="9525" marT="9525" marB="0" anchor="ctr">
                    <a:lnL>
                      <a:noFill/>
                    </a:lnL>
                    <a:lnR>
                      <a:noFill/>
                    </a:lnR>
                    <a:lnT>
                      <a:noFill/>
                    </a:lnT>
                    <a:lnB>
                      <a:noFill/>
                    </a:lnB>
                    <a:solidFill>
                      <a:srgbClr val="FEC87E"/>
                    </a:solidFill>
                  </a:tcPr>
                </a:tc>
                <a:tc>
                  <a:txBody>
                    <a:bodyPr/>
                    <a:lstStyle/>
                    <a:p>
                      <a:pPr algn="ctr" fontAlgn="ctr"/>
                      <a:r>
                        <a:rPr lang="en-US" sz="1100" b="0" i="0" u="none" strike="noStrike">
                          <a:solidFill>
                            <a:srgbClr val="000000"/>
                          </a:solidFill>
                          <a:effectLst/>
                          <a:latin typeface="Calibri" panose="020F0502020204030204" pitchFamily="34" charset="0"/>
                        </a:rPr>
                        <a:t>37</a:t>
                      </a:r>
                    </a:p>
                  </a:txBody>
                  <a:tcPr marL="9525" marR="9525" marT="9525" marB="0" anchor="ctr">
                    <a:lnL>
                      <a:noFill/>
                    </a:lnL>
                    <a:lnR>
                      <a:noFill/>
                    </a:lnR>
                    <a:lnT>
                      <a:noFill/>
                    </a:lnT>
                    <a:lnB>
                      <a:noFill/>
                    </a:lnB>
                    <a:solidFill>
                      <a:srgbClr val="FDBA7B"/>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9525" marR="9525" marT="9525" marB="0" anchor="ctr">
                    <a:lnL>
                      <a:noFill/>
                    </a:lnL>
                    <a:lnR>
                      <a:noFill/>
                    </a:lnR>
                    <a:lnT>
                      <a:noFill/>
                    </a:lnT>
                    <a:lnB>
                      <a:noFill/>
                    </a:lnB>
                    <a:solidFill>
                      <a:srgbClr val="63BE7B"/>
                    </a:solidFill>
                  </a:tcPr>
                </a:tc>
                <a:extLst>
                  <a:ext uri="{0D108BD9-81ED-4DB2-BD59-A6C34878D82A}">
                    <a16:rowId xmlns:a16="http://schemas.microsoft.com/office/drawing/2014/main" val="2020316069"/>
                  </a:ext>
                </a:extLst>
              </a:tr>
              <a:tr h="273621">
                <a:tc>
                  <a:txBody>
                    <a:bodyPr/>
                    <a:lstStyle/>
                    <a:p>
                      <a:pPr algn="ctr" fontAlgn="ctr"/>
                      <a:r>
                        <a:rPr lang="en-US" sz="1100" b="0" i="0" u="none" strike="noStrike">
                          <a:solidFill>
                            <a:srgbClr val="000000"/>
                          </a:solidFill>
                          <a:effectLst/>
                          <a:latin typeface="Calibri" panose="020F0502020204030204" pitchFamily="34" charset="0"/>
                        </a:rPr>
                        <a:t>Nov</a:t>
                      </a:r>
                    </a:p>
                  </a:txBody>
                  <a:tcPr marL="9525" marR="9525" marT="9525" marB="0" anchor="ctr">
                    <a:lnL>
                      <a:noFill/>
                    </a:lnL>
                    <a:lnR>
                      <a:noFill/>
                    </a:lnR>
                    <a:lnT>
                      <a:noFill/>
                    </a:lnT>
                    <a:lnB>
                      <a:noFill/>
                    </a:lnB>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9525" marR="9525" marT="9525" marB="0" anchor="ctr">
                    <a:lnL>
                      <a:noFill/>
                    </a:lnL>
                    <a:lnR>
                      <a:noFill/>
                    </a:lnR>
                    <a:lnT>
                      <a:noFill/>
                    </a:lnT>
                    <a:lnB>
                      <a:noFill/>
                    </a:lnB>
                    <a:solidFill>
                      <a:srgbClr val="63BE7B"/>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9525" marR="9525" marT="9525" marB="0" anchor="ctr">
                    <a:lnL>
                      <a:noFill/>
                    </a:lnL>
                    <a:lnR>
                      <a:noFill/>
                    </a:lnR>
                    <a:lnT>
                      <a:noFill/>
                    </a:lnT>
                    <a:lnB>
                      <a:noFill/>
                    </a:lnB>
                    <a:solidFill>
                      <a:srgbClr val="63BE7B"/>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9525" marR="9525" marT="9525" marB="0" anchor="ctr">
                    <a:lnL>
                      <a:noFill/>
                    </a:lnL>
                    <a:lnR>
                      <a:noFill/>
                    </a:lnR>
                    <a:lnT>
                      <a:noFill/>
                    </a:lnT>
                    <a:lnB>
                      <a:noFill/>
                    </a:lnB>
                    <a:solidFill>
                      <a:srgbClr val="63BE7B"/>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9525" marR="9525" marT="9525" marB="0" anchor="ctr">
                    <a:lnL>
                      <a:noFill/>
                    </a:lnL>
                    <a:lnR>
                      <a:noFill/>
                    </a:lnR>
                    <a:lnT>
                      <a:noFill/>
                    </a:lnT>
                    <a:lnB>
                      <a:noFill/>
                    </a:lnB>
                    <a:solidFill>
                      <a:srgbClr val="FFEA84"/>
                    </a:solidFill>
                  </a:tcPr>
                </a:tc>
                <a:tc>
                  <a:txBody>
                    <a:bodyPr/>
                    <a:lstStyle/>
                    <a:p>
                      <a:pPr algn="ctr" fontAlgn="ctr"/>
                      <a:r>
                        <a:rPr lang="en-US" sz="1100" b="0" i="0" u="none" strike="noStrike">
                          <a:solidFill>
                            <a:srgbClr val="000000"/>
                          </a:solidFill>
                          <a:effectLst/>
                          <a:latin typeface="Calibri" panose="020F0502020204030204" pitchFamily="34" charset="0"/>
                        </a:rPr>
                        <a:t>4</a:t>
                      </a:r>
                    </a:p>
                  </a:txBody>
                  <a:tcPr marL="9525" marR="9525" marT="9525" marB="0" anchor="ctr">
                    <a:lnL>
                      <a:noFill/>
                    </a:lnL>
                    <a:lnR>
                      <a:noFill/>
                    </a:lnR>
                    <a:lnT>
                      <a:noFill/>
                    </a:lnT>
                    <a:lnB>
                      <a:noFill/>
                    </a:lnB>
                    <a:solidFill>
                      <a:srgbClr val="FFE683"/>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9525" marR="9525" marT="9525" marB="0" anchor="ctr">
                    <a:lnL>
                      <a:noFill/>
                    </a:lnL>
                    <a:lnR>
                      <a:noFill/>
                    </a:lnR>
                    <a:lnT>
                      <a:noFill/>
                    </a:lnT>
                    <a:lnB>
                      <a:noFill/>
                    </a:lnB>
                    <a:solidFill>
                      <a:srgbClr val="63BE7B"/>
                    </a:solidFill>
                  </a:tcPr>
                </a:tc>
                <a:extLst>
                  <a:ext uri="{0D108BD9-81ED-4DB2-BD59-A6C34878D82A}">
                    <a16:rowId xmlns:a16="http://schemas.microsoft.com/office/drawing/2014/main" val="4065807193"/>
                  </a:ext>
                </a:extLst>
              </a:tr>
              <a:tr h="273621">
                <a:tc>
                  <a:txBody>
                    <a:bodyPr/>
                    <a:lstStyle/>
                    <a:p>
                      <a:pPr algn="ctr" fontAlgn="ctr"/>
                      <a:r>
                        <a:rPr lang="en-US" sz="1100" b="0" i="0" u="none" strike="noStrike">
                          <a:solidFill>
                            <a:srgbClr val="000000"/>
                          </a:solidFill>
                          <a:effectLst/>
                          <a:latin typeface="Calibri" panose="020F0502020204030204" pitchFamily="34" charset="0"/>
                        </a:rPr>
                        <a:t>Dec</a:t>
                      </a:r>
                    </a:p>
                  </a:txBody>
                  <a:tcPr marL="9525" marR="9525" marT="9525" marB="0" anchor="ctr">
                    <a:lnL>
                      <a:noFill/>
                    </a:lnL>
                    <a:lnR>
                      <a:noFill/>
                    </a:lnR>
                    <a:lnT>
                      <a:noFill/>
                    </a:lnT>
                    <a:lnB>
                      <a:noFill/>
                    </a:lnB>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9525" marR="9525" marT="9525" marB="0" anchor="ctr">
                    <a:lnL>
                      <a:noFill/>
                    </a:lnL>
                    <a:lnR>
                      <a:noFill/>
                    </a:lnR>
                    <a:lnT>
                      <a:noFill/>
                    </a:lnT>
                    <a:lnB>
                      <a:noFill/>
                    </a:lnB>
                    <a:solidFill>
                      <a:srgbClr val="63BE7B"/>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9525" marR="9525" marT="9525" marB="0" anchor="ctr">
                    <a:lnL>
                      <a:noFill/>
                    </a:lnL>
                    <a:lnR>
                      <a:noFill/>
                    </a:lnR>
                    <a:lnT>
                      <a:noFill/>
                    </a:lnT>
                    <a:lnB>
                      <a:noFill/>
                    </a:lnB>
                    <a:solidFill>
                      <a:srgbClr val="63BE7B"/>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9525" marR="9525" marT="9525" marB="0" anchor="ctr">
                    <a:lnL>
                      <a:noFill/>
                    </a:lnL>
                    <a:lnR>
                      <a:noFill/>
                    </a:lnR>
                    <a:lnT>
                      <a:noFill/>
                    </a:lnT>
                    <a:lnB>
                      <a:noFill/>
                    </a:lnB>
                    <a:solidFill>
                      <a:srgbClr val="63BE7B"/>
                    </a:solidFill>
                  </a:tcPr>
                </a:tc>
                <a:tc>
                  <a:txBody>
                    <a:bodyPr/>
                    <a:lstStyle/>
                    <a:p>
                      <a:pPr algn="ctr" fontAlgn="ctr"/>
                      <a:r>
                        <a:rPr lang="en-US" sz="1100" b="0" i="0" u="none" strike="noStrike">
                          <a:solidFill>
                            <a:srgbClr val="000000"/>
                          </a:solidFill>
                          <a:effectLst/>
                          <a:latin typeface="Calibri" panose="020F0502020204030204" pitchFamily="34" charset="0"/>
                        </a:rPr>
                        <a:t>3</a:t>
                      </a:r>
                    </a:p>
                  </a:txBody>
                  <a:tcPr marL="9525" marR="9525" marT="9525" marB="0" anchor="ctr">
                    <a:lnL>
                      <a:noFill/>
                    </a:lnL>
                    <a:lnR>
                      <a:noFill/>
                    </a:lnR>
                    <a:lnT>
                      <a:noFill/>
                    </a:lnT>
                    <a:lnB>
                      <a:noFill/>
                    </a:lnB>
                    <a:solidFill>
                      <a:srgbClr val="FFE884"/>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9525" marR="9525" marT="9525" marB="0" anchor="ctr">
                    <a:lnL>
                      <a:noFill/>
                    </a:lnL>
                    <a:lnR>
                      <a:noFill/>
                    </a:lnR>
                    <a:lnT>
                      <a:noFill/>
                    </a:lnT>
                    <a:lnB>
                      <a:noFill/>
                    </a:lnB>
                    <a:solidFill>
                      <a:srgbClr val="63BE7B"/>
                    </a:solidFill>
                  </a:tcPr>
                </a:tc>
                <a:tc>
                  <a:txBody>
                    <a:bodyPr/>
                    <a:lstStyle/>
                    <a:p>
                      <a:pPr algn="ctr" fontAlgn="ctr"/>
                      <a:r>
                        <a:rPr lang="en-US" sz="1100" b="0" i="0" u="none" strike="noStrike" dirty="0">
                          <a:solidFill>
                            <a:srgbClr val="000000"/>
                          </a:solidFill>
                          <a:effectLst/>
                          <a:latin typeface="Calibri" panose="020F0502020204030204" pitchFamily="34" charset="0"/>
                        </a:rPr>
                        <a:t>0</a:t>
                      </a:r>
                    </a:p>
                  </a:txBody>
                  <a:tcPr marL="9525" marR="9525" marT="9525" marB="0" anchor="ctr">
                    <a:lnL>
                      <a:noFill/>
                    </a:lnL>
                    <a:lnR>
                      <a:noFill/>
                    </a:lnR>
                    <a:lnT>
                      <a:noFill/>
                    </a:lnT>
                    <a:lnB>
                      <a:noFill/>
                    </a:lnB>
                    <a:solidFill>
                      <a:srgbClr val="63BE7B"/>
                    </a:solidFill>
                  </a:tcPr>
                </a:tc>
                <a:extLst>
                  <a:ext uri="{0D108BD9-81ED-4DB2-BD59-A6C34878D82A}">
                    <a16:rowId xmlns:a16="http://schemas.microsoft.com/office/drawing/2014/main" val="535678635"/>
                  </a:ext>
                </a:extLst>
              </a:tr>
            </a:tbl>
          </a:graphicData>
        </a:graphic>
      </p:graphicFrame>
    </p:spTree>
    <p:extLst>
      <p:ext uri="{BB962C8B-B14F-4D97-AF65-F5344CB8AC3E}">
        <p14:creationId xmlns:p14="http://schemas.microsoft.com/office/powerpoint/2010/main" val="381823460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732134-BCCA-4619-B941-ED8E08B065C4}"/>
              </a:ext>
            </a:extLst>
          </p:cNvPr>
          <p:cNvSpPr>
            <a:spLocks noGrp="1"/>
          </p:cNvSpPr>
          <p:nvPr>
            <p:ph type="title"/>
          </p:nvPr>
        </p:nvSpPr>
        <p:spPr/>
        <p:txBody>
          <a:bodyPr/>
          <a:lstStyle/>
          <a:p>
            <a:r>
              <a:rPr lang="en-US" dirty="0"/>
              <a:t>Forecast Variability Process </a:t>
            </a:r>
          </a:p>
        </p:txBody>
      </p:sp>
      <p:sp>
        <p:nvSpPr>
          <p:cNvPr id="3" name="Content Placeholder 2">
            <a:extLst>
              <a:ext uri="{FF2B5EF4-FFF2-40B4-BE49-F238E27FC236}">
                <a16:creationId xmlns:a16="http://schemas.microsoft.com/office/drawing/2014/main" id="{80962132-0D0C-4FA0-BD08-A7B94968FA20}"/>
              </a:ext>
            </a:extLst>
          </p:cNvPr>
          <p:cNvSpPr>
            <a:spLocks noGrp="1"/>
          </p:cNvSpPr>
          <p:nvPr>
            <p:ph idx="1"/>
          </p:nvPr>
        </p:nvSpPr>
        <p:spPr/>
        <p:txBody>
          <a:bodyPr/>
          <a:lstStyle/>
          <a:p>
            <a:pPr algn="just"/>
            <a:r>
              <a:rPr lang="en-US" sz="1600" dirty="0"/>
              <a:t>ERCOT assess the netload forecast variability for Current Operation Day + 2 and may procure up to an additional 1,000 MW of Non-Spin for specific Operating Hours. </a:t>
            </a:r>
          </a:p>
          <a:p>
            <a:pPr algn="just"/>
            <a:endParaRPr lang="en-US" sz="1600" dirty="0"/>
          </a:p>
          <a:p>
            <a:pPr algn="just"/>
            <a:r>
              <a:rPr lang="en-US" sz="1600" dirty="0"/>
              <a:t>The approach for determining the additional increase will be updated such that the additional Non-Spin may be procured for Operating Hours that are </a:t>
            </a:r>
          </a:p>
          <a:p>
            <a:pPr marL="685800" lvl="1" indent="-342900" algn="just">
              <a:buFont typeface="+mj-lt"/>
              <a:buAutoNum type="alphaLcParenR"/>
            </a:pPr>
            <a:r>
              <a:rPr lang="en-US" sz="1400" dirty="0"/>
              <a:t>identified as having an increased potential of high forecast variability, </a:t>
            </a:r>
          </a:p>
          <a:p>
            <a:pPr marL="685800" lvl="1" indent="-342900" algn="just">
              <a:buFont typeface="+mj-lt"/>
              <a:buAutoNum type="alphaLcParenR"/>
            </a:pPr>
            <a:r>
              <a:rPr lang="en-US" sz="1400" dirty="0"/>
              <a:t>there is a risk that the actual net load during these Operating Hours could be higher than forecast (after making appropriate forecast model selection) AND </a:t>
            </a:r>
          </a:p>
          <a:p>
            <a:pPr marL="685800" lvl="1" indent="-342900" algn="just">
              <a:buFont typeface="+mj-lt"/>
              <a:buAutoNum type="alphaLcParenR"/>
            </a:pPr>
            <a:r>
              <a:rPr lang="en-US" sz="1400" dirty="0"/>
              <a:t>the expected available capacity and expected reserves including the posted minimum Non-Spin requirements during these Operating Hours is not sufficient to cover the projected net load forecast uncertainty risk.</a:t>
            </a:r>
          </a:p>
          <a:p>
            <a:pPr marL="385762" indent="-342900" algn="just"/>
            <a:endParaRPr lang="en-US" sz="1400" dirty="0"/>
          </a:p>
          <a:p>
            <a:pPr marL="385762" indent="-342900" algn="just"/>
            <a:r>
              <a:rPr lang="en-US" sz="1400" dirty="0"/>
              <a:t>ERCOT procured additional Non-Spin for</a:t>
            </a:r>
          </a:p>
          <a:p>
            <a:pPr marL="685800" lvl="1" indent="-342900" algn="just"/>
            <a:r>
              <a:rPr lang="en-US" sz="1400" dirty="0"/>
              <a:t>Jul 29, Aug 1, Aug 2, Aug 14, Aug 27, Aug 29, Aug 30, and Sep 3 and Sep 4 in 2021</a:t>
            </a:r>
          </a:p>
          <a:p>
            <a:pPr marL="685800" lvl="1" indent="-342900" algn="just"/>
            <a:r>
              <a:rPr lang="en-US" sz="1400" dirty="0"/>
              <a:t>Jan. 2, Jan. 3, Jan. 20, Feb. 3, Feb. 4, May 22, May 23, May 24, June 1 in 2022.</a:t>
            </a:r>
          </a:p>
          <a:p>
            <a:pPr marL="685800" lvl="1" indent="-342900" algn="just">
              <a:buFont typeface="+mj-lt"/>
              <a:buAutoNum type="alphaLcParenR"/>
            </a:pPr>
            <a:endParaRPr lang="en-US" sz="1400" dirty="0"/>
          </a:p>
          <a:p>
            <a:pPr marL="385762" indent="-342900" algn="just">
              <a:buFont typeface="+mj-lt"/>
              <a:buAutoNum type="alphaLcParenR"/>
            </a:pPr>
            <a:endParaRPr lang="en-US" sz="600" dirty="0"/>
          </a:p>
        </p:txBody>
      </p:sp>
      <p:sp>
        <p:nvSpPr>
          <p:cNvPr id="4" name="Slide Number Placeholder 3">
            <a:extLst>
              <a:ext uri="{FF2B5EF4-FFF2-40B4-BE49-F238E27FC236}">
                <a16:creationId xmlns:a16="http://schemas.microsoft.com/office/drawing/2014/main" id="{37B35F95-963E-4985-8334-3FAEC0B59592}"/>
              </a:ext>
            </a:extLst>
          </p:cNvPr>
          <p:cNvSpPr>
            <a:spLocks noGrp="1"/>
          </p:cNvSpPr>
          <p:nvPr>
            <p:ph type="sldNum" sz="quarter" idx="4"/>
          </p:nvPr>
        </p:nvSpPr>
        <p:spPr/>
        <p:txBody>
          <a:bodyPr/>
          <a:lstStyle/>
          <a:p>
            <a:fld id="{1D93BD3E-1E9A-4970-A6F7-E7AC52762E0C}" type="slidenum">
              <a:rPr lang="en-US" smtClean="0"/>
              <a:pPr/>
              <a:t>42</a:t>
            </a:fld>
            <a:endParaRPr lang="en-US" dirty="0"/>
          </a:p>
        </p:txBody>
      </p:sp>
    </p:spTree>
    <p:extLst>
      <p:ext uri="{BB962C8B-B14F-4D97-AF65-F5344CB8AC3E}">
        <p14:creationId xmlns:p14="http://schemas.microsoft.com/office/powerpoint/2010/main" val="22241605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dirty="0"/>
              <a:t>Regulation Service Methodology</a:t>
            </a:r>
          </a:p>
        </p:txBody>
      </p:sp>
      <p:sp>
        <p:nvSpPr>
          <p:cNvPr id="2" name="Content Placeholder 1"/>
          <p:cNvSpPr>
            <a:spLocks noGrp="1"/>
          </p:cNvSpPr>
          <p:nvPr>
            <p:ph idx="1"/>
          </p:nvPr>
        </p:nvSpPr>
        <p:spPr/>
        <p:txBody>
          <a:bodyPr/>
          <a:lstStyle/>
          <a:p>
            <a:pPr algn="just"/>
            <a:r>
              <a:rPr lang="en-US" sz="1600" dirty="0"/>
              <a:t>ERCOT is not considering any change to the methodology used to compute the minimum Regulation Service requirements in 2024.</a:t>
            </a:r>
          </a:p>
          <a:p>
            <a:pPr marL="342900" lvl="1" indent="0" algn="just">
              <a:buNone/>
            </a:pPr>
            <a:endParaRPr lang="en-US" sz="1600" dirty="0"/>
          </a:p>
          <a:p>
            <a:pPr algn="just"/>
            <a:r>
              <a:rPr lang="en-US" sz="1600" dirty="0"/>
              <a:t>The preliminary Regulation quantities for January 2024 through July  2024 in subsequent slides have been computed using </a:t>
            </a:r>
            <a:r>
              <a:rPr lang="en-US" sz="1600" u="sng" dirty="0"/>
              <a:t>current methodology</a:t>
            </a:r>
            <a:r>
              <a:rPr lang="en-US" sz="1600" dirty="0"/>
              <a:t> (2022 and 2023 five-minute net load variability), </a:t>
            </a:r>
            <a:r>
              <a:rPr lang="en-US" sz="1600" u="sng" dirty="0"/>
              <a:t>updated Wind Adjustment tables</a:t>
            </a:r>
            <a:r>
              <a:rPr lang="en-US" sz="1600" dirty="0"/>
              <a:t> and the </a:t>
            </a:r>
            <a:r>
              <a:rPr lang="en-US" sz="1600" u="sng" dirty="0"/>
              <a:t>updated Solar Adjustment tables</a:t>
            </a:r>
            <a:r>
              <a:rPr lang="en-US" sz="1600" dirty="0"/>
              <a:t>.</a:t>
            </a:r>
          </a:p>
          <a:p>
            <a:pPr algn="just"/>
            <a:endParaRPr lang="en-US" sz="2400" dirty="0">
              <a:solidFill>
                <a:schemeClr val="tx1"/>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dirty="0"/>
          </a:p>
        </p:txBody>
      </p:sp>
    </p:spTree>
    <p:extLst>
      <p:ext uri="{BB962C8B-B14F-4D97-AF65-F5344CB8AC3E}">
        <p14:creationId xmlns:p14="http://schemas.microsoft.com/office/powerpoint/2010/main" val="42735849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hart 7">
            <a:extLst>
              <a:ext uri="{FF2B5EF4-FFF2-40B4-BE49-F238E27FC236}">
                <a16:creationId xmlns:a16="http://schemas.microsoft.com/office/drawing/2014/main" id="{EBA5C20D-EC9D-A60C-4D49-BD334CDADC78}"/>
              </a:ext>
            </a:extLst>
          </p:cNvPr>
          <p:cNvGraphicFramePr>
            <a:graphicFrameLocks/>
          </p:cNvGraphicFramePr>
          <p:nvPr/>
        </p:nvGraphicFramePr>
        <p:xfrm>
          <a:off x="990600" y="2751138"/>
          <a:ext cx="6781800" cy="3771900"/>
        </p:xfrm>
        <a:graphic>
          <a:graphicData uri="http://schemas.openxmlformats.org/drawingml/2006/chart">
            <c:chart xmlns:c="http://schemas.openxmlformats.org/drawingml/2006/chart" xmlns:r="http://schemas.openxmlformats.org/officeDocument/2006/relationships" r:id="rId2"/>
          </a:graphicData>
        </a:graphic>
      </p:graphicFrame>
      <p:sp>
        <p:nvSpPr>
          <p:cNvPr id="10" name="Rectangle 9">
            <a:extLst>
              <a:ext uri="{FF2B5EF4-FFF2-40B4-BE49-F238E27FC236}">
                <a16:creationId xmlns:a16="http://schemas.microsoft.com/office/drawing/2014/main" id="{AC13B27C-CAB4-8035-4A07-581A4CC1F4EE}"/>
              </a:ext>
            </a:extLst>
          </p:cNvPr>
          <p:cNvSpPr/>
          <p:nvPr/>
        </p:nvSpPr>
        <p:spPr>
          <a:xfrm>
            <a:off x="1600200" y="3208338"/>
            <a:ext cx="1524000" cy="2819400"/>
          </a:xfrm>
          <a:prstGeom prst="rect">
            <a:avLst/>
          </a:prstGeom>
          <a:solidFill>
            <a:schemeClr val="accent3">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C47DD6DB-6FA1-B1B9-A6A0-7C7826228225}"/>
              </a:ext>
            </a:extLst>
          </p:cNvPr>
          <p:cNvSpPr>
            <a:spLocks noGrp="1"/>
          </p:cNvSpPr>
          <p:nvPr>
            <p:ph type="title"/>
          </p:nvPr>
        </p:nvSpPr>
        <p:spPr>
          <a:xfrm>
            <a:off x="381000" y="243682"/>
            <a:ext cx="8458200" cy="518318"/>
          </a:xfrm>
        </p:spPr>
        <p:txBody>
          <a:bodyPr/>
          <a:lstStyle/>
          <a:p>
            <a:r>
              <a:rPr lang="en-US" sz="2400" dirty="0"/>
              <a:t>Overview – Dynamic PSRR Threshold in GTBD</a:t>
            </a:r>
          </a:p>
        </p:txBody>
      </p:sp>
      <p:sp>
        <p:nvSpPr>
          <p:cNvPr id="4" name="Slide Number Placeholder 3">
            <a:extLst>
              <a:ext uri="{FF2B5EF4-FFF2-40B4-BE49-F238E27FC236}">
                <a16:creationId xmlns:a16="http://schemas.microsoft.com/office/drawing/2014/main" id="{0F44F02E-A0C2-144F-1543-539A6CD33C44}"/>
              </a:ext>
            </a:extLst>
          </p:cNvPr>
          <p:cNvSpPr>
            <a:spLocks noGrp="1"/>
          </p:cNvSpPr>
          <p:nvPr>
            <p:ph type="sldNum" sz="quarter" idx="4"/>
          </p:nvPr>
        </p:nvSpPr>
        <p:spPr/>
        <p:txBody>
          <a:bodyPr/>
          <a:lstStyle/>
          <a:p>
            <a:fld id="{1D93BD3E-1E9A-4970-A6F7-E7AC52762E0C}" type="slidenum">
              <a:rPr lang="en-US" smtClean="0"/>
              <a:pPr/>
              <a:t>6</a:t>
            </a:fld>
            <a:endParaRPr lang="en-US"/>
          </a:p>
        </p:txBody>
      </p:sp>
      <p:sp>
        <p:nvSpPr>
          <p:cNvPr id="7" name="Content Placeholder 2">
            <a:extLst>
              <a:ext uri="{FF2B5EF4-FFF2-40B4-BE49-F238E27FC236}">
                <a16:creationId xmlns:a16="http://schemas.microsoft.com/office/drawing/2014/main" id="{21030527-E45E-F404-914A-7E003F072393}"/>
              </a:ext>
            </a:extLst>
          </p:cNvPr>
          <p:cNvSpPr>
            <a:spLocks noGrp="1"/>
          </p:cNvSpPr>
          <p:nvPr>
            <p:ph idx="1"/>
          </p:nvPr>
        </p:nvSpPr>
        <p:spPr>
          <a:xfrm>
            <a:off x="304800" y="990600"/>
            <a:ext cx="8534400" cy="1905000"/>
          </a:xfrm>
        </p:spPr>
        <p:txBody>
          <a:bodyPr/>
          <a:lstStyle/>
          <a:p>
            <a:r>
              <a:rPr lang="en-US" sz="1600" dirty="0">
                <a:solidFill>
                  <a:schemeClr val="accent2"/>
                </a:solidFill>
              </a:rPr>
              <a:t>ERCOT started to apply a dynamic PSRR threshold in GTBD calculation on 6/12/2023</a:t>
            </a:r>
          </a:p>
          <a:p>
            <a:r>
              <a:rPr lang="en-US" sz="1600" dirty="0">
                <a:solidFill>
                  <a:schemeClr val="accent2"/>
                </a:solidFill>
              </a:rPr>
              <a:t>PSRR thresholds change with 4 pre-defined day periods - </a:t>
            </a:r>
            <a:r>
              <a:rPr lang="en-US" sz="1600" b="1" dirty="0">
                <a:solidFill>
                  <a:schemeClr val="accent2"/>
                </a:solidFill>
              </a:rPr>
              <a:t>Night, Sunrise, Sunset and Other</a:t>
            </a:r>
          </a:p>
          <a:p>
            <a:r>
              <a:rPr lang="en-US" sz="1600" dirty="0">
                <a:solidFill>
                  <a:schemeClr val="accent2"/>
                </a:solidFill>
              </a:rPr>
              <a:t>ERCOT started with a threshold of 80MW/min for Sunrise and Sunset periods on 6/12 and subsequently increased it to 100MW/min on 6/15</a:t>
            </a:r>
          </a:p>
          <a:p>
            <a:r>
              <a:rPr lang="en-US" sz="1600" dirty="0">
                <a:solidFill>
                  <a:schemeClr val="accent2"/>
                </a:solidFill>
              </a:rPr>
              <a:t>ERCOT plans to update the thresholds and the definition of day periods seasonally* (4 times a year)</a:t>
            </a:r>
          </a:p>
        </p:txBody>
      </p:sp>
      <p:sp>
        <p:nvSpPr>
          <p:cNvPr id="11" name="Rectangle 10">
            <a:extLst>
              <a:ext uri="{FF2B5EF4-FFF2-40B4-BE49-F238E27FC236}">
                <a16:creationId xmlns:a16="http://schemas.microsoft.com/office/drawing/2014/main" id="{5F1402BB-6EE8-F707-B920-B762C70B4345}"/>
              </a:ext>
            </a:extLst>
          </p:cNvPr>
          <p:cNvSpPr/>
          <p:nvPr/>
        </p:nvSpPr>
        <p:spPr>
          <a:xfrm>
            <a:off x="3131820" y="3208338"/>
            <a:ext cx="1005840" cy="2819400"/>
          </a:xfrm>
          <a:prstGeom prst="rect">
            <a:avLst/>
          </a:prstGeom>
          <a:solidFill>
            <a:srgbClr val="FFC000">
              <a:alpha val="3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FFF994F5-B208-1457-BDE9-A7362CF724A8}"/>
              </a:ext>
            </a:extLst>
          </p:cNvPr>
          <p:cNvSpPr/>
          <p:nvPr/>
        </p:nvSpPr>
        <p:spPr>
          <a:xfrm>
            <a:off x="4130040" y="3208338"/>
            <a:ext cx="2002536" cy="2819400"/>
          </a:xfrm>
          <a:prstGeom prst="rect">
            <a:avLst/>
          </a:prstGeom>
          <a:solidFill>
            <a:srgbClr val="FF0000">
              <a:alpha val="3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EAA38157-D647-BBBD-DD7F-8E2C521E2FF5}"/>
              </a:ext>
            </a:extLst>
          </p:cNvPr>
          <p:cNvSpPr/>
          <p:nvPr/>
        </p:nvSpPr>
        <p:spPr>
          <a:xfrm>
            <a:off x="6132576" y="3208338"/>
            <a:ext cx="758952" cy="2819400"/>
          </a:xfrm>
          <a:prstGeom prst="rect">
            <a:avLst/>
          </a:prstGeom>
          <a:solidFill>
            <a:srgbClr val="F5750B">
              <a:alpha val="3568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17245258-70E8-B179-998C-9884F4E366E3}"/>
              </a:ext>
            </a:extLst>
          </p:cNvPr>
          <p:cNvSpPr/>
          <p:nvPr/>
        </p:nvSpPr>
        <p:spPr>
          <a:xfrm>
            <a:off x="6891528" y="3215958"/>
            <a:ext cx="728472" cy="2819400"/>
          </a:xfrm>
          <a:prstGeom prst="rect">
            <a:avLst/>
          </a:prstGeom>
          <a:solidFill>
            <a:schemeClr val="accent3">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extBox 14">
            <a:extLst>
              <a:ext uri="{FF2B5EF4-FFF2-40B4-BE49-F238E27FC236}">
                <a16:creationId xmlns:a16="http://schemas.microsoft.com/office/drawing/2014/main" id="{D7E9B8EA-C495-7C3C-9B91-59A9B7AC8839}"/>
              </a:ext>
            </a:extLst>
          </p:cNvPr>
          <p:cNvSpPr txBox="1"/>
          <p:nvPr/>
        </p:nvSpPr>
        <p:spPr>
          <a:xfrm>
            <a:off x="4969764" y="3215958"/>
            <a:ext cx="4572000" cy="369332"/>
          </a:xfrm>
          <a:prstGeom prst="rect">
            <a:avLst/>
          </a:prstGeom>
          <a:noFill/>
        </p:spPr>
        <p:txBody>
          <a:bodyPr wrap="square">
            <a:spAutoFit/>
          </a:bodyPr>
          <a:lstStyle/>
          <a:p>
            <a:pPr algn="ctr" fontAlgn="b"/>
            <a:r>
              <a:rPr lang="en-US" sz="1800" b="0" i="0" u="none" strike="noStrike" dirty="0">
                <a:solidFill>
                  <a:srgbClr val="3D3D3D"/>
                </a:solidFill>
                <a:effectLst/>
                <a:latin typeface="Calibri" panose="020F0502020204030204" pitchFamily="34" charset="0"/>
              </a:rPr>
              <a:t>Night</a:t>
            </a:r>
          </a:p>
        </p:txBody>
      </p:sp>
      <p:sp>
        <p:nvSpPr>
          <p:cNvPr id="21" name="TextBox 20">
            <a:extLst>
              <a:ext uri="{FF2B5EF4-FFF2-40B4-BE49-F238E27FC236}">
                <a16:creationId xmlns:a16="http://schemas.microsoft.com/office/drawing/2014/main" id="{6656A3C9-96A1-D894-E328-257DDF57D083}"/>
              </a:ext>
            </a:extLst>
          </p:cNvPr>
          <p:cNvSpPr txBox="1"/>
          <p:nvPr/>
        </p:nvSpPr>
        <p:spPr>
          <a:xfrm>
            <a:off x="2133600" y="6515737"/>
            <a:ext cx="6416040" cy="261610"/>
          </a:xfrm>
          <a:prstGeom prst="rect">
            <a:avLst/>
          </a:prstGeom>
          <a:noFill/>
        </p:spPr>
        <p:txBody>
          <a:bodyPr wrap="square">
            <a:spAutoFit/>
          </a:bodyPr>
          <a:lstStyle/>
          <a:p>
            <a:r>
              <a:rPr lang="en-US" sz="1050" dirty="0">
                <a:solidFill>
                  <a:schemeClr val="accent2"/>
                </a:solidFill>
              </a:rPr>
              <a:t>* Seasons will be defined by shift in solar ramping patterns</a:t>
            </a:r>
            <a:endParaRPr lang="en-US" sz="1050" dirty="0"/>
          </a:p>
        </p:txBody>
      </p:sp>
    </p:spTree>
    <p:extLst>
      <p:ext uri="{BB962C8B-B14F-4D97-AF65-F5344CB8AC3E}">
        <p14:creationId xmlns:p14="http://schemas.microsoft.com/office/powerpoint/2010/main" val="41036879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3A5F6A-3E4A-0B35-EC6A-418CF0219C09}"/>
              </a:ext>
            </a:extLst>
          </p:cNvPr>
          <p:cNvSpPr>
            <a:spLocks noGrp="1"/>
          </p:cNvSpPr>
          <p:nvPr>
            <p:ph type="title"/>
          </p:nvPr>
        </p:nvSpPr>
        <p:spPr/>
        <p:txBody>
          <a:bodyPr/>
          <a:lstStyle/>
          <a:p>
            <a:r>
              <a:rPr lang="en-US" dirty="0"/>
              <a:t>SCED Manual Offset and Reg Up Exhaustion </a:t>
            </a:r>
          </a:p>
        </p:txBody>
      </p:sp>
      <p:sp>
        <p:nvSpPr>
          <p:cNvPr id="4" name="Slide Number Placeholder 3">
            <a:extLst>
              <a:ext uri="{FF2B5EF4-FFF2-40B4-BE49-F238E27FC236}">
                <a16:creationId xmlns:a16="http://schemas.microsoft.com/office/drawing/2014/main" id="{2D74B9D4-AEE5-570D-C1EE-A128067E48E6}"/>
              </a:ext>
            </a:extLst>
          </p:cNvPr>
          <p:cNvSpPr>
            <a:spLocks noGrp="1"/>
          </p:cNvSpPr>
          <p:nvPr>
            <p:ph type="sldNum" sz="quarter" idx="4"/>
          </p:nvPr>
        </p:nvSpPr>
        <p:spPr/>
        <p:txBody>
          <a:bodyPr/>
          <a:lstStyle/>
          <a:p>
            <a:fld id="{1D93BD3E-1E9A-4970-A6F7-E7AC52762E0C}" type="slidenum">
              <a:rPr lang="en-US" smtClean="0"/>
              <a:pPr/>
              <a:t>7</a:t>
            </a:fld>
            <a:endParaRPr lang="en-US" dirty="0"/>
          </a:p>
        </p:txBody>
      </p:sp>
      <p:pic>
        <p:nvPicPr>
          <p:cNvPr id="5" name="Picture 4">
            <a:extLst>
              <a:ext uri="{FF2B5EF4-FFF2-40B4-BE49-F238E27FC236}">
                <a16:creationId xmlns:a16="http://schemas.microsoft.com/office/drawing/2014/main" id="{EA8664B3-D491-51C2-BC6F-FD65C5FE76CB}"/>
              </a:ext>
            </a:extLst>
          </p:cNvPr>
          <p:cNvPicPr>
            <a:picLocks noChangeAspect="1"/>
          </p:cNvPicPr>
          <p:nvPr/>
        </p:nvPicPr>
        <p:blipFill>
          <a:blip r:embed="rId2"/>
          <a:stretch>
            <a:fillRect/>
          </a:stretch>
        </p:blipFill>
        <p:spPr>
          <a:xfrm>
            <a:off x="750997" y="1545153"/>
            <a:ext cx="7718205" cy="4224894"/>
          </a:xfrm>
          <a:prstGeom prst="rect">
            <a:avLst/>
          </a:prstGeom>
        </p:spPr>
      </p:pic>
    </p:spTree>
    <p:extLst>
      <p:ext uri="{BB962C8B-B14F-4D97-AF65-F5344CB8AC3E}">
        <p14:creationId xmlns:p14="http://schemas.microsoft.com/office/powerpoint/2010/main" val="20356737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C692C8-0565-4349-656C-840F32231FEF}"/>
              </a:ext>
            </a:extLst>
          </p:cNvPr>
          <p:cNvSpPr>
            <a:spLocks noGrp="1"/>
          </p:cNvSpPr>
          <p:nvPr>
            <p:ph type="title"/>
          </p:nvPr>
        </p:nvSpPr>
        <p:spPr/>
        <p:txBody>
          <a:bodyPr/>
          <a:lstStyle/>
          <a:p>
            <a:r>
              <a:rPr lang="en-US" dirty="0"/>
              <a:t>Regulation Exhaustion</a:t>
            </a:r>
          </a:p>
        </p:txBody>
      </p:sp>
      <p:sp>
        <p:nvSpPr>
          <p:cNvPr id="4" name="Slide Number Placeholder 3">
            <a:extLst>
              <a:ext uri="{FF2B5EF4-FFF2-40B4-BE49-F238E27FC236}">
                <a16:creationId xmlns:a16="http://schemas.microsoft.com/office/drawing/2014/main" id="{5C5CDFA2-76C5-6F63-818A-66D13CE34964}"/>
              </a:ext>
            </a:extLst>
          </p:cNvPr>
          <p:cNvSpPr>
            <a:spLocks noGrp="1"/>
          </p:cNvSpPr>
          <p:nvPr>
            <p:ph type="sldNum" sz="quarter" idx="4"/>
          </p:nvPr>
        </p:nvSpPr>
        <p:spPr/>
        <p:txBody>
          <a:bodyPr/>
          <a:lstStyle/>
          <a:p>
            <a:fld id="{1D93BD3E-1E9A-4970-A6F7-E7AC52762E0C}" type="slidenum">
              <a:rPr lang="en-US" smtClean="0"/>
              <a:pPr/>
              <a:t>8</a:t>
            </a:fld>
            <a:endParaRPr lang="en-US" dirty="0"/>
          </a:p>
        </p:txBody>
      </p:sp>
      <p:pic>
        <p:nvPicPr>
          <p:cNvPr id="6" name="Picture 5">
            <a:extLst>
              <a:ext uri="{FF2B5EF4-FFF2-40B4-BE49-F238E27FC236}">
                <a16:creationId xmlns:a16="http://schemas.microsoft.com/office/drawing/2014/main" id="{45D26EE0-342A-4D31-BE75-A5C51CB168BF}"/>
              </a:ext>
            </a:extLst>
          </p:cNvPr>
          <p:cNvPicPr>
            <a:picLocks noChangeAspect="1"/>
          </p:cNvPicPr>
          <p:nvPr/>
        </p:nvPicPr>
        <p:blipFill>
          <a:blip r:embed="rId3"/>
          <a:stretch>
            <a:fillRect/>
          </a:stretch>
        </p:blipFill>
        <p:spPr>
          <a:xfrm>
            <a:off x="285746" y="670469"/>
            <a:ext cx="4286254" cy="3046520"/>
          </a:xfrm>
          <a:prstGeom prst="rect">
            <a:avLst/>
          </a:prstGeom>
        </p:spPr>
      </p:pic>
      <p:pic>
        <p:nvPicPr>
          <p:cNvPr id="8" name="Picture 7">
            <a:extLst>
              <a:ext uri="{FF2B5EF4-FFF2-40B4-BE49-F238E27FC236}">
                <a16:creationId xmlns:a16="http://schemas.microsoft.com/office/drawing/2014/main" id="{354DA7B6-6719-0322-D7FC-FCD8C4A82143}"/>
              </a:ext>
            </a:extLst>
          </p:cNvPr>
          <p:cNvPicPr>
            <a:picLocks noChangeAspect="1"/>
          </p:cNvPicPr>
          <p:nvPr/>
        </p:nvPicPr>
        <p:blipFill>
          <a:blip r:embed="rId4"/>
          <a:stretch>
            <a:fillRect/>
          </a:stretch>
        </p:blipFill>
        <p:spPr>
          <a:xfrm>
            <a:off x="4542603" y="643222"/>
            <a:ext cx="4220397" cy="3165298"/>
          </a:xfrm>
          <a:prstGeom prst="rect">
            <a:avLst/>
          </a:prstGeom>
        </p:spPr>
      </p:pic>
      <p:sp>
        <p:nvSpPr>
          <p:cNvPr id="13" name="TextBox 12">
            <a:extLst>
              <a:ext uri="{FF2B5EF4-FFF2-40B4-BE49-F238E27FC236}">
                <a16:creationId xmlns:a16="http://schemas.microsoft.com/office/drawing/2014/main" id="{6DDD55BD-FE0C-7C5C-9443-F2F6E4858A6F}"/>
              </a:ext>
            </a:extLst>
          </p:cNvPr>
          <p:cNvSpPr txBox="1"/>
          <p:nvPr/>
        </p:nvSpPr>
        <p:spPr>
          <a:xfrm>
            <a:off x="1346578" y="2796777"/>
            <a:ext cx="2230447" cy="369332"/>
          </a:xfrm>
          <a:prstGeom prst="rect">
            <a:avLst/>
          </a:prstGeom>
          <a:noFill/>
        </p:spPr>
        <p:txBody>
          <a:bodyPr wrap="square" rtlCol="0">
            <a:spAutoFit/>
          </a:bodyPr>
          <a:lstStyle/>
          <a:p>
            <a:r>
              <a:rPr lang="en-US" dirty="0">
                <a:solidFill>
                  <a:schemeClr val="bg2"/>
                </a:solidFill>
              </a:rPr>
              <a:t>2023 Avg:1.6%</a:t>
            </a:r>
          </a:p>
        </p:txBody>
      </p:sp>
      <p:sp>
        <p:nvSpPr>
          <p:cNvPr id="14" name="TextBox 13">
            <a:extLst>
              <a:ext uri="{FF2B5EF4-FFF2-40B4-BE49-F238E27FC236}">
                <a16:creationId xmlns:a16="http://schemas.microsoft.com/office/drawing/2014/main" id="{11A03401-8798-96CC-ECCC-B93B6B1AE22B}"/>
              </a:ext>
            </a:extLst>
          </p:cNvPr>
          <p:cNvSpPr txBox="1"/>
          <p:nvPr/>
        </p:nvSpPr>
        <p:spPr>
          <a:xfrm>
            <a:off x="5632832" y="2790064"/>
            <a:ext cx="2199016" cy="369332"/>
          </a:xfrm>
          <a:prstGeom prst="rect">
            <a:avLst/>
          </a:prstGeom>
          <a:noFill/>
        </p:spPr>
        <p:txBody>
          <a:bodyPr wrap="square" rtlCol="0">
            <a:spAutoFit/>
          </a:bodyPr>
          <a:lstStyle/>
          <a:p>
            <a:r>
              <a:rPr lang="en-US" dirty="0">
                <a:solidFill>
                  <a:schemeClr val="bg2"/>
                </a:solidFill>
              </a:rPr>
              <a:t>2022 Avg :2.0%</a:t>
            </a:r>
          </a:p>
        </p:txBody>
      </p:sp>
      <p:pic>
        <p:nvPicPr>
          <p:cNvPr id="3" name="Picture 2">
            <a:extLst>
              <a:ext uri="{FF2B5EF4-FFF2-40B4-BE49-F238E27FC236}">
                <a16:creationId xmlns:a16="http://schemas.microsoft.com/office/drawing/2014/main" id="{0E1497B5-D01D-A247-C0B1-E952F05B8F80}"/>
              </a:ext>
            </a:extLst>
          </p:cNvPr>
          <p:cNvPicPr>
            <a:picLocks noChangeAspect="1"/>
          </p:cNvPicPr>
          <p:nvPr/>
        </p:nvPicPr>
        <p:blipFill>
          <a:blip r:embed="rId5"/>
          <a:stretch>
            <a:fillRect/>
          </a:stretch>
        </p:blipFill>
        <p:spPr>
          <a:xfrm>
            <a:off x="318674" y="3512064"/>
            <a:ext cx="4220397" cy="3165298"/>
          </a:xfrm>
          <a:prstGeom prst="rect">
            <a:avLst/>
          </a:prstGeom>
        </p:spPr>
      </p:pic>
      <p:pic>
        <p:nvPicPr>
          <p:cNvPr id="7" name="Picture 6">
            <a:extLst>
              <a:ext uri="{FF2B5EF4-FFF2-40B4-BE49-F238E27FC236}">
                <a16:creationId xmlns:a16="http://schemas.microsoft.com/office/drawing/2014/main" id="{C4783E38-3377-69F1-D2A2-C59BC8E9EC27}"/>
              </a:ext>
            </a:extLst>
          </p:cNvPr>
          <p:cNvPicPr>
            <a:picLocks noChangeAspect="1"/>
          </p:cNvPicPr>
          <p:nvPr/>
        </p:nvPicPr>
        <p:blipFill>
          <a:blip r:embed="rId6"/>
          <a:stretch>
            <a:fillRect/>
          </a:stretch>
        </p:blipFill>
        <p:spPr>
          <a:xfrm>
            <a:off x="4580703" y="3614527"/>
            <a:ext cx="4220397" cy="3165298"/>
          </a:xfrm>
          <a:prstGeom prst="rect">
            <a:avLst/>
          </a:prstGeom>
        </p:spPr>
      </p:pic>
      <p:sp>
        <p:nvSpPr>
          <p:cNvPr id="11" name="TextBox 10">
            <a:extLst>
              <a:ext uri="{FF2B5EF4-FFF2-40B4-BE49-F238E27FC236}">
                <a16:creationId xmlns:a16="http://schemas.microsoft.com/office/drawing/2014/main" id="{7F0D8CDF-9BE6-32F2-65DA-1AF9F1F97A93}"/>
              </a:ext>
            </a:extLst>
          </p:cNvPr>
          <p:cNvSpPr txBox="1"/>
          <p:nvPr/>
        </p:nvSpPr>
        <p:spPr>
          <a:xfrm>
            <a:off x="1313648" y="5751766"/>
            <a:ext cx="2230447" cy="369332"/>
          </a:xfrm>
          <a:prstGeom prst="rect">
            <a:avLst/>
          </a:prstGeom>
          <a:noFill/>
        </p:spPr>
        <p:txBody>
          <a:bodyPr wrap="square" rtlCol="0">
            <a:spAutoFit/>
          </a:bodyPr>
          <a:lstStyle/>
          <a:p>
            <a:r>
              <a:rPr lang="en-US" dirty="0">
                <a:solidFill>
                  <a:schemeClr val="bg2"/>
                </a:solidFill>
              </a:rPr>
              <a:t>2023 Avg:3.8%</a:t>
            </a:r>
          </a:p>
        </p:txBody>
      </p:sp>
      <p:sp>
        <p:nvSpPr>
          <p:cNvPr id="12" name="TextBox 11">
            <a:extLst>
              <a:ext uri="{FF2B5EF4-FFF2-40B4-BE49-F238E27FC236}">
                <a16:creationId xmlns:a16="http://schemas.microsoft.com/office/drawing/2014/main" id="{BA9017A7-AF45-7BD3-0C05-CDB9BFCE6680}"/>
              </a:ext>
            </a:extLst>
          </p:cNvPr>
          <p:cNvSpPr txBox="1"/>
          <p:nvPr/>
        </p:nvSpPr>
        <p:spPr>
          <a:xfrm>
            <a:off x="5736219" y="5751766"/>
            <a:ext cx="2199016" cy="369332"/>
          </a:xfrm>
          <a:prstGeom prst="rect">
            <a:avLst/>
          </a:prstGeom>
          <a:noFill/>
        </p:spPr>
        <p:txBody>
          <a:bodyPr wrap="square" rtlCol="0">
            <a:spAutoFit/>
          </a:bodyPr>
          <a:lstStyle/>
          <a:p>
            <a:r>
              <a:rPr lang="en-US" dirty="0">
                <a:solidFill>
                  <a:schemeClr val="bg2"/>
                </a:solidFill>
              </a:rPr>
              <a:t>2022 Avg :5.1%</a:t>
            </a:r>
          </a:p>
        </p:txBody>
      </p:sp>
    </p:spTree>
    <p:extLst>
      <p:ext uri="{BB962C8B-B14F-4D97-AF65-F5344CB8AC3E}">
        <p14:creationId xmlns:p14="http://schemas.microsoft.com/office/powerpoint/2010/main" val="29736104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AB1977-3865-45B3-9599-8F41569C143C}"/>
              </a:ext>
            </a:extLst>
          </p:cNvPr>
          <p:cNvSpPr>
            <a:spLocks noGrp="1"/>
          </p:cNvSpPr>
          <p:nvPr>
            <p:ph type="title"/>
          </p:nvPr>
        </p:nvSpPr>
        <p:spPr/>
        <p:txBody>
          <a:bodyPr/>
          <a:lstStyle/>
          <a:p>
            <a:r>
              <a:rPr lang="en-US" sz="2400" dirty="0"/>
              <a:t>Hourly Average Regulation Comparison</a:t>
            </a:r>
          </a:p>
        </p:txBody>
      </p:sp>
      <p:sp>
        <p:nvSpPr>
          <p:cNvPr id="4" name="Slide Number Placeholder 3">
            <a:extLst>
              <a:ext uri="{FF2B5EF4-FFF2-40B4-BE49-F238E27FC236}">
                <a16:creationId xmlns:a16="http://schemas.microsoft.com/office/drawing/2014/main" id="{6DAA8D61-CF4D-452E-81E4-E76A2F6D825D}"/>
              </a:ext>
            </a:extLst>
          </p:cNvPr>
          <p:cNvSpPr>
            <a:spLocks noGrp="1"/>
          </p:cNvSpPr>
          <p:nvPr>
            <p:ph type="sldNum" sz="quarter" idx="4"/>
          </p:nvPr>
        </p:nvSpPr>
        <p:spPr/>
        <p:txBody>
          <a:bodyPr/>
          <a:lstStyle/>
          <a:p>
            <a:fld id="{1D93BD3E-1E9A-4970-A6F7-E7AC52762E0C}" type="slidenum">
              <a:rPr lang="en-US" smtClean="0"/>
              <a:pPr/>
              <a:t>9</a:t>
            </a:fld>
            <a:endParaRPr lang="en-US" dirty="0"/>
          </a:p>
        </p:txBody>
      </p:sp>
      <p:pic>
        <p:nvPicPr>
          <p:cNvPr id="5" name="Picture 4">
            <a:extLst>
              <a:ext uri="{FF2B5EF4-FFF2-40B4-BE49-F238E27FC236}">
                <a16:creationId xmlns:a16="http://schemas.microsoft.com/office/drawing/2014/main" id="{3F095F07-6D67-4E8F-19E8-7C393530E394}"/>
              </a:ext>
            </a:extLst>
          </p:cNvPr>
          <p:cNvPicPr>
            <a:picLocks noChangeAspect="1"/>
          </p:cNvPicPr>
          <p:nvPr/>
        </p:nvPicPr>
        <p:blipFill>
          <a:blip r:embed="rId2"/>
          <a:stretch>
            <a:fillRect/>
          </a:stretch>
        </p:blipFill>
        <p:spPr>
          <a:xfrm>
            <a:off x="381000" y="3646535"/>
            <a:ext cx="8357191" cy="2537101"/>
          </a:xfrm>
          <a:prstGeom prst="rect">
            <a:avLst/>
          </a:prstGeom>
        </p:spPr>
      </p:pic>
      <p:pic>
        <p:nvPicPr>
          <p:cNvPr id="8" name="Picture 7">
            <a:extLst>
              <a:ext uri="{FF2B5EF4-FFF2-40B4-BE49-F238E27FC236}">
                <a16:creationId xmlns:a16="http://schemas.microsoft.com/office/drawing/2014/main" id="{B0654FBC-DC8B-31C2-9E28-68331A902FE8}"/>
              </a:ext>
            </a:extLst>
          </p:cNvPr>
          <p:cNvPicPr>
            <a:picLocks noChangeAspect="1"/>
          </p:cNvPicPr>
          <p:nvPr/>
        </p:nvPicPr>
        <p:blipFill>
          <a:blip r:embed="rId3"/>
          <a:stretch>
            <a:fillRect/>
          </a:stretch>
        </p:blipFill>
        <p:spPr>
          <a:xfrm>
            <a:off x="381000" y="900015"/>
            <a:ext cx="8362639" cy="2537102"/>
          </a:xfrm>
          <a:prstGeom prst="rect">
            <a:avLst/>
          </a:prstGeom>
        </p:spPr>
      </p:pic>
    </p:spTree>
    <p:extLst>
      <p:ext uri="{BB962C8B-B14F-4D97-AF65-F5344CB8AC3E}">
        <p14:creationId xmlns:p14="http://schemas.microsoft.com/office/powerpoint/2010/main" val="403139320"/>
      </p:ext>
    </p:extLst>
  </p:cSld>
  <p:clrMapOvr>
    <a:masterClrMapping/>
  </p:clrMapOvr>
</p:sld>
</file>

<file path=ppt/theme/theme1.xml><?xml version="1.0" encoding="utf-8"?>
<a:theme xmlns:a="http://schemas.openxmlformats.org/drawingml/2006/main" name="1_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65629</TotalTime>
  <Words>2409</Words>
  <Application>Microsoft Office PowerPoint</Application>
  <PresentationFormat>On-screen Show (4:3)</PresentationFormat>
  <Paragraphs>623</Paragraphs>
  <Slides>42</Slides>
  <Notes>12</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42</vt:i4>
      </vt:variant>
    </vt:vector>
  </HeadingPairs>
  <TitlesOfParts>
    <vt:vector size="50" baseType="lpstr">
      <vt:lpstr>Arial</vt:lpstr>
      <vt:lpstr>Calibri</vt:lpstr>
      <vt:lpstr>Courier New</vt:lpstr>
      <vt:lpstr>Segoe UI</vt:lpstr>
      <vt:lpstr>Wingdings</vt:lpstr>
      <vt:lpstr>1_Office Theme</vt:lpstr>
      <vt:lpstr>2_Custom Design</vt:lpstr>
      <vt:lpstr>3_Custom Design</vt:lpstr>
      <vt:lpstr>PowerPoint Presentation</vt:lpstr>
      <vt:lpstr>Stakeholder Discussion Timeline</vt:lpstr>
      <vt:lpstr>Discussion Scope for Today</vt:lpstr>
      <vt:lpstr>PowerPoint Presentation</vt:lpstr>
      <vt:lpstr>Regulation Service Methodology</vt:lpstr>
      <vt:lpstr>Overview – Dynamic PSRR Threshold in GTBD</vt:lpstr>
      <vt:lpstr>SCED Manual Offset and Reg Up Exhaustion </vt:lpstr>
      <vt:lpstr>Regulation Exhaustion</vt:lpstr>
      <vt:lpstr>Hourly Average Regulation Comparison</vt:lpstr>
      <vt:lpstr>Regulation Comparison February</vt:lpstr>
      <vt:lpstr>Regulation Comparison March</vt:lpstr>
      <vt:lpstr>Regulation Comparison June</vt:lpstr>
      <vt:lpstr>Other Ideas on Regulation Methodology</vt:lpstr>
      <vt:lpstr>PowerPoint Presentation</vt:lpstr>
      <vt:lpstr>Responsive Reserve Service (RRS) Methodology</vt:lpstr>
      <vt:lpstr>2024 RRS Table</vt:lpstr>
      <vt:lpstr>Hourly Average RRS Comparison</vt:lpstr>
      <vt:lpstr>RRS Comparison February</vt:lpstr>
      <vt:lpstr>RRS Comparison March</vt:lpstr>
      <vt:lpstr>RRS Comparison July</vt:lpstr>
      <vt:lpstr>PowerPoint Presentation</vt:lpstr>
      <vt:lpstr>ERCOT Contingency Reserve Service (ECRS) Methodology </vt:lpstr>
      <vt:lpstr>Cold Start-up Time in 2023 (OFFNS Units)</vt:lpstr>
      <vt:lpstr>Hourly Average ECRS Comparison</vt:lpstr>
      <vt:lpstr>ECRS Comparison Jan</vt:lpstr>
      <vt:lpstr>ECRS Comparison Mar</vt:lpstr>
      <vt:lpstr>ECRS Comparison May</vt:lpstr>
      <vt:lpstr>ECRS Comparison July</vt:lpstr>
      <vt:lpstr>PowerPoint Presentation</vt:lpstr>
      <vt:lpstr>Non-Spinning Reserve Methodology</vt:lpstr>
      <vt:lpstr>2023 RUCs by Startup Time</vt:lpstr>
      <vt:lpstr>Adequacy of Non-Spin quantities in 2023</vt:lpstr>
      <vt:lpstr>Hourly Average Non-Spin Comparison</vt:lpstr>
      <vt:lpstr>Non-Spin Comparison January </vt:lpstr>
      <vt:lpstr>Non-Spin Comparison May </vt:lpstr>
      <vt:lpstr>Non-Spin Comparison June </vt:lpstr>
      <vt:lpstr>Non-Spin Comparison July </vt:lpstr>
      <vt:lpstr>PowerPoint Presentation</vt:lpstr>
      <vt:lpstr>2024 Solar Adjustment Tables </vt:lpstr>
      <vt:lpstr>2024 Wind Adjustment Tables</vt:lpstr>
      <vt:lpstr>2024 Intra-Hour Solar Adjustment Table</vt:lpstr>
      <vt:lpstr>Forecast Variability Process </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Matevosjana, Julia</dc:creator>
  <cp:lastModifiedBy>Mago, Nitika</cp:lastModifiedBy>
  <cp:revision>897</cp:revision>
  <dcterms:created xsi:type="dcterms:W3CDTF">2016-04-16T13:25:21Z</dcterms:created>
  <dcterms:modified xsi:type="dcterms:W3CDTF">2023-09-15T21:36:10Z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7084cbda-52b8-46fb-a7b7-cb5bd465ed85_Enabled">
    <vt:lpwstr>true</vt:lpwstr>
  </property>
  <property fmtid="{D5CDD505-2E9C-101B-9397-08002B2CF9AE}" pid="3" name="MSIP_Label_7084cbda-52b8-46fb-a7b7-cb5bd465ed85_SetDate">
    <vt:lpwstr>2023-07-13T14:59:07Z</vt:lpwstr>
  </property>
  <property fmtid="{D5CDD505-2E9C-101B-9397-08002B2CF9AE}" pid="4" name="MSIP_Label_7084cbda-52b8-46fb-a7b7-cb5bd465ed85_Method">
    <vt:lpwstr>Standard</vt:lpwstr>
  </property>
  <property fmtid="{D5CDD505-2E9C-101B-9397-08002B2CF9AE}" pid="5" name="MSIP_Label_7084cbda-52b8-46fb-a7b7-cb5bd465ed85_Name">
    <vt:lpwstr>Internal</vt:lpwstr>
  </property>
  <property fmtid="{D5CDD505-2E9C-101B-9397-08002B2CF9AE}" pid="6" name="MSIP_Label_7084cbda-52b8-46fb-a7b7-cb5bd465ed85_SiteId">
    <vt:lpwstr>0afb747d-bff7-4596-a9fc-950ef9e0ec45</vt:lpwstr>
  </property>
  <property fmtid="{D5CDD505-2E9C-101B-9397-08002B2CF9AE}" pid="7" name="MSIP_Label_7084cbda-52b8-46fb-a7b7-cb5bd465ed85_ActionId">
    <vt:lpwstr>fa107c1a-d783-4e0a-a093-2d49d1fd4b08</vt:lpwstr>
  </property>
  <property fmtid="{D5CDD505-2E9C-101B-9397-08002B2CF9AE}" pid="8" name="MSIP_Label_7084cbda-52b8-46fb-a7b7-cb5bd465ed85_ContentBits">
    <vt:lpwstr>0</vt:lpwstr>
  </property>
</Properties>
</file>