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3.xml" ContentType="application/vnd.openxmlformats-officedocument.theme+xml"/>
  <Override PartName="/ppt/theme/theme4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3" r:id="rId4"/>
    <p:sldMasterId id="2147483663" r:id="rId5"/>
  </p:sldMasterIdLst>
  <p:notesMasterIdLst>
    <p:notesMasterId r:id="rId11"/>
  </p:notesMasterIdLst>
  <p:handoutMasterIdLst>
    <p:handoutMasterId r:id="rId12"/>
  </p:handoutMasterIdLst>
  <p:sldIdLst>
    <p:sldId id="542" r:id="rId6"/>
    <p:sldId id="558" r:id="rId7"/>
    <p:sldId id="561" r:id="rId8"/>
    <p:sldId id="562" r:id="rId9"/>
    <p:sldId id="563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ED60BC-6DC8-9208-15EC-10DB2B0CE731}" name="Mereness, Matt" initials="MM" userId="S::matt.mereness@ercot.com::6db1126a-164e-4475-8d86-5dde160acd3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D07C"/>
    <a:srgbClr val="0076C6"/>
    <a:srgbClr val="00AEC7"/>
    <a:srgbClr val="E6EBF0"/>
    <a:srgbClr val="093C61"/>
    <a:srgbClr val="98C3FA"/>
    <a:srgbClr val="70CDD9"/>
    <a:srgbClr val="8DC3E5"/>
    <a:srgbClr val="A9E5EA"/>
    <a:srgbClr val="5B6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370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202"/>
    </p:cViewPr>
  </p:sorterViewPr>
  <p:notesViewPr>
    <p:cSldViewPr showGuides="1">
      <p:cViewPr varScale="1">
        <p:scale>
          <a:sx n="61" d="100"/>
          <a:sy n="61" d="100"/>
        </p:scale>
        <p:origin x="2285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9/19/2023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9/19/2023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1E1165-2D5E-A8BA-AD01-59C2367A0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209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068C6B-C94E-547A-7102-71442E874B5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1242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 descr="xdgdfgdfg">
            <a:extLst>
              <a:ext uri="{FF2B5EF4-FFF2-40B4-BE49-F238E27FC236}">
                <a16:creationId xmlns:a16="http://schemas.microsoft.com/office/drawing/2014/main" id="{11BF4596-49BD-5DCB-711C-47030A443E0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04800" y="1058219"/>
            <a:ext cx="8534400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2FC120C-B1CB-16E5-B00E-55E88FB1592E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3524730"/>
            <a:ext cx="8534400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857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C87C22B-ECB6-24C9-CA51-802C0CC5A9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902CBC-1565-53AF-76EE-5EA87EAAE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AF8B1A1-8352-B98E-3C78-48C46BD8F2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40D7F8C-7E87-E617-9858-400C5F8AC2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6FD2C47-F578-2F9E-22DF-DA95B857A3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2ED327A-7496-0E17-F5C8-2E5C3BB96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0B85CC8-6F83-6404-ACAA-F1FA4529AE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AE8A331-9F84-084C-7267-CFE65AA777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A8C3691-EDE4-B07C-F114-E50224479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7B83F30-EC1D-F71C-95D7-1B5BC9FD2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246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534400" y="63246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63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61D9533-CB1D-41E2-A7CA-83FDF6B75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1D418E-9C88-65C3-7644-3BFD9E325C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F378818-BDFE-F884-8C6C-4CCC2735F4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41FCBFE-0DE4-6F22-6E66-AE772DD05E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45B7A48-1656-2C3F-0296-FBEF4281A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866302B-9158-11F4-3B77-9F86EAAEC2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66858FE-C979-8B8E-03D2-C3C16DE57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C82599C-5AEF-12A9-5E15-1FCCC1DE3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0" y="762000"/>
            <a:ext cx="8534400" cy="2080570"/>
          </a:xfrm>
          <a:prstGeom prst="rect">
            <a:avLst/>
          </a:prstGeom>
          <a:noFill/>
          <a:ln w="15875" cap="rnd" cmpd="sng">
            <a:noFill/>
            <a:miter lim="800000"/>
          </a:ln>
          <a:effectLst/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56E5B54-4089-96A7-2D9D-9DE3B556DE6C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0" y="4283179"/>
            <a:ext cx="8534400" cy="17235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6C41BB5-1EEC-FCDB-01DA-7245FD308E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DE784D3-CB7A-BC89-24C2-BFB1A7600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657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5758650-6057-27BA-3042-74E6ED3D2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3A14D9-11BE-48EC-BFD4-7B66ECAF99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2DD23C-49EE-C657-D737-13CB53F52F7D}"/>
              </a:ext>
            </a:extLst>
          </p:cNvPr>
          <p:cNvSpPr txBox="1"/>
          <p:nvPr userDrawn="1"/>
        </p:nvSpPr>
        <p:spPr>
          <a:xfrm>
            <a:off x="5638800" y="914400"/>
            <a:ext cx="3124200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AEC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lvl="0"/>
            <a:r>
              <a:rPr lang="en-US" sz="1600" dirty="0">
                <a:solidFill>
                  <a:schemeClr val="tx1"/>
                </a:solidFill>
              </a:rPr>
              <a:t>Click to edit Master text styles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Second level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Third level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257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FB953F4-81A3-8A2B-DF43-0A159C2AAB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F00FF52-E6F1-3C2A-4808-5A12AA395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45720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0584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8A006D7-B111-59A0-C107-A76290263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25D1E40-D3DE-D4F4-AD78-7AD3CD8F1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324604"/>
            <a:ext cx="533399" cy="5333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324600"/>
            <a:ext cx="124369" cy="53339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3246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3246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096000"/>
            <a:ext cx="1181868" cy="4572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58BBB7-4F61-67AB-A4FB-BF4DCCE49743}"/>
              </a:ext>
            </a:extLst>
          </p:cNvPr>
          <p:cNvSpPr txBox="1"/>
          <p:nvPr userDrawn="1"/>
        </p:nvSpPr>
        <p:spPr>
          <a:xfrm>
            <a:off x="54675" y="63246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00" b="0" baseline="0" dirty="0">
              <a:solidFill>
                <a:schemeClr val="tx1"/>
              </a:solidFill>
            </a:endParaRPr>
          </a:p>
          <a:p>
            <a:pPr algn="l"/>
            <a:r>
              <a:rPr lang="en-US" sz="1000" b="0" baseline="0" dirty="0">
                <a:solidFill>
                  <a:schemeClr val="tx1"/>
                </a:solidFill>
              </a:rPr>
              <a:t>Public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39" r:id="rId5"/>
    <p:sldLayoutId id="2147483719" r:id="rId6"/>
    <p:sldLayoutId id="2147483713" r:id="rId7"/>
    <p:sldLayoutId id="2147483714" r:id="rId8"/>
    <p:sldLayoutId id="2147483716" r:id="rId9"/>
    <p:sldLayoutId id="2147483740" r:id="rId10"/>
    <p:sldLayoutId id="2147483717" r:id="rId11"/>
    <p:sldLayoutId id="2147483720" r:id="rId12"/>
    <p:sldLayoutId id="2147483666" r:id="rId13"/>
    <p:sldLayoutId id="2147483737" r:id="rId14"/>
    <p:sldLayoutId id="2147483721" r:id="rId15"/>
    <p:sldLayoutId id="2147483755" r:id="rId1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mktrules/puctDirectives/rtCoOptimization" TargetMode="External"/><Relationship Id="rId2" Type="http://schemas.openxmlformats.org/officeDocument/2006/relationships/hyperlink" Target="https://www.ercot.com/files/docs/2020/04/01/RTC_Key_Principle_Quick_Reference.docx" TargetMode="External"/><Relationship Id="rId1" Type="http://schemas.openxmlformats.org/officeDocument/2006/relationships/slideLayout" Target="../slideLayouts/slideLayout17.xml"/><Relationship Id="rId4" Type="http://schemas.openxmlformats.org/officeDocument/2006/relationships/hyperlink" Target="https://www.ercot.com/mktrules/keypriorities/bes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3810000" y="1674673"/>
            <a:ext cx="564603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Real-Time Co-optimization </a:t>
            </a:r>
          </a:p>
          <a:p>
            <a:r>
              <a:rPr lang="en-US" sz="2400" b="1" dirty="0"/>
              <a:t>plus Batteries Task Force (RTCBTF) Update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/>
              <a:t>Matt Mereness</a:t>
            </a:r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chemeClr val="tx2"/>
                </a:solidFill>
              </a:rPr>
              <a:t>TAC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September 26, 2023</a:t>
            </a: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D77DD-F268-CDCC-4307-3EC73750D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14400"/>
            <a:ext cx="8458200" cy="5181600"/>
          </a:xfrm>
        </p:spPr>
        <p:txBody>
          <a:bodyPr/>
          <a:lstStyle/>
          <a:p>
            <a:r>
              <a:rPr lang="en-US" sz="1800" dirty="0"/>
              <a:t>Conducted first meeting </a:t>
            </a:r>
            <a:r>
              <a:rPr lang="en-US" sz="18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September 8</a:t>
            </a:r>
            <a:r>
              <a:rPr lang="en-US" sz="1800" baseline="300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th</a:t>
            </a:r>
            <a:r>
              <a:rPr lang="en-US" sz="18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 </a:t>
            </a:r>
            <a:r>
              <a:rPr lang="en-US" sz="1800" dirty="0"/>
              <a:t>:</a:t>
            </a:r>
          </a:p>
          <a:p>
            <a:pPr lvl="1"/>
            <a:r>
              <a:rPr lang="en-US" sz="1600" dirty="0"/>
              <a:t>RTCBTF purpose and approach (15 mins)</a:t>
            </a:r>
          </a:p>
          <a:p>
            <a:pPr lvl="2"/>
            <a:r>
              <a:rPr lang="en-US" sz="1200" dirty="0"/>
              <a:t>More on next two slides</a:t>
            </a:r>
          </a:p>
          <a:p>
            <a:pPr lvl="1"/>
            <a:r>
              <a:rPr lang="en-US" sz="1600" dirty="0"/>
              <a:t>Refresher on RTC Key Principles (2 hours)</a:t>
            </a:r>
          </a:p>
          <a:p>
            <a:pPr lvl="1"/>
            <a:r>
              <a:rPr lang="en-US" sz="1600" dirty="0"/>
              <a:t>Refresher on NPRR1014 Single Model (30 mins)</a:t>
            </a:r>
          </a:p>
          <a:p>
            <a:pPr lvl="1"/>
            <a:r>
              <a:rPr lang="en-US" sz="1600" dirty="0"/>
              <a:t>Nominations for Vice Chair</a:t>
            </a:r>
          </a:p>
          <a:p>
            <a:pPr lvl="2"/>
            <a:r>
              <a:rPr lang="en-US" sz="1200" dirty="0"/>
              <a:t>David Kee from CPS</a:t>
            </a:r>
          </a:p>
          <a:p>
            <a:pPr lvl="2"/>
            <a:r>
              <a:rPr lang="en-US" sz="1200" dirty="0"/>
              <a:t>Ken McIntyre from </a:t>
            </a:r>
            <a:r>
              <a:rPr lang="en-US" sz="1200" dirty="0" err="1"/>
              <a:t>PlusPower</a:t>
            </a:r>
            <a:r>
              <a:rPr lang="en-US" sz="1200" dirty="0"/>
              <a:t> (has withdrawn)</a:t>
            </a:r>
          </a:p>
          <a:p>
            <a:pPr lvl="1"/>
            <a:r>
              <a:rPr lang="en-US" sz="1600" dirty="0"/>
              <a:t>RTC State of Charge Discussion (2 hours)</a:t>
            </a:r>
          </a:p>
          <a:p>
            <a:pPr lvl="2"/>
            <a:r>
              <a:rPr lang="en-US" sz="1200" dirty="0"/>
              <a:t>Deep dive into whitepaper presented by ERCOT</a:t>
            </a:r>
          </a:p>
          <a:p>
            <a:pPr lvl="1"/>
            <a:endParaRPr lang="en-US" sz="1400" dirty="0"/>
          </a:p>
          <a:p>
            <a:r>
              <a:rPr lang="en-US" sz="1800" dirty="0"/>
              <a:t>Next two RTCBTF meeting are dedicated to supporting stakeholder discussion of RTC State of Charge</a:t>
            </a:r>
          </a:p>
          <a:p>
            <a:pPr lvl="1"/>
            <a:r>
              <a:rPr lang="en-US" sz="1400" dirty="0"/>
              <a:t>October 5</a:t>
            </a:r>
            <a:r>
              <a:rPr lang="en-US" sz="1400" baseline="30000" dirty="0"/>
              <a:t>th</a:t>
            </a:r>
            <a:r>
              <a:rPr lang="en-US" sz="1400" dirty="0"/>
              <a:t> at 2pm after ROS</a:t>
            </a:r>
          </a:p>
          <a:p>
            <a:pPr lvl="1"/>
            <a:r>
              <a:rPr lang="en-US" sz="1400" dirty="0"/>
              <a:t>November 1</a:t>
            </a:r>
            <a:r>
              <a:rPr lang="en-US" sz="1400" baseline="30000" dirty="0"/>
              <a:t>st</a:t>
            </a:r>
            <a:r>
              <a:rPr lang="en-US" sz="1400" dirty="0"/>
              <a:t> at 2pm after WMS</a:t>
            </a:r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endParaRPr lang="en-US" sz="1800" dirty="0"/>
          </a:p>
          <a:p>
            <a:endParaRPr lang="en-US" sz="2000" dirty="0"/>
          </a:p>
          <a:p>
            <a:pPr lvl="1"/>
            <a:endParaRPr lang="en-US" sz="1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RTCBTF Update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DA1E31D-A0FD-AE5B-CAD1-D6BF12D9CB49}"/>
              </a:ext>
            </a:extLst>
          </p:cNvPr>
          <p:cNvSpPr txBox="1">
            <a:spLocks/>
          </p:cNvSpPr>
          <p:nvPr/>
        </p:nvSpPr>
        <p:spPr>
          <a:xfrm>
            <a:off x="304800" y="2133600"/>
            <a:ext cx="8458200" cy="3810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87886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D77DD-F268-CDCC-4307-3EC73750D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14400"/>
            <a:ext cx="8001000" cy="5181600"/>
          </a:xfrm>
        </p:spPr>
        <p:txBody>
          <a:bodyPr/>
          <a:lstStyle/>
          <a:p>
            <a:r>
              <a:rPr lang="en-US" sz="1800" dirty="0"/>
              <a:t>Objective is to present concepts or issues that need to be resolved for an effective implementation and drive towards consensus.</a:t>
            </a:r>
          </a:p>
          <a:p>
            <a:endParaRPr lang="en-US" sz="1800" dirty="0"/>
          </a:p>
          <a:p>
            <a:r>
              <a:rPr lang="en-US" sz="1800" dirty="0"/>
              <a:t>Lessons learned from RTCTF:</a:t>
            </a:r>
          </a:p>
          <a:p>
            <a:pPr lvl="1"/>
            <a:r>
              <a:rPr lang="en-US" sz="1400" dirty="0"/>
              <a:t>Initial concept presented by ERCOT staff</a:t>
            </a:r>
          </a:p>
          <a:p>
            <a:pPr lvl="1"/>
            <a:r>
              <a:rPr lang="en-US" sz="1400" dirty="0"/>
              <a:t>Comments and alternatives presented by MPs</a:t>
            </a:r>
          </a:p>
          <a:p>
            <a:pPr lvl="1"/>
            <a:r>
              <a:rPr lang="en-US" sz="1400" dirty="0"/>
              <a:t>RTCTF consensus achieved or escalated to TAC for a vote to decide the matter.</a:t>
            </a:r>
          </a:p>
          <a:p>
            <a:pPr lvl="1"/>
            <a:endParaRPr lang="en-US" sz="1400" dirty="0"/>
          </a:p>
          <a:p>
            <a:r>
              <a:rPr lang="en-US" sz="1800" dirty="0"/>
              <a:t>Plan to continue to the “pens-down” scope approach</a:t>
            </a:r>
          </a:p>
          <a:p>
            <a:pPr lvl="1"/>
            <a:r>
              <a:rPr lang="en-US" sz="1400" dirty="0"/>
              <a:t>RTC Key Principles were approved to lay foundation of NPRR1007-1013</a:t>
            </a:r>
          </a:p>
          <a:p>
            <a:pPr lvl="2"/>
            <a:r>
              <a:rPr lang="en-US" sz="1000" dirty="0"/>
              <a:t>Consolidated Key Principles: </a:t>
            </a:r>
            <a:r>
              <a:rPr lang="en-US" sz="1000" dirty="0">
                <a:hlinkClick r:id="rId2"/>
              </a:rPr>
              <a:t>https://www.ercot.com/files/docs/2020/04/01/RTC_Key_Principle_Quick_Reference.docx</a:t>
            </a:r>
            <a:endParaRPr lang="en-US" sz="1000" dirty="0"/>
          </a:p>
          <a:p>
            <a:pPr lvl="2"/>
            <a:r>
              <a:rPr lang="en-US" sz="1000" dirty="0"/>
              <a:t>Library of Key Principles: </a:t>
            </a:r>
            <a:r>
              <a:rPr lang="en-US" sz="1000" dirty="0">
                <a:hlinkClick r:id="rId3"/>
              </a:rPr>
              <a:t>https://www.ercot.com/mktrules/puctDirectives/rtCoOptimization</a:t>
            </a:r>
            <a:r>
              <a:rPr lang="en-US" sz="1000" dirty="0"/>
              <a:t> </a:t>
            </a:r>
          </a:p>
          <a:p>
            <a:pPr lvl="1"/>
            <a:r>
              <a:rPr lang="en-US" sz="1400" dirty="0"/>
              <a:t>Battery Key Topic Concepts approved to lay foundation of NPRR1014</a:t>
            </a:r>
          </a:p>
          <a:p>
            <a:pPr lvl="2"/>
            <a:r>
              <a:rPr lang="en-US" sz="1000" dirty="0">
                <a:hlinkClick r:id="rId4"/>
              </a:rPr>
              <a:t>https://www.ercot.com/mktrules/keypriorities/bes</a:t>
            </a:r>
            <a:endParaRPr lang="en-US" sz="1000" dirty="0"/>
          </a:p>
          <a:p>
            <a:pPr lvl="1"/>
            <a:r>
              <a:rPr lang="en-US" sz="1400" dirty="0"/>
              <a:t>RTC State-of-Charge accounting concept/NPRR developed without expanding timeline or costs RTC+B Program beyond current estimates (need December 2023 Board approval).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Plans for RTCBTF Meetings and Review Cycles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DA1E31D-A0FD-AE5B-CAD1-D6BF12D9CB49}"/>
              </a:ext>
            </a:extLst>
          </p:cNvPr>
          <p:cNvSpPr txBox="1">
            <a:spLocks/>
          </p:cNvSpPr>
          <p:nvPr/>
        </p:nvSpPr>
        <p:spPr>
          <a:xfrm>
            <a:off x="304800" y="2133600"/>
            <a:ext cx="8458200" cy="3810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40697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D77DD-F268-CDCC-4307-3EC73750D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609600"/>
            <a:ext cx="6400800" cy="5791200"/>
          </a:xfrm>
        </p:spPr>
        <p:txBody>
          <a:bodyPr/>
          <a:lstStyle/>
          <a:p>
            <a:pPr marL="0" indent="0">
              <a:buNone/>
            </a:pPr>
            <a:r>
              <a:rPr lang="en-US" sz="1200" b="1" u="sng" dirty="0"/>
              <a:t>Recognition of “unfinished” RTCTF issues:</a:t>
            </a:r>
          </a:p>
          <a:p>
            <a:r>
              <a:rPr lang="en-US" sz="1100" dirty="0"/>
              <a:t>Parameters for Ancillary Service proxy offers</a:t>
            </a:r>
          </a:p>
          <a:p>
            <a:r>
              <a:rPr lang="en-US" sz="1100" dirty="0"/>
              <a:t>ASDCs for use in Reliability Unit Commitment (RUC) studies</a:t>
            </a:r>
          </a:p>
          <a:p>
            <a:r>
              <a:rPr lang="en-US" sz="1100" dirty="0"/>
              <a:t>Any needed discussion on triggers for initiating off-cycle SCED executions</a:t>
            </a:r>
          </a:p>
          <a:p>
            <a:pPr lvl="1"/>
            <a:r>
              <a:rPr lang="en-US" sz="700" dirty="0"/>
              <a:t>Largely driven by ERCOT Operator desk procedures and discretion today</a:t>
            </a:r>
          </a:p>
          <a:p>
            <a:r>
              <a:rPr lang="en-US" sz="1100" dirty="0"/>
              <a:t>Consideration of NPRR for allowing real-time updates to offers in current Real-Time Market and future with RTC.</a:t>
            </a:r>
          </a:p>
          <a:p>
            <a:r>
              <a:rPr lang="en-US" sz="1100" dirty="0"/>
              <a:t>Framework for periodic analysis comparing RTC and the current ORDC design – KP 1.1(8)</a:t>
            </a:r>
          </a:p>
          <a:p>
            <a:r>
              <a:rPr lang="en-US" sz="1100" dirty="0"/>
              <a:t>Verifiable Cost Manual (Change for on-line hydro Resources per Key Principle 1.3(3))</a:t>
            </a:r>
          </a:p>
          <a:p>
            <a:r>
              <a:rPr lang="en-US" sz="1100" dirty="0"/>
              <a:t>Additional review of transmission constraint max. shadow price values</a:t>
            </a:r>
          </a:p>
          <a:p>
            <a:r>
              <a:rPr lang="en-US" sz="1100" dirty="0"/>
              <a:t>Operation Procedures (e.g., removing SASM and HASL/LASL)</a:t>
            </a:r>
          </a:p>
          <a:p>
            <a:r>
              <a:rPr lang="en-US" sz="1100" dirty="0"/>
              <a:t>Business Practice Manuals (e.g., changes to COP and telemetry)</a:t>
            </a:r>
          </a:p>
          <a:p>
            <a:r>
              <a:rPr lang="en-US" sz="1100" dirty="0"/>
              <a:t>Mapping of bill determinants to extracts and reporting for developing shadow settlement</a:t>
            </a:r>
          </a:p>
          <a:p>
            <a:r>
              <a:rPr lang="en-US" sz="1100" dirty="0"/>
              <a:t>Changes to ICCP handbook, and documentation for non-ICCP market submissions</a:t>
            </a:r>
          </a:p>
          <a:p>
            <a:r>
              <a:rPr lang="en-US" sz="1100" dirty="0"/>
              <a:t>Market trials/training/annual seminar engagement</a:t>
            </a:r>
          </a:p>
          <a:p>
            <a:r>
              <a:rPr lang="en-US" sz="1100" dirty="0"/>
              <a:t>Any details MPs need for designing their control systems</a:t>
            </a:r>
          </a:p>
          <a:p>
            <a:pPr marL="0" indent="0">
              <a:buNone/>
            </a:pPr>
            <a:r>
              <a:rPr lang="en-US" sz="1100" b="1" u="sng" dirty="0"/>
              <a:t>Other issues identified:</a:t>
            </a:r>
          </a:p>
          <a:p>
            <a:r>
              <a:rPr lang="en-US" sz="1100" dirty="0"/>
              <a:t>Scaling Factor for </a:t>
            </a:r>
            <a:r>
              <a:rPr lang="en-US" sz="1100" dirty="0" err="1"/>
              <a:t>RegU</a:t>
            </a:r>
            <a:r>
              <a:rPr lang="en-US" sz="1100" dirty="0"/>
              <a:t> and </a:t>
            </a:r>
            <a:r>
              <a:rPr lang="en-US" sz="1100" dirty="0" err="1"/>
              <a:t>RegD</a:t>
            </a:r>
            <a:r>
              <a:rPr lang="en-US" sz="1100" dirty="0"/>
              <a:t> - should be dynamic or static?</a:t>
            </a:r>
          </a:p>
          <a:p>
            <a:r>
              <a:rPr lang="en-US" sz="1100" dirty="0"/>
              <a:t>Non-Spin awards for Combined Cycle unfired ducts - should use on-line or off-line offers</a:t>
            </a:r>
          </a:p>
          <a:p>
            <a:r>
              <a:rPr lang="en-US" sz="1100" dirty="0"/>
              <a:t>Energy Storage Resource dispatch in RUC – SOC consideration</a:t>
            </a:r>
          </a:p>
          <a:p>
            <a:r>
              <a:rPr lang="en-US" sz="1100" dirty="0"/>
              <a:t>Determine if for a combined cycle, the Steam Turbine without ducts fired is considered frequency responsive</a:t>
            </a:r>
          </a:p>
          <a:p>
            <a:r>
              <a:rPr lang="en-US" sz="1100" dirty="0"/>
              <a:t>Self-provision of Non-Spin for Non-Controllable Load Resources</a:t>
            </a:r>
          </a:p>
          <a:p>
            <a:r>
              <a:rPr lang="en-US" sz="1100" dirty="0"/>
              <a:t>DRRS awards in RT or only Self provision from DAM award</a:t>
            </a:r>
          </a:p>
          <a:p>
            <a:r>
              <a:rPr lang="en-US" sz="1100" dirty="0"/>
              <a:t>Inclusion of firm load shed in the pricing run</a:t>
            </a:r>
          </a:p>
          <a:p>
            <a:r>
              <a:rPr lang="en-US" sz="1100" dirty="0"/>
              <a:t>Various protocol references need to be updated</a:t>
            </a:r>
          </a:p>
          <a:p>
            <a:r>
              <a:rPr lang="en-US" sz="1100" dirty="0"/>
              <a:t>Re-visit the Overage Charge in case of No DAM run scenario. How to control that trades do not exceed the 60% rule for RRS and 50% rule for ECRS in the RTM clearing? </a:t>
            </a:r>
          </a:p>
          <a:p>
            <a:pPr marL="0" indent="0">
              <a:buNone/>
            </a:pPr>
            <a:endParaRPr lang="en-US" sz="1100" dirty="0"/>
          </a:p>
          <a:p>
            <a:endParaRPr lang="en-US" sz="1100" dirty="0"/>
          </a:p>
          <a:p>
            <a:endParaRPr lang="en-US" sz="1100" dirty="0"/>
          </a:p>
          <a:p>
            <a:endParaRPr lang="en-US" sz="1100" dirty="0"/>
          </a:p>
          <a:p>
            <a:endParaRPr lang="en-US" sz="1100" dirty="0"/>
          </a:p>
          <a:p>
            <a:endParaRPr lang="en-US" sz="1100" dirty="0"/>
          </a:p>
          <a:p>
            <a:endParaRPr lang="en-US" sz="1100" dirty="0"/>
          </a:p>
          <a:p>
            <a:endParaRPr lang="en-US" sz="1100" dirty="0"/>
          </a:p>
          <a:p>
            <a:endParaRPr lang="en-US" sz="1100" dirty="0"/>
          </a:p>
          <a:p>
            <a:endParaRPr lang="en-US" sz="1100" dirty="0"/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RTCBTF Work and Scheduling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41B90B0-2C3C-C533-8C29-8E0D3D734D62}"/>
              </a:ext>
            </a:extLst>
          </p:cNvPr>
          <p:cNvSpPr/>
          <p:nvPr/>
        </p:nvSpPr>
        <p:spPr>
          <a:xfrm>
            <a:off x="6781800" y="2019300"/>
            <a:ext cx="1828800" cy="8382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Now/2023 Problems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3BCDB0D-7178-5E93-4694-13023EAB1DCB}"/>
              </a:ext>
            </a:extLst>
          </p:cNvPr>
          <p:cNvSpPr/>
          <p:nvPr/>
        </p:nvSpPr>
        <p:spPr>
          <a:xfrm>
            <a:off x="6779581" y="3027655"/>
            <a:ext cx="1828800" cy="8382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2024 Problems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48C484F-5BA9-E6D5-6F80-0E7D011FC3A1}"/>
              </a:ext>
            </a:extLst>
          </p:cNvPr>
          <p:cNvSpPr/>
          <p:nvPr/>
        </p:nvSpPr>
        <p:spPr>
          <a:xfrm>
            <a:off x="6796226" y="4114800"/>
            <a:ext cx="1828800" cy="8382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2025 Problems</a:t>
            </a:r>
          </a:p>
        </p:txBody>
      </p:sp>
    </p:spTree>
    <p:extLst>
      <p:ext uri="{BB962C8B-B14F-4D97-AF65-F5344CB8AC3E}">
        <p14:creationId xmlns:p14="http://schemas.microsoft.com/office/powerpoint/2010/main" val="3233486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D77DD-F268-CDCC-4307-3EC73750D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14400"/>
            <a:ext cx="8001000" cy="5181600"/>
          </a:xfrm>
        </p:spPr>
        <p:txBody>
          <a:bodyPr/>
          <a:lstStyle/>
          <a:p>
            <a:r>
              <a:rPr lang="en-US" sz="1800" dirty="0"/>
              <a:t>Confirm leadership for RTCBTF</a:t>
            </a:r>
          </a:p>
          <a:p>
            <a:pPr lvl="1"/>
            <a:r>
              <a:rPr lang="en-US" sz="1400" dirty="0"/>
              <a:t>Chair: Matt Mereness (ERCOT)</a:t>
            </a:r>
          </a:p>
          <a:p>
            <a:pPr lvl="1"/>
            <a:r>
              <a:rPr lang="en-US" sz="1400" dirty="0"/>
              <a:t>Vice-Chair: David Kee (CPS Energy)</a:t>
            </a:r>
          </a:p>
          <a:p>
            <a:endParaRPr lang="en-US" sz="1800" dirty="0"/>
          </a:p>
          <a:p>
            <a:r>
              <a:rPr lang="en-US" sz="1800" dirty="0"/>
              <a:t>TAC awareness of deadline for RTC-SOC NPRR :</a:t>
            </a:r>
          </a:p>
          <a:p>
            <a:pPr marL="457200" lvl="1" indent="0">
              <a:buNone/>
            </a:pPr>
            <a:r>
              <a:rPr lang="en-US" sz="1400" dirty="0"/>
              <a:t>Sequence of seven meetings Sept-Dec</a:t>
            </a:r>
          </a:p>
          <a:p>
            <a:pPr lvl="1"/>
            <a:r>
              <a:rPr lang="en-US" sz="1400" dirty="0"/>
              <a:t>Sep 8- Initial review of RTC-SOC whitepaper with RTCBTF</a:t>
            </a:r>
          </a:p>
          <a:p>
            <a:pPr lvl="2"/>
            <a:r>
              <a:rPr lang="en-US" sz="1000" dirty="0"/>
              <a:t>ERCOT release of draft NPRR estimated for Sep 22</a:t>
            </a:r>
          </a:p>
          <a:p>
            <a:pPr lvl="2"/>
            <a:r>
              <a:rPr lang="en-US" sz="1000" dirty="0"/>
              <a:t>Comments to whitepaper and/or draft NPRR due Sep 27</a:t>
            </a:r>
          </a:p>
          <a:p>
            <a:pPr lvl="1"/>
            <a:r>
              <a:rPr lang="en-US" sz="1400" dirty="0"/>
              <a:t>Oct 5- RTCBTF review of feedback on whitepaper and/or NPRR</a:t>
            </a:r>
          </a:p>
          <a:p>
            <a:pPr lvl="1"/>
            <a:r>
              <a:rPr lang="en-US" sz="1400" dirty="0"/>
              <a:t>Oct 12- PRS initial review and seek urgency for RTC-SOC NPRR</a:t>
            </a:r>
          </a:p>
          <a:p>
            <a:pPr lvl="1"/>
            <a:r>
              <a:rPr lang="en-US" sz="1400" dirty="0"/>
              <a:t>Nov 1- RTCBTF review to discuss/reconcile any issues </a:t>
            </a:r>
          </a:p>
          <a:p>
            <a:pPr lvl="1"/>
            <a:r>
              <a:rPr lang="en-US" sz="1400" dirty="0"/>
              <a:t>Nov 9- PRS approval</a:t>
            </a:r>
          </a:p>
          <a:p>
            <a:pPr lvl="1"/>
            <a:r>
              <a:rPr lang="en-US" sz="1400" dirty="0"/>
              <a:t>Dec 4- TAC approval</a:t>
            </a:r>
          </a:p>
          <a:p>
            <a:pPr lvl="1"/>
            <a:r>
              <a:rPr lang="en-US" sz="1400" dirty="0"/>
              <a:t>Dec 19- Board approval</a:t>
            </a:r>
          </a:p>
          <a:p>
            <a:endParaRPr lang="en-US" sz="1800" dirty="0"/>
          </a:p>
          <a:p>
            <a:r>
              <a:rPr lang="en-US" sz="1800" dirty="0"/>
              <a:t>Thank you and any questions?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RTCBTF </a:t>
            </a:r>
            <a:r>
              <a:rPr lang="en-US"/>
              <a:t>Needs today from </a:t>
            </a:r>
            <a:r>
              <a:rPr lang="en-US" dirty="0"/>
              <a:t>TAC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DA1E31D-A0FD-AE5B-CAD1-D6BF12D9CB49}"/>
              </a:ext>
            </a:extLst>
          </p:cNvPr>
          <p:cNvSpPr txBox="1">
            <a:spLocks/>
          </p:cNvSpPr>
          <p:nvPr/>
        </p:nvSpPr>
        <p:spPr>
          <a:xfrm>
            <a:off x="304800" y="2133600"/>
            <a:ext cx="8458200" cy="3810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40183445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Custom 1">
      <a:dk1>
        <a:srgbClr val="2D3338"/>
      </a:dk1>
      <a:lt1>
        <a:srgbClr val="FFFFFF"/>
      </a:lt1>
      <a:dk2>
        <a:srgbClr val="2D3338"/>
      </a:dk2>
      <a:lt2>
        <a:srgbClr val="E6EBF0"/>
      </a:lt2>
      <a:accent1>
        <a:srgbClr val="00AEC7"/>
      </a:accent1>
      <a:accent2>
        <a:srgbClr val="7C858C"/>
      </a:accent2>
      <a:accent3>
        <a:srgbClr val="2BA565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4" ma:contentTypeDescription="Create a new document." ma:contentTypeScope="" ma:versionID="e17db7c92bbe4a954239b0aad63199c1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dbeeea33673683b355d19f3b50507d1a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Internal "/>
          <xsd:enumeration value="Confidential"/>
          <xsd:enumeration value="Public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8d5ee879-813f-4fb9-b7c2-a59846c21aeb" xsi:nil="true"/>
    <Audience xmlns="8d5ee879-813f-4fb9-b7c2-a59846c21aeb">Public</Audienc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BCE88CD-E9E0-4BB6-AD83-C594282F53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5ee879-813f-4fb9-b7c2-a59846c21a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A526C54-2038-4DDB-9077-84C80FF069E0}">
  <ds:schemaRefs>
    <ds:schemaRef ds:uri="http://purl.org/dc/dcmitype/"/>
    <ds:schemaRef ds:uri="http://purl.org/dc/elements/1.1/"/>
    <ds:schemaRef ds:uri="http://schemas.microsoft.com/office/2006/documentManagement/types"/>
    <ds:schemaRef ds:uri="http://schemas.microsoft.com/office/2006/metadata/properties"/>
    <ds:schemaRef ds:uri="c34af464-7aa1-4edd-9be4-83dffc1cb926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www.w3.org/XML/1998/namespace"/>
    <ds:schemaRef ds:uri="8d5ee879-813f-4fb9-b7c2-a59846c21aeb"/>
  </ds:schemaRefs>
</ds:datastoreItem>
</file>

<file path=customXml/itemProps3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22191</TotalTime>
  <Words>721</Words>
  <Application>Microsoft Office PowerPoint</Application>
  <PresentationFormat>On-screen Show (4:3)</PresentationFormat>
  <Paragraphs>99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Cover Slide</vt:lpstr>
      <vt:lpstr>Horizontal Theme</vt:lpstr>
      <vt:lpstr>PowerPoint Presentation</vt:lpstr>
      <vt:lpstr>RTCBTF Update </vt:lpstr>
      <vt:lpstr>Plans for RTCBTF Meetings and Review Cycles</vt:lpstr>
      <vt:lpstr>Types of RTCBTF Work and Scheduling</vt:lpstr>
      <vt:lpstr>What RTCBTF Needs today from TAC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Mereness, Matt</cp:lastModifiedBy>
  <cp:revision>567</cp:revision>
  <cp:lastPrinted>2017-10-10T21:31:05Z</cp:lastPrinted>
  <dcterms:created xsi:type="dcterms:W3CDTF">2016-01-21T15:20:31Z</dcterms:created>
  <dcterms:modified xsi:type="dcterms:W3CDTF">2023-09-19T21:27:10Z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ActionId">
    <vt:lpwstr>c62e7908-7660-43a6-b1c8-5c5c95dc1f11</vt:lpwstr>
  </property>
  <property fmtid="{D5CDD505-2E9C-101B-9397-08002B2CF9AE}" pid="5" name="MSIP_Label_7084cbda-52b8-46fb-a7b7-cb5bd465ed85_SetDate">
    <vt:lpwstr>2023-05-09T20:19:39Z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ContentBits">
    <vt:lpwstr>0</vt:lpwstr>
  </property>
  <property fmtid="{D5CDD505-2E9C-101B-9397-08002B2CF9AE}" pid="8" name="MSIP_Label_7084cbda-52b8-46fb-a7b7-cb5bd465ed85_SiteId">
    <vt:lpwstr>0afb747d-bff7-4596-a9fc-950ef9e0ec45</vt:lpwstr>
  </property>
  <property fmtid="{D5CDD505-2E9C-101B-9397-08002B2CF9AE}" pid="9" name="MSIP_Label_7084cbda-52b8-46fb-a7b7-cb5bd465ed85_Method">
    <vt:lpwstr>Standard</vt:lpwstr>
  </property>
</Properties>
</file>