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10" r:id="rId4"/>
  </p:sldMasterIdLst>
  <p:notesMasterIdLst>
    <p:notesMasterId r:id="rId10"/>
  </p:notesMasterIdLst>
  <p:sldIdLst>
    <p:sldId id="256" r:id="rId5"/>
    <p:sldId id="257" r:id="rId6"/>
    <p:sldId id="268" r:id="rId7"/>
    <p:sldId id="267" r:id="rId8"/>
    <p:sldId id="260" r:id="rId9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0" autoAdjust="0"/>
    <p:restoredTop sz="55889" autoAdjust="0"/>
  </p:normalViewPr>
  <p:slideViewPr>
    <p:cSldViewPr snapToGrid="0">
      <p:cViewPr varScale="1">
        <p:scale>
          <a:sx n="60" d="100"/>
          <a:sy n="60" d="100"/>
        </p:scale>
        <p:origin x="16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0" d="100"/>
          <a:sy n="70" d="100"/>
        </p:scale>
        <p:origin x="4200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59140A90-7E87-4426-B9D0-336BD48F6EA8}"/>
    <pc:docChg chg="modSld">
      <pc:chgData name="Blakey, Eric" userId="29cc8d84-5a45-4cd1-9434-ff07b65a2be5" providerId="ADAL" clId="{59140A90-7E87-4426-B9D0-336BD48F6EA8}" dt="2023-09-18T18:48:39.023" v="2" actId="6549"/>
      <pc:docMkLst>
        <pc:docMk/>
      </pc:docMkLst>
      <pc:sldChg chg="modNotesTx">
        <pc:chgData name="Blakey, Eric" userId="29cc8d84-5a45-4cd1-9434-ff07b65a2be5" providerId="ADAL" clId="{59140A90-7E87-4426-B9D0-336BD48F6EA8}" dt="2023-09-18T18:48:29.873" v="0" actId="6549"/>
        <pc:sldMkLst>
          <pc:docMk/>
          <pc:sldMk cId="333387915" sldId="257"/>
        </pc:sldMkLst>
      </pc:sldChg>
      <pc:sldChg chg="modNotesTx">
        <pc:chgData name="Blakey, Eric" userId="29cc8d84-5a45-4cd1-9434-ff07b65a2be5" providerId="ADAL" clId="{59140A90-7E87-4426-B9D0-336BD48F6EA8}" dt="2023-09-18T18:48:39.023" v="2" actId="6549"/>
        <pc:sldMkLst>
          <pc:docMk/>
          <pc:sldMk cId="809913610" sldId="267"/>
        </pc:sldMkLst>
      </pc:sldChg>
      <pc:sldChg chg="modNotesTx">
        <pc:chgData name="Blakey, Eric" userId="29cc8d84-5a45-4cd1-9434-ff07b65a2be5" providerId="ADAL" clId="{59140A90-7E87-4426-B9D0-336BD48F6EA8}" dt="2023-09-18T18:48:36.104" v="1" actId="6549"/>
        <pc:sldMkLst>
          <pc:docMk/>
          <pc:sldMk cId="3215012682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100" b="0" i="1" u="none" strike="noStrike" baseline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07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9062023-WMS-Meeting" TargetMode="External"/><Relationship Id="rId7" Type="http://schemas.openxmlformats.org/officeDocument/2006/relationships/hyperlink" Target="https://www.ercot.com/files/docs/2023/08/30/17-reviewing-wholesale-market-cues-for-scarcity-pricing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iew.officeapps.live.com/op/view.aspx?src=https%3A%2F%2Fwww.ercot.com%2Ffiles%2Fdocs%2F2023%2F08%2F30%2F06-esr-integrated-auxiliary-load-telemetry-wms-9_6_23.pptx&amp;wdOrigin=BROWSELINK" TargetMode="External"/><Relationship Id="rId5" Type="http://schemas.openxmlformats.org/officeDocument/2006/relationships/hyperlink" Target="https://view.officeapps.live.com/op/view.aspx?src=https%3A%2F%2Fwww.ercot.com%2Ffiles%2Fdocs%2F2023%2F08%2F30%2F06-esr-moc-wms-090623-.pptx&amp;wdOrigin=BROWSELINK" TargetMode="External"/><Relationship Id="rId4" Type="http://schemas.openxmlformats.org/officeDocument/2006/relationships/hyperlink" Target="https://view.officeapps.live.com/op/view.aspx?src=https%3A%2F%2Fwww.ercot.com%2Ffiles%2Fdocs%2F2023%2F08%2F30%2F05-wms-imm-2022-som-recommendations.pptx&amp;wdOrigin=BROWSELIN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9062023-WMS-Meeti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172" TargetMode="External"/><Relationship Id="rId5" Type="http://schemas.openxmlformats.org/officeDocument/2006/relationships/hyperlink" Target="https://www.ercot.com/mktrules/issues/SMOGRR027" TargetMode="External"/><Relationship Id="rId4" Type="http://schemas.openxmlformats.org/officeDocument/2006/relationships/hyperlink" Target="https://www.ercot.com/mktrules/issues/NPRR119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VCMRR037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18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179" TargetMode="External"/><Relationship Id="rId5" Type="http://schemas.openxmlformats.org/officeDocument/2006/relationships/hyperlink" Target="https://www.ercot.com/mktrules/issues/NPRR1170" TargetMode="External"/><Relationship Id="rId4" Type="http://schemas.openxmlformats.org/officeDocument/2006/relationships/hyperlink" Target="https://www.ercot.com/mktrules/issues/NPRR116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September 26, 2023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Highlights of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WMS Meeting  </a:t>
            </a:r>
            <a:r>
              <a:rPr lang="en-US" sz="3600" dirty="0">
                <a:solidFill>
                  <a:schemeClr val="bg1"/>
                </a:solidFill>
                <a:hlinkClick r:id="rId3"/>
              </a:rPr>
              <a:t>Sept 6, 2023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34697"/>
            <a:ext cx="7132694" cy="6206835"/>
          </a:xfrm>
        </p:spPr>
        <p:txBody>
          <a:bodyPr anchor="ctr">
            <a:normAutofit/>
          </a:bodyPr>
          <a:lstStyle/>
          <a:p>
            <a:pPr marL="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Reports:</a:t>
            </a: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2022 IMM State of the Market </a:t>
            </a:r>
            <a:r>
              <a:rPr lang="en-US" sz="2000" dirty="0">
                <a:hlinkClick r:id="rId4"/>
              </a:rPr>
              <a:t>Recommendations</a:t>
            </a:r>
            <a:r>
              <a:rPr lang="en-US" sz="2000" dirty="0"/>
              <a:t> </a:t>
            </a: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ERCOT </a:t>
            </a:r>
            <a:r>
              <a:rPr lang="en-US" sz="2000" dirty="0">
                <a:hlinkClick r:id="rId5"/>
              </a:rPr>
              <a:t>Recommendation</a:t>
            </a:r>
            <a:r>
              <a:rPr lang="en-US" sz="2000" dirty="0"/>
              <a:t> on Mitigated Offer Cap for ESRs</a:t>
            </a: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ERCOT </a:t>
            </a:r>
            <a:r>
              <a:rPr lang="en-US" sz="2000" dirty="0">
                <a:hlinkClick r:id="rId6"/>
              </a:rPr>
              <a:t>Report</a:t>
            </a:r>
            <a:r>
              <a:rPr lang="en-US" sz="2000" dirty="0"/>
              <a:t> on Telemetered ESR Auxiliary Load Calculation Methodologies</a:t>
            </a: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Elimination of Provisional Qualification for ECRS</a:t>
            </a:r>
          </a:p>
          <a:p>
            <a:pPr marL="365760" lvl="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Issue Discussion:</a:t>
            </a:r>
            <a:endParaRPr lang="en-US" sz="2400" b="1" dirty="0">
              <a:hlinkClick r:id="rId7"/>
            </a:endParaRP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>
                <a:hlinkClick r:id="rId7"/>
              </a:rPr>
              <a:t>Wholesale Market Cues for Scarcity Pricing</a:t>
            </a:r>
            <a:endParaRPr lang="en-US" sz="2000" b="1" dirty="0"/>
          </a:p>
          <a:p>
            <a:pPr marL="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400" b="1" dirty="0"/>
          </a:p>
          <a:p>
            <a:pPr marL="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Endorsed RCWG and SAWG Leadership</a:t>
            </a: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b="1" dirty="0"/>
          </a:p>
          <a:p>
            <a:pPr marL="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Recommended Approval of MTE List</a:t>
            </a: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Highlights of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WMS Meeting  </a:t>
            </a:r>
            <a:r>
              <a:rPr lang="en-US" sz="3600" dirty="0">
                <a:solidFill>
                  <a:schemeClr val="bg1"/>
                </a:solidFill>
                <a:hlinkClick r:id="rId3"/>
              </a:rPr>
              <a:t>Sept 6, 2023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18655"/>
            <a:ext cx="7132694" cy="6206835"/>
          </a:xfrm>
        </p:spPr>
        <p:txBody>
          <a:bodyPr anchor="ctr">
            <a:normAutofit/>
          </a:bodyPr>
          <a:lstStyle/>
          <a:p>
            <a:pPr marL="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New PRS Referrals:</a:t>
            </a:r>
          </a:p>
          <a:p>
            <a:pPr marL="365760" lvl="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hlinkClick r:id="rId4"/>
              </a:rPr>
              <a:t>NPRR1190</a:t>
            </a:r>
            <a:r>
              <a:rPr lang="en-US" sz="2000" dirty="0"/>
              <a:t>, High Dispatch Limit Override Provision for Increased NOIE Load Costs – </a:t>
            </a:r>
            <a:r>
              <a:rPr lang="en-US" sz="2000" b="1" i="1" dirty="0">
                <a:solidFill>
                  <a:srgbClr val="FF0000"/>
                </a:solidFill>
              </a:rPr>
              <a:t>Referred to WMWG</a:t>
            </a:r>
          </a:p>
          <a:p>
            <a:pPr marL="365760" lvl="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1" i="1" dirty="0">
              <a:solidFill>
                <a:srgbClr val="FF0000"/>
              </a:solidFill>
            </a:endParaRPr>
          </a:p>
          <a:p>
            <a:pPr marL="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WMS Revision Requests:</a:t>
            </a:r>
          </a:p>
          <a:p>
            <a:pPr marL="365760" lvl="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hlinkClick r:id="rId5"/>
              </a:rPr>
              <a:t>SMOGRR027</a:t>
            </a:r>
            <a:r>
              <a:rPr lang="en-US" sz="2000" dirty="0"/>
              <a:t>, Move OBD to Settlement Metering Operating Guide – EPS Metering Design Proposal – </a:t>
            </a:r>
            <a:r>
              <a:rPr lang="en-US" sz="2000" b="1" i="1" dirty="0">
                <a:solidFill>
                  <a:srgbClr val="FF0000"/>
                </a:solidFill>
              </a:rPr>
              <a:t>Referred to MWG</a:t>
            </a:r>
          </a:p>
          <a:p>
            <a:pPr marL="365760" lvl="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1" i="1" dirty="0">
              <a:solidFill>
                <a:srgbClr val="FF0000"/>
              </a:solidFill>
            </a:endParaRPr>
          </a:p>
          <a:p>
            <a:pPr marL="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Action on Tabled Items:</a:t>
            </a:r>
          </a:p>
          <a:p>
            <a:pPr marL="365760" lvl="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hlinkClick r:id="rId6"/>
              </a:rPr>
              <a:t>NPRR1172</a:t>
            </a:r>
            <a:r>
              <a:rPr lang="en-US" sz="2000" dirty="0"/>
              <a:t>, Fuel Adder Definition, Mitigated Offer Caps, and RUC </a:t>
            </a:r>
            <a:r>
              <a:rPr lang="en-US" sz="2000" dirty="0" err="1"/>
              <a:t>Clawback</a:t>
            </a:r>
            <a:r>
              <a:rPr lang="en-US" sz="2000" dirty="0"/>
              <a:t> (RCWG) - </a:t>
            </a:r>
            <a:r>
              <a:rPr lang="en-US" sz="2000" b="1" i="1" dirty="0">
                <a:solidFill>
                  <a:srgbClr val="FF0000"/>
                </a:solidFill>
              </a:rPr>
              <a:t>Endorsed as amended by the 9/5/23 Consumers comments</a:t>
            </a:r>
          </a:p>
        </p:txBody>
      </p:sp>
    </p:spTree>
    <p:extLst>
      <p:ext uri="{BB962C8B-B14F-4D97-AF65-F5344CB8AC3E}">
        <p14:creationId xmlns:p14="http://schemas.microsoft.com/office/powerpoint/2010/main" val="3215012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9753" y="318655"/>
            <a:ext cx="7385174" cy="6308056"/>
          </a:xfrm>
        </p:spPr>
        <p:txBody>
          <a:bodyPr anchor="ctr">
            <a:noAutofit/>
          </a:bodyPr>
          <a:lstStyle/>
          <a:p>
            <a:pPr marL="0">
              <a:buNone/>
            </a:pPr>
            <a:r>
              <a:rPr lang="en-US" sz="2400" b="1" i="0" dirty="0">
                <a:effectLst/>
              </a:rPr>
              <a:t>Tabled Revision Requests:</a:t>
            </a:r>
            <a:endParaRPr lang="en-US" sz="24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3"/>
              </a:rPr>
              <a:t>NPRR1070</a:t>
            </a:r>
            <a:r>
              <a:rPr lang="en-US" sz="2000" dirty="0"/>
              <a:t>, Planning Criteria for GTC Exit Solutions </a:t>
            </a:r>
            <a:r>
              <a:rPr lang="en-US" sz="2000" dirty="0">
                <a:solidFill>
                  <a:srgbClr val="FF0000"/>
                </a:solidFill>
              </a:rPr>
              <a:t>Remain tabled</a:t>
            </a:r>
            <a:endParaRPr lang="en-US" sz="2000" b="1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4"/>
              </a:rPr>
              <a:t>NPRR1162</a:t>
            </a:r>
            <a:r>
              <a:rPr lang="en-US" sz="2000" dirty="0"/>
              <a:t>, Single Agent Designation for a QSE and its Sub-QSEs for Voice Communications over the ERCOT WAN (WMWG) </a:t>
            </a:r>
            <a:r>
              <a:rPr lang="en-US" sz="2000" dirty="0">
                <a:solidFill>
                  <a:srgbClr val="FF0000"/>
                </a:solidFill>
              </a:rPr>
              <a:t>Remain tabled, related to SCR825 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5"/>
              </a:rPr>
              <a:t>NPRR1170</a:t>
            </a:r>
            <a:r>
              <a:rPr lang="en-US" sz="2000" dirty="0"/>
              <a:t>, Capturing Natural Gas Delivery Information for Natural Gas Generation Resources (WMWG) </a:t>
            </a:r>
            <a:r>
              <a:rPr lang="en-US" sz="2000" dirty="0">
                <a:solidFill>
                  <a:srgbClr val="FF0000"/>
                </a:solidFill>
              </a:rPr>
              <a:t>Remain tabled</a:t>
            </a:r>
            <a:endParaRPr lang="en-US" sz="2000" dirty="0">
              <a:solidFill>
                <a:srgbClr val="FF0000"/>
              </a:solidFill>
              <a:hlinkClick r:id="rId6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6"/>
              </a:rPr>
              <a:t>NPRR1179</a:t>
            </a:r>
            <a:r>
              <a:rPr lang="en-US" sz="2000" dirty="0"/>
              <a:t>, Fuel Purchase Requirements for Resources Submitting RUC Fuel Costs (RCWG) </a:t>
            </a:r>
            <a:r>
              <a:rPr lang="en-US" sz="2000" dirty="0">
                <a:solidFill>
                  <a:srgbClr val="FF0000"/>
                </a:solidFill>
              </a:rPr>
              <a:t>Remain tabled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0" i="0" dirty="0">
                <a:solidFill>
                  <a:srgbClr val="2D3338"/>
                </a:solidFill>
                <a:effectLst/>
                <a:hlinkClick r:id="rId7"/>
              </a:rPr>
              <a:t>NPRR1181</a:t>
            </a:r>
            <a:r>
              <a:rPr lang="en-US" sz="2000" b="0" i="0" dirty="0">
                <a:solidFill>
                  <a:srgbClr val="2D3338"/>
                </a:solidFill>
                <a:effectLst/>
              </a:rPr>
              <a:t>, Submission of Seasonal Coal and Lignite Inventory Declaration (WMWG) </a:t>
            </a:r>
            <a:r>
              <a:rPr lang="en-US" sz="2000" b="0" i="0" dirty="0">
                <a:solidFill>
                  <a:srgbClr val="FF0000"/>
                </a:solidFill>
                <a:effectLst/>
              </a:rPr>
              <a:t>Tabled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8"/>
              </a:rPr>
              <a:t>VCMRR037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, Related to NPRR1172, Fuel Adder Definition, Mitigated Offer Caps, and RUC </a:t>
            </a:r>
            <a:r>
              <a:rPr lang="en-US" sz="2000" dirty="0" err="1">
                <a:effectLst/>
                <a:ea typeface="Times New Roman" panose="02020603050405020304" pitchFamily="18" charset="0"/>
              </a:rPr>
              <a:t>Clawback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Request for withdrawal submitted 9/12/23 due to WMS endorsement of NPRR1172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October 11th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9730CC-A266-4BA8-9C1E-8492A0A26614}">
  <ds:schemaRefs>
    <ds:schemaRef ds:uri="http://purl.org/dc/elements/1.1/"/>
    <ds:schemaRef ds:uri="http://www.w3.org/XML/1998/namespace"/>
    <ds:schemaRef ds:uri="http://purl.org/dc/dcmitype/"/>
    <ds:schemaRef ds:uri="http://purl.org/dc/terms/"/>
    <ds:schemaRef ds:uri="60b3afc9-a72a-4286-a1f6-3c61aad5d6c4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24649</TotalTime>
  <Words>282</Words>
  <Application>Microsoft Office PowerPoint</Application>
  <PresentationFormat>Widescreen</PresentationFormat>
  <Paragraphs>38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Cambria</vt:lpstr>
      <vt:lpstr>Wingdings</vt:lpstr>
      <vt:lpstr>Retrospect</vt:lpstr>
      <vt:lpstr>WMS Report</vt:lpstr>
      <vt:lpstr>Highlights of WMS Meeting  Sept 6, 2023</vt:lpstr>
      <vt:lpstr>Highlights of  WMS Meeting  Sept 6, 2023</vt:lpstr>
      <vt:lpstr>Revision Requests Under WMS Review</vt:lpstr>
      <vt:lpstr>Next Meeting   October 11th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208</cp:revision>
  <cp:lastPrinted>2023-01-18T21:52:04Z</cp:lastPrinted>
  <dcterms:created xsi:type="dcterms:W3CDTF">2021-01-14T19:13:08Z</dcterms:created>
  <dcterms:modified xsi:type="dcterms:W3CDTF">2023-09-18T18:48:48Z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