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3" r:id="rId4"/>
    <p:sldMasterId id="2147483663" r:id="rId5"/>
    <p:sldMasterId id="2147483739" r:id="rId6"/>
  </p:sldMasterIdLst>
  <p:notesMasterIdLst>
    <p:notesMasterId r:id="rId83"/>
  </p:notesMasterIdLst>
  <p:handoutMasterIdLst>
    <p:handoutMasterId r:id="rId84"/>
  </p:handoutMasterIdLst>
  <p:sldIdLst>
    <p:sldId id="542" r:id="rId7"/>
    <p:sldId id="550" r:id="rId8"/>
    <p:sldId id="551" r:id="rId9"/>
    <p:sldId id="553" r:id="rId10"/>
    <p:sldId id="555" r:id="rId11"/>
    <p:sldId id="554" r:id="rId12"/>
    <p:sldId id="556" r:id="rId13"/>
    <p:sldId id="546" r:id="rId14"/>
    <p:sldId id="557" r:id="rId15"/>
    <p:sldId id="558" r:id="rId16"/>
    <p:sldId id="545" r:id="rId17"/>
    <p:sldId id="559" r:id="rId18"/>
    <p:sldId id="561" r:id="rId19"/>
    <p:sldId id="573" r:id="rId20"/>
    <p:sldId id="575" r:id="rId21"/>
    <p:sldId id="576" r:id="rId22"/>
    <p:sldId id="577" r:id="rId23"/>
    <p:sldId id="578" r:id="rId24"/>
    <p:sldId id="579" r:id="rId25"/>
    <p:sldId id="580" r:id="rId26"/>
    <p:sldId id="581" r:id="rId27"/>
    <p:sldId id="582" r:id="rId28"/>
    <p:sldId id="564" r:id="rId29"/>
    <p:sldId id="565" r:id="rId30"/>
    <p:sldId id="566" r:id="rId31"/>
    <p:sldId id="569" r:id="rId32"/>
    <p:sldId id="567" r:id="rId33"/>
    <p:sldId id="568" r:id="rId34"/>
    <p:sldId id="570" r:id="rId35"/>
    <p:sldId id="571" r:id="rId36"/>
    <p:sldId id="572" r:id="rId37"/>
    <p:sldId id="583" r:id="rId38"/>
    <p:sldId id="584" r:id="rId39"/>
    <p:sldId id="585" r:id="rId40"/>
    <p:sldId id="586" r:id="rId41"/>
    <p:sldId id="587" r:id="rId42"/>
    <p:sldId id="588" r:id="rId43"/>
    <p:sldId id="589" r:id="rId44"/>
    <p:sldId id="590" r:id="rId45"/>
    <p:sldId id="591" r:id="rId46"/>
    <p:sldId id="592" r:id="rId47"/>
    <p:sldId id="593" r:id="rId48"/>
    <p:sldId id="594" r:id="rId49"/>
    <p:sldId id="595" r:id="rId50"/>
    <p:sldId id="620" r:id="rId51"/>
    <p:sldId id="596" r:id="rId52"/>
    <p:sldId id="597" r:id="rId53"/>
    <p:sldId id="599" r:id="rId54"/>
    <p:sldId id="600" r:id="rId55"/>
    <p:sldId id="601" r:id="rId56"/>
    <p:sldId id="602" r:id="rId57"/>
    <p:sldId id="603" r:id="rId58"/>
    <p:sldId id="604" r:id="rId59"/>
    <p:sldId id="607" r:id="rId60"/>
    <p:sldId id="608" r:id="rId61"/>
    <p:sldId id="609" r:id="rId62"/>
    <p:sldId id="610" r:id="rId63"/>
    <p:sldId id="611" r:id="rId64"/>
    <p:sldId id="612" r:id="rId65"/>
    <p:sldId id="613" r:id="rId66"/>
    <p:sldId id="614" r:id="rId67"/>
    <p:sldId id="615" r:id="rId68"/>
    <p:sldId id="619" r:id="rId69"/>
    <p:sldId id="616" r:id="rId70"/>
    <p:sldId id="617" r:id="rId71"/>
    <p:sldId id="618" r:id="rId72"/>
    <p:sldId id="621" r:id="rId73"/>
    <p:sldId id="622" r:id="rId74"/>
    <p:sldId id="624" r:id="rId75"/>
    <p:sldId id="623" r:id="rId76"/>
    <p:sldId id="552" r:id="rId77"/>
    <p:sldId id="543" r:id="rId78"/>
    <p:sldId id="544" r:id="rId79"/>
    <p:sldId id="548" r:id="rId80"/>
    <p:sldId id="547" r:id="rId81"/>
    <p:sldId id="549" r:id="rId8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CA1701-F385-8B04-F9E7-34545343CA7A}" name="Thurman, Kathryn" initials="TK" userId="Thurman, Kathryn"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B6770"/>
    <a:srgbClr val="00AEC7"/>
    <a:srgbClr val="E6EBF0"/>
    <a:srgbClr val="093C61"/>
    <a:srgbClr val="98C3FA"/>
    <a:srgbClr val="70CDD9"/>
    <a:srgbClr val="8DC3E5"/>
    <a:srgbClr val="A9E5EA"/>
    <a:srgbClr val="26D07C"/>
    <a:srgbClr val="00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3296810-A885-4BE3-A3E7-6D5BEEA58F35}">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08" d="100"/>
          <a:sy n="108" d="100"/>
        </p:scale>
        <p:origin x="678" y="102"/>
      </p:cViewPr>
      <p:guideLst>
        <p:guide orient="horz" pos="2160"/>
        <p:guide pos="3840"/>
      </p:guideLst>
    </p:cSldViewPr>
  </p:slideViewPr>
  <p:notesTextViewPr>
    <p:cViewPr>
      <p:scale>
        <a:sx n="3" d="2"/>
        <a:sy n="3" d="2"/>
      </p:scale>
      <p:origin x="0" y="0"/>
    </p:cViewPr>
  </p:notesTextViewPr>
  <p:sorterViewPr>
    <p:cViewPr varScale="1">
      <p:scale>
        <a:sx n="100" d="100"/>
        <a:sy n="100" d="100"/>
      </p:scale>
      <p:origin x="0" y="-2202"/>
    </p:cViewPr>
  </p:sorterViewPr>
  <p:notesViewPr>
    <p:cSldViewPr showGuides="1">
      <p:cViewPr varScale="1">
        <p:scale>
          <a:sx n="61" d="100"/>
          <a:sy n="61" d="100"/>
        </p:scale>
        <p:origin x="2285" y="72"/>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handoutMaster" Target="handoutMasters/handoutMaster1.xml"/><Relationship Id="rId89" Type="http://schemas.microsoft.com/office/2018/10/relationships/authors" Target="authors.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11038-C648-4BF3-8167-6AE1FF3EFD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A20C27A-FD2A-445A-A719-6C03AF8940F3}">
      <dgm:prSet phldrT="[Text]"/>
      <dgm:spPr>
        <a:solidFill>
          <a:srgbClr val="5B6770"/>
        </a:solidFill>
      </dgm:spPr>
      <dgm:t>
        <a:bodyPr/>
        <a:lstStyle/>
        <a:p>
          <a:r>
            <a:rPr lang="en-US" dirty="0"/>
            <a:t>Click to edit Master subtitle style</a:t>
          </a:r>
        </a:p>
      </dgm:t>
    </dgm:pt>
    <dgm:pt modelId="{70D27D20-9B5C-4ACA-A932-25F2CF915F48}" type="parTrans" cxnId="{A5351B5C-9190-4E1A-BDA3-BCFD1EA44514}">
      <dgm:prSet/>
      <dgm:spPr/>
      <dgm:t>
        <a:bodyPr/>
        <a:lstStyle/>
        <a:p>
          <a:endParaRPr lang="en-US"/>
        </a:p>
      </dgm:t>
    </dgm:pt>
    <dgm:pt modelId="{6F8B888A-19D7-43C8-BC5E-9BDE549DF313}" type="sibTrans" cxnId="{A5351B5C-9190-4E1A-BDA3-BCFD1EA44514}">
      <dgm:prSet/>
      <dgm:spPr/>
      <dgm:t>
        <a:bodyPr/>
        <a:lstStyle/>
        <a:p>
          <a:endParaRPr lang="en-US"/>
        </a:p>
      </dgm:t>
    </dgm:pt>
    <dgm:pt modelId="{E0CEC3AC-4F65-405E-9DD2-9D5A494B4AC7}">
      <dgm:prSet phldrT="[Text]"/>
      <dgm:spPr>
        <a:solidFill>
          <a:srgbClr val="00AEC7"/>
        </a:solidFill>
      </dgm:spPr>
      <dgm:t>
        <a:bodyPr/>
        <a:lstStyle/>
        <a:p>
          <a:r>
            <a:rPr lang="en-US" dirty="0"/>
            <a:t>Click to edit Master subtitle style</a:t>
          </a:r>
        </a:p>
      </dgm:t>
    </dgm:pt>
    <dgm:pt modelId="{EAB6D17A-4709-4A18-AFBB-0789B952020D}" type="parTrans" cxnId="{6C928428-284E-4E7D-9683-6F55F36228FB}">
      <dgm:prSet/>
      <dgm:spPr/>
      <dgm:t>
        <a:bodyPr/>
        <a:lstStyle/>
        <a:p>
          <a:endParaRPr lang="en-US"/>
        </a:p>
      </dgm:t>
    </dgm:pt>
    <dgm:pt modelId="{E80F0502-7CC7-44FF-B609-B9414F795B8A}" type="sibTrans" cxnId="{6C928428-284E-4E7D-9683-6F55F36228FB}">
      <dgm:prSet/>
      <dgm:spPr/>
      <dgm:t>
        <a:bodyPr/>
        <a:lstStyle/>
        <a:p>
          <a:endParaRPr lang="en-US"/>
        </a:p>
      </dgm:t>
    </dgm:pt>
    <dgm:pt modelId="{187606C4-A5C3-49B4-8A18-BB38CA4215D5}">
      <dgm:prSet phldrT="[Text]"/>
      <dgm:spPr>
        <a:solidFill>
          <a:srgbClr val="093C61"/>
        </a:solidFill>
      </dgm:spPr>
      <dgm:t>
        <a:bodyPr/>
        <a:lstStyle/>
        <a:p>
          <a:r>
            <a:rPr lang="en-US" dirty="0"/>
            <a:t>Click to edit Master subtitle style</a:t>
          </a:r>
        </a:p>
      </dgm:t>
    </dgm:pt>
    <dgm:pt modelId="{58AE02CB-D91D-41B6-A813-B4F035391B83}" type="parTrans" cxnId="{72D59750-5757-41CF-AF05-6C57B64FB7ED}">
      <dgm:prSet/>
      <dgm:spPr/>
      <dgm:t>
        <a:bodyPr/>
        <a:lstStyle/>
        <a:p>
          <a:endParaRPr lang="en-US"/>
        </a:p>
      </dgm:t>
    </dgm:pt>
    <dgm:pt modelId="{3CFCF34C-096A-4329-BCDD-0A8D1A075934}" type="sibTrans" cxnId="{72D59750-5757-41CF-AF05-6C57B64FB7ED}">
      <dgm:prSet/>
      <dgm:spPr/>
      <dgm:t>
        <a:bodyPr/>
        <a:lstStyle/>
        <a:p>
          <a:endParaRPr lang="en-US"/>
        </a:p>
      </dgm:t>
    </dgm:pt>
    <dgm:pt modelId="{075A3D39-E191-4C23-AF82-FED389D4714A}" type="pres">
      <dgm:prSet presAssocID="{32E11038-C648-4BF3-8167-6AE1FF3EFDF1}" presName="Name0" presStyleCnt="0">
        <dgm:presLayoutVars>
          <dgm:chMax val="7"/>
          <dgm:chPref val="7"/>
          <dgm:dir/>
        </dgm:presLayoutVars>
      </dgm:prSet>
      <dgm:spPr/>
    </dgm:pt>
    <dgm:pt modelId="{80725D32-2ED8-4B1F-81A2-9F7C840C4E0C}" type="pres">
      <dgm:prSet presAssocID="{32E11038-C648-4BF3-8167-6AE1FF3EFDF1}" presName="Name1" presStyleCnt="0"/>
      <dgm:spPr/>
    </dgm:pt>
    <dgm:pt modelId="{B6A82959-4BD9-4D99-A596-9C774D74AB1C}" type="pres">
      <dgm:prSet presAssocID="{32E11038-C648-4BF3-8167-6AE1FF3EFDF1}" presName="cycle" presStyleCnt="0"/>
      <dgm:spPr/>
    </dgm:pt>
    <dgm:pt modelId="{A2FCC776-BF52-47C4-92E4-17467F9AE6E1}" type="pres">
      <dgm:prSet presAssocID="{32E11038-C648-4BF3-8167-6AE1FF3EFDF1}" presName="srcNode" presStyleLbl="node1" presStyleIdx="0" presStyleCnt="3"/>
      <dgm:spPr/>
    </dgm:pt>
    <dgm:pt modelId="{6304DB4F-C21D-43CE-BC19-7FC9FE4143EB}" type="pres">
      <dgm:prSet presAssocID="{32E11038-C648-4BF3-8167-6AE1FF3EFDF1}" presName="conn" presStyleLbl="parChTrans1D2" presStyleIdx="0" presStyleCnt="1"/>
      <dgm:spPr/>
    </dgm:pt>
    <dgm:pt modelId="{0AC5C796-425F-48EC-9CE3-FF43A9E945D1}" type="pres">
      <dgm:prSet presAssocID="{32E11038-C648-4BF3-8167-6AE1FF3EFDF1}" presName="extraNode" presStyleLbl="node1" presStyleIdx="0" presStyleCnt="3"/>
      <dgm:spPr/>
    </dgm:pt>
    <dgm:pt modelId="{FEDB5C55-0F80-4976-AD26-0CEE89BEB7EA}" type="pres">
      <dgm:prSet presAssocID="{32E11038-C648-4BF3-8167-6AE1FF3EFDF1}" presName="dstNode" presStyleLbl="node1" presStyleIdx="0" presStyleCnt="3"/>
      <dgm:spPr/>
    </dgm:pt>
    <dgm:pt modelId="{89592E09-CC88-4904-BF5E-1629C8C5E634}" type="pres">
      <dgm:prSet presAssocID="{BA20C27A-FD2A-445A-A719-6C03AF8940F3}" presName="text_1" presStyleLbl="node1" presStyleIdx="0" presStyleCnt="3">
        <dgm:presLayoutVars>
          <dgm:bulletEnabled val="1"/>
        </dgm:presLayoutVars>
      </dgm:prSet>
      <dgm:spPr/>
    </dgm:pt>
    <dgm:pt modelId="{9A21976F-30D0-4847-9028-5756044BAAC3}" type="pres">
      <dgm:prSet presAssocID="{BA20C27A-FD2A-445A-A719-6C03AF8940F3}" presName="accent_1" presStyleCnt="0"/>
      <dgm:spPr/>
    </dgm:pt>
    <dgm:pt modelId="{36E4D279-9DCF-4996-B9DB-80023277EC34}" type="pres">
      <dgm:prSet presAssocID="{BA20C27A-FD2A-445A-A719-6C03AF8940F3}" presName="accentRepeatNode" presStyleLbl="solidFgAcc1" presStyleIdx="0" presStyleCnt="3"/>
      <dgm:spPr>
        <a:ln w="50800">
          <a:solidFill>
            <a:srgbClr val="5B6770"/>
          </a:solidFill>
        </a:ln>
      </dgm:spPr>
    </dgm:pt>
    <dgm:pt modelId="{FA8E3AD4-7354-43A8-B93D-74F840B6AEF6}" type="pres">
      <dgm:prSet presAssocID="{E0CEC3AC-4F65-405E-9DD2-9D5A494B4AC7}" presName="text_2" presStyleLbl="node1" presStyleIdx="1" presStyleCnt="3">
        <dgm:presLayoutVars>
          <dgm:bulletEnabled val="1"/>
        </dgm:presLayoutVars>
      </dgm:prSet>
      <dgm:spPr/>
    </dgm:pt>
    <dgm:pt modelId="{FDAFDD12-87AE-496F-A9BD-D8FA3C5C588E}" type="pres">
      <dgm:prSet presAssocID="{E0CEC3AC-4F65-405E-9DD2-9D5A494B4AC7}" presName="accent_2" presStyleCnt="0"/>
      <dgm:spPr/>
    </dgm:pt>
    <dgm:pt modelId="{CE0FEE12-C9DD-48AF-B095-635EAD24EB23}" type="pres">
      <dgm:prSet presAssocID="{E0CEC3AC-4F65-405E-9DD2-9D5A494B4AC7}" presName="accentRepeatNode" presStyleLbl="solidFgAcc1" presStyleIdx="1" presStyleCnt="3"/>
      <dgm:spPr>
        <a:ln w="50800">
          <a:solidFill>
            <a:srgbClr val="00AEC7"/>
          </a:solidFill>
        </a:ln>
      </dgm:spPr>
    </dgm:pt>
    <dgm:pt modelId="{30EB52CC-4F02-4C80-AAF8-62BFF5A038EA}" type="pres">
      <dgm:prSet presAssocID="{187606C4-A5C3-49B4-8A18-BB38CA4215D5}" presName="text_3" presStyleLbl="node1" presStyleIdx="2" presStyleCnt="3">
        <dgm:presLayoutVars>
          <dgm:bulletEnabled val="1"/>
        </dgm:presLayoutVars>
      </dgm:prSet>
      <dgm:spPr/>
    </dgm:pt>
    <dgm:pt modelId="{C8B76DD7-65EF-4958-B29D-8E09C2D14548}" type="pres">
      <dgm:prSet presAssocID="{187606C4-A5C3-49B4-8A18-BB38CA4215D5}" presName="accent_3" presStyleCnt="0"/>
      <dgm:spPr/>
    </dgm:pt>
    <dgm:pt modelId="{E96C1AF3-5332-4D40-8E92-7C851D843D9E}" type="pres">
      <dgm:prSet presAssocID="{187606C4-A5C3-49B4-8A18-BB38CA4215D5}" presName="accentRepeatNode" presStyleLbl="solidFgAcc1" presStyleIdx="2" presStyleCnt="3"/>
      <dgm:spPr>
        <a:ln w="50800">
          <a:solidFill>
            <a:srgbClr val="093C61"/>
          </a:solidFill>
        </a:ln>
      </dgm:spPr>
    </dgm:pt>
  </dgm:ptLst>
  <dgm:cxnLst>
    <dgm:cxn modelId="{6C928428-284E-4E7D-9683-6F55F36228FB}" srcId="{32E11038-C648-4BF3-8167-6AE1FF3EFDF1}" destId="{E0CEC3AC-4F65-405E-9DD2-9D5A494B4AC7}" srcOrd="1" destOrd="0" parTransId="{EAB6D17A-4709-4A18-AFBB-0789B952020D}" sibTransId="{E80F0502-7CC7-44FF-B609-B9414F795B8A}"/>
    <dgm:cxn modelId="{57C00C33-A140-4336-BF90-35942F94805A}" type="presOf" srcId="{187606C4-A5C3-49B4-8A18-BB38CA4215D5}" destId="{30EB52CC-4F02-4C80-AAF8-62BFF5A038EA}" srcOrd="0" destOrd="0" presId="urn:microsoft.com/office/officeart/2008/layout/VerticalCurvedList"/>
    <dgm:cxn modelId="{A5351B5C-9190-4E1A-BDA3-BCFD1EA44514}" srcId="{32E11038-C648-4BF3-8167-6AE1FF3EFDF1}" destId="{BA20C27A-FD2A-445A-A719-6C03AF8940F3}" srcOrd="0" destOrd="0" parTransId="{70D27D20-9B5C-4ACA-A932-25F2CF915F48}" sibTransId="{6F8B888A-19D7-43C8-BC5E-9BDE549DF313}"/>
    <dgm:cxn modelId="{53883844-14BD-4351-A151-F1F21DB11AA2}" type="presOf" srcId="{E0CEC3AC-4F65-405E-9DD2-9D5A494B4AC7}" destId="{FA8E3AD4-7354-43A8-B93D-74F840B6AEF6}" srcOrd="0" destOrd="0" presId="urn:microsoft.com/office/officeart/2008/layout/VerticalCurvedList"/>
    <dgm:cxn modelId="{72D59750-5757-41CF-AF05-6C57B64FB7ED}" srcId="{32E11038-C648-4BF3-8167-6AE1FF3EFDF1}" destId="{187606C4-A5C3-49B4-8A18-BB38CA4215D5}" srcOrd="2" destOrd="0" parTransId="{58AE02CB-D91D-41B6-A813-B4F035391B83}" sibTransId="{3CFCF34C-096A-4329-BCDD-0A8D1A075934}"/>
    <dgm:cxn modelId="{EBE72F74-33D1-4060-A3B4-F3A60F68D2DE}" type="presOf" srcId="{BA20C27A-FD2A-445A-A719-6C03AF8940F3}" destId="{89592E09-CC88-4904-BF5E-1629C8C5E634}" srcOrd="0" destOrd="0" presId="urn:microsoft.com/office/officeart/2008/layout/VerticalCurvedList"/>
    <dgm:cxn modelId="{44A009B9-4C6E-4056-A237-21B77C751944}" type="presOf" srcId="{32E11038-C648-4BF3-8167-6AE1FF3EFDF1}" destId="{075A3D39-E191-4C23-AF82-FED389D4714A}" srcOrd="0" destOrd="0" presId="urn:microsoft.com/office/officeart/2008/layout/VerticalCurvedList"/>
    <dgm:cxn modelId="{C12810DE-047C-44F0-893C-5DBF7D150250}" type="presOf" srcId="{6F8B888A-19D7-43C8-BC5E-9BDE549DF313}" destId="{6304DB4F-C21D-43CE-BC19-7FC9FE4143EB}" srcOrd="0" destOrd="0" presId="urn:microsoft.com/office/officeart/2008/layout/VerticalCurvedList"/>
    <dgm:cxn modelId="{C8DF18D6-9728-4B9E-8416-9844D37BED16}" type="presParOf" srcId="{075A3D39-E191-4C23-AF82-FED389D4714A}" destId="{80725D32-2ED8-4B1F-81A2-9F7C840C4E0C}" srcOrd="0" destOrd="0" presId="urn:microsoft.com/office/officeart/2008/layout/VerticalCurvedList"/>
    <dgm:cxn modelId="{E35D8989-C4EB-4877-88F9-278C7A5D79BE}" type="presParOf" srcId="{80725D32-2ED8-4B1F-81A2-9F7C840C4E0C}" destId="{B6A82959-4BD9-4D99-A596-9C774D74AB1C}" srcOrd="0" destOrd="0" presId="urn:microsoft.com/office/officeart/2008/layout/VerticalCurvedList"/>
    <dgm:cxn modelId="{2E10BBB5-BB5F-4213-81D6-299D4ED932F9}" type="presParOf" srcId="{B6A82959-4BD9-4D99-A596-9C774D74AB1C}" destId="{A2FCC776-BF52-47C4-92E4-17467F9AE6E1}" srcOrd="0" destOrd="0" presId="urn:microsoft.com/office/officeart/2008/layout/VerticalCurvedList"/>
    <dgm:cxn modelId="{5B23B201-EE0E-41FD-994F-D36FF4AEDA82}" type="presParOf" srcId="{B6A82959-4BD9-4D99-A596-9C774D74AB1C}" destId="{6304DB4F-C21D-43CE-BC19-7FC9FE4143EB}" srcOrd="1" destOrd="0" presId="urn:microsoft.com/office/officeart/2008/layout/VerticalCurvedList"/>
    <dgm:cxn modelId="{44830F56-0B6E-4957-B591-535E7C4AE88E}" type="presParOf" srcId="{B6A82959-4BD9-4D99-A596-9C774D74AB1C}" destId="{0AC5C796-425F-48EC-9CE3-FF43A9E945D1}" srcOrd="2" destOrd="0" presId="urn:microsoft.com/office/officeart/2008/layout/VerticalCurvedList"/>
    <dgm:cxn modelId="{B512C53B-041E-4F05-874B-6C14137472B2}" type="presParOf" srcId="{B6A82959-4BD9-4D99-A596-9C774D74AB1C}" destId="{FEDB5C55-0F80-4976-AD26-0CEE89BEB7EA}" srcOrd="3" destOrd="0" presId="urn:microsoft.com/office/officeart/2008/layout/VerticalCurvedList"/>
    <dgm:cxn modelId="{B5267D50-E7E0-4BB1-BFA8-A827CCA77309}" type="presParOf" srcId="{80725D32-2ED8-4B1F-81A2-9F7C840C4E0C}" destId="{89592E09-CC88-4904-BF5E-1629C8C5E634}" srcOrd="1" destOrd="0" presId="urn:microsoft.com/office/officeart/2008/layout/VerticalCurvedList"/>
    <dgm:cxn modelId="{B277B9AB-1A22-46B8-AB75-EA271659F9A9}" type="presParOf" srcId="{80725D32-2ED8-4B1F-81A2-9F7C840C4E0C}" destId="{9A21976F-30D0-4847-9028-5756044BAAC3}" srcOrd="2" destOrd="0" presId="urn:microsoft.com/office/officeart/2008/layout/VerticalCurvedList"/>
    <dgm:cxn modelId="{F63A9C37-6ADA-42F7-9567-B5030E7619A5}" type="presParOf" srcId="{9A21976F-30D0-4847-9028-5756044BAAC3}" destId="{36E4D279-9DCF-4996-B9DB-80023277EC34}" srcOrd="0" destOrd="0" presId="urn:microsoft.com/office/officeart/2008/layout/VerticalCurvedList"/>
    <dgm:cxn modelId="{F0AF24C9-085E-4E7F-84AF-44BDBD83C8D6}" type="presParOf" srcId="{80725D32-2ED8-4B1F-81A2-9F7C840C4E0C}" destId="{FA8E3AD4-7354-43A8-B93D-74F840B6AEF6}" srcOrd="3" destOrd="0" presId="urn:microsoft.com/office/officeart/2008/layout/VerticalCurvedList"/>
    <dgm:cxn modelId="{53C3BAA1-3CEB-4E9B-B244-D18A0E21044B}" type="presParOf" srcId="{80725D32-2ED8-4B1F-81A2-9F7C840C4E0C}" destId="{FDAFDD12-87AE-496F-A9BD-D8FA3C5C588E}" srcOrd="4" destOrd="0" presId="urn:microsoft.com/office/officeart/2008/layout/VerticalCurvedList"/>
    <dgm:cxn modelId="{D9AAB689-C278-446B-B50B-F0121693A922}" type="presParOf" srcId="{FDAFDD12-87AE-496F-A9BD-D8FA3C5C588E}" destId="{CE0FEE12-C9DD-48AF-B095-635EAD24EB23}" srcOrd="0" destOrd="0" presId="urn:microsoft.com/office/officeart/2008/layout/VerticalCurvedList"/>
    <dgm:cxn modelId="{6BE5BE6F-02B9-4318-9BB9-B7CD1051F0D2}" type="presParOf" srcId="{80725D32-2ED8-4B1F-81A2-9F7C840C4E0C}" destId="{30EB52CC-4F02-4C80-AAF8-62BFF5A038EA}" srcOrd="5" destOrd="0" presId="urn:microsoft.com/office/officeart/2008/layout/VerticalCurvedList"/>
    <dgm:cxn modelId="{37A2E405-9B83-4313-96A7-0A679F777B18}" type="presParOf" srcId="{80725D32-2ED8-4B1F-81A2-9F7C840C4E0C}" destId="{C8B76DD7-65EF-4958-B29D-8E09C2D14548}" srcOrd="6" destOrd="0" presId="urn:microsoft.com/office/officeart/2008/layout/VerticalCurvedList"/>
    <dgm:cxn modelId="{BA1CF7BF-1B96-48C4-ADB0-9317E5BC7454}" type="presParOf" srcId="{C8B76DD7-65EF-4958-B29D-8E09C2D14548}" destId="{E96C1AF3-5332-4D40-8E92-7C851D843D9E}"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04DB4F-C21D-43CE-BC19-7FC9FE4143EB}">
      <dsp:nvSpPr>
        <dsp:cNvPr id="0" name=""/>
        <dsp:cNvSpPr/>
      </dsp:nvSpPr>
      <dsp:spPr>
        <a:xfrm>
          <a:off x="-6201673" y="-949060"/>
          <a:ext cx="7384521" cy="7384521"/>
        </a:xfrm>
        <a:prstGeom prst="blockArc">
          <a:avLst>
            <a:gd name="adj1" fmla="val 18900000"/>
            <a:gd name="adj2" fmla="val 2700000"/>
            <a:gd name="adj3" fmla="val 29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592E09-CC88-4904-BF5E-1629C8C5E634}">
      <dsp:nvSpPr>
        <dsp:cNvPr id="0" name=""/>
        <dsp:cNvSpPr/>
      </dsp:nvSpPr>
      <dsp:spPr>
        <a:xfrm>
          <a:off x="761512" y="548640"/>
          <a:ext cx="10541975" cy="1097280"/>
        </a:xfrm>
        <a:prstGeom prst="rect">
          <a:avLst/>
        </a:prstGeom>
        <a:solidFill>
          <a:srgbClr val="5B677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761512" y="548640"/>
        <a:ext cx="10541975" cy="1097280"/>
      </dsp:txXfrm>
    </dsp:sp>
    <dsp:sp modelId="{36E4D279-9DCF-4996-B9DB-80023277EC34}">
      <dsp:nvSpPr>
        <dsp:cNvPr id="0" name=""/>
        <dsp:cNvSpPr/>
      </dsp:nvSpPr>
      <dsp:spPr>
        <a:xfrm>
          <a:off x="75712" y="411480"/>
          <a:ext cx="1371600" cy="1371600"/>
        </a:xfrm>
        <a:prstGeom prst="ellipse">
          <a:avLst/>
        </a:prstGeom>
        <a:solidFill>
          <a:schemeClr val="lt1">
            <a:hueOff val="0"/>
            <a:satOff val="0"/>
            <a:lumOff val="0"/>
            <a:alphaOff val="0"/>
          </a:schemeClr>
        </a:solidFill>
        <a:ln w="50800" cap="flat" cmpd="sng" algn="ctr">
          <a:solidFill>
            <a:srgbClr val="5B6770"/>
          </a:solidFill>
          <a:prstDash val="solid"/>
        </a:ln>
        <a:effectLst/>
      </dsp:spPr>
      <dsp:style>
        <a:lnRef idx="2">
          <a:scrgbClr r="0" g="0" b="0"/>
        </a:lnRef>
        <a:fillRef idx="1">
          <a:scrgbClr r="0" g="0" b="0"/>
        </a:fillRef>
        <a:effectRef idx="0">
          <a:scrgbClr r="0" g="0" b="0"/>
        </a:effectRef>
        <a:fontRef idx="minor"/>
      </dsp:style>
    </dsp:sp>
    <dsp:sp modelId="{FA8E3AD4-7354-43A8-B93D-74F840B6AEF6}">
      <dsp:nvSpPr>
        <dsp:cNvPr id="0" name=""/>
        <dsp:cNvSpPr/>
      </dsp:nvSpPr>
      <dsp:spPr>
        <a:xfrm>
          <a:off x="1160373" y="2194560"/>
          <a:ext cx="10143114" cy="1097280"/>
        </a:xfrm>
        <a:prstGeom prst="rect">
          <a:avLst/>
        </a:prstGeom>
        <a:solidFill>
          <a:srgbClr val="00AEC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1160373" y="2194560"/>
        <a:ext cx="10143114" cy="1097280"/>
      </dsp:txXfrm>
    </dsp:sp>
    <dsp:sp modelId="{CE0FEE12-C9DD-48AF-B095-635EAD24EB23}">
      <dsp:nvSpPr>
        <dsp:cNvPr id="0" name=""/>
        <dsp:cNvSpPr/>
      </dsp:nvSpPr>
      <dsp:spPr>
        <a:xfrm>
          <a:off x="474573" y="2057400"/>
          <a:ext cx="1371600" cy="1371600"/>
        </a:xfrm>
        <a:prstGeom prst="ellipse">
          <a:avLst/>
        </a:prstGeom>
        <a:solidFill>
          <a:schemeClr val="lt1">
            <a:hueOff val="0"/>
            <a:satOff val="0"/>
            <a:lumOff val="0"/>
            <a:alphaOff val="0"/>
          </a:schemeClr>
        </a:solidFill>
        <a:ln w="50800" cap="flat" cmpd="sng" algn="ctr">
          <a:solidFill>
            <a:srgbClr val="00AEC7"/>
          </a:solidFill>
          <a:prstDash val="solid"/>
        </a:ln>
        <a:effectLst/>
      </dsp:spPr>
      <dsp:style>
        <a:lnRef idx="2">
          <a:scrgbClr r="0" g="0" b="0"/>
        </a:lnRef>
        <a:fillRef idx="1">
          <a:scrgbClr r="0" g="0" b="0"/>
        </a:fillRef>
        <a:effectRef idx="0">
          <a:scrgbClr r="0" g="0" b="0"/>
        </a:effectRef>
        <a:fontRef idx="minor"/>
      </dsp:style>
    </dsp:sp>
    <dsp:sp modelId="{30EB52CC-4F02-4C80-AAF8-62BFF5A038EA}">
      <dsp:nvSpPr>
        <dsp:cNvPr id="0" name=""/>
        <dsp:cNvSpPr/>
      </dsp:nvSpPr>
      <dsp:spPr>
        <a:xfrm>
          <a:off x="761512" y="3840480"/>
          <a:ext cx="10541975" cy="1097280"/>
        </a:xfrm>
        <a:prstGeom prst="rect">
          <a:avLst/>
        </a:prstGeom>
        <a:solidFill>
          <a:srgbClr val="093C6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0966" tIns="127000" rIns="127000" bIns="127000" numCol="1" spcCol="1270" anchor="ctr" anchorCtr="0">
          <a:noAutofit/>
        </a:bodyPr>
        <a:lstStyle/>
        <a:p>
          <a:pPr marL="0" lvl="0" indent="0" algn="l" defTabSz="2222500">
            <a:lnSpc>
              <a:spcPct val="90000"/>
            </a:lnSpc>
            <a:spcBef>
              <a:spcPct val="0"/>
            </a:spcBef>
            <a:spcAft>
              <a:spcPct val="35000"/>
            </a:spcAft>
            <a:buNone/>
          </a:pPr>
          <a:r>
            <a:rPr lang="en-US" sz="5000" kern="1200" dirty="0"/>
            <a:t>Click to edit Master subtitle style</a:t>
          </a:r>
        </a:p>
      </dsp:txBody>
      <dsp:txXfrm>
        <a:off x="761512" y="3840480"/>
        <a:ext cx="10541975" cy="1097280"/>
      </dsp:txXfrm>
    </dsp:sp>
    <dsp:sp modelId="{E96C1AF3-5332-4D40-8E92-7C851D843D9E}">
      <dsp:nvSpPr>
        <dsp:cNvPr id="0" name=""/>
        <dsp:cNvSpPr/>
      </dsp:nvSpPr>
      <dsp:spPr>
        <a:xfrm>
          <a:off x="75712" y="3703320"/>
          <a:ext cx="1371600" cy="1371600"/>
        </a:xfrm>
        <a:prstGeom prst="ellipse">
          <a:avLst/>
        </a:prstGeom>
        <a:solidFill>
          <a:schemeClr val="lt1">
            <a:hueOff val="0"/>
            <a:satOff val="0"/>
            <a:lumOff val="0"/>
            <a:alphaOff val="0"/>
          </a:schemeClr>
        </a:solidFill>
        <a:ln w="50800" cap="flat" cmpd="sng" algn="ctr">
          <a:solidFill>
            <a:srgbClr val="093C61"/>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9/18/2023</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dirty="0"/>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9/18/2023</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dirty="0"/>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145377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with Capti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FF48671-73D4-A8B4-B73D-773427B40011}"/>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5BAC8498-C400-3675-A8B1-3E1519AB81C3}"/>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48106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Aqua)">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A0837FE-C71E-9CF6-AC64-3D795C3B5F1F}"/>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2A5C917-3A9B-FEDC-2C2D-7DCD85F5C1DF}"/>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949D2196-8960-8007-C0C0-62EFA03EA586}"/>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F811FEB3-47F2-0622-E85A-BC25AB9BF116}"/>
              </a:ext>
            </a:extLst>
          </p:cNvPr>
          <p:cNvSpPr>
            <a:spLocks noGrp="1"/>
          </p:cNvSpPr>
          <p:nvPr>
            <p:ph idx="10"/>
          </p:nvPr>
        </p:nvSpPr>
        <p:spPr>
          <a:xfrm>
            <a:off x="406400" y="4648198"/>
            <a:ext cx="11379200" cy="1447802"/>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accent1"/>
                </a:solidFill>
              </a:defRPr>
            </a:lvl1pPr>
            <a:lvl2pPr>
              <a:defRPr sz="1400">
                <a:solidFill>
                  <a:schemeClr val="accent1"/>
                </a:solidFill>
              </a:defRPr>
            </a:lvl2pPr>
            <a:lvl3pPr>
              <a:defRPr sz="1200">
                <a:solidFill>
                  <a:schemeClr val="accent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15A3345B-D5C7-2F88-8026-20E44CDC1C8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02DBDC06-CAF6-397A-E258-1B91B7BE4A6A}"/>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1A157481-F789-46DE-2E72-928DE502142B}"/>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7938207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with Caption 2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DA98D29-CFFC-C296-B023-91A03EEC3E9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DE12A03F-8D2E-8532-3203-031013FA5A10}"/>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2FFCD6A5-9B36-D9E5-72F2-FBEA5B672AB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4EFC8874-25EC-5A5F-D57F-0691879F1F48}"/>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Content Placeholder 2">
            <a:extLst>
              <a:ext uri="{FF2B5EF4-FFF2-40B4-BE49-F238E27FC236}">
                <a16:creationId xmlns:a16="http://schemas.microsoft.com/office/drawing/2014/main" id="{9D7C7B98-DF84-E7E1-CF67-1DA50AD90673}"/>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1">
                <a:solidFill>
                  <a:schemeClr val="tx1"/>
                </a:solidFill>
              </a:defRPr>
            </a:lvl2pPr>
            <a:lvl3pPr>
              <a:defRPr sz="1200" b="1">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0" name="Footer Placeholder 4">
            <a:extLst>
              <a:ext uri="{FF2B5EF4-FFF2-40B4-BE49-F238E27FC236}">
                <a16:creationId xmlns:a16="http://schemas.microsoft.com/office/drawing/2014/main" id="{D41AE20F-67AB-7F58-E5C0-B80B60EB4F2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BB40FEBA-A659-D520-0764-206779E237E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8912400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2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1C8B81A-95BD-E991-9B9F-3E9298BDDD8D}"/>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EBD1C03C-3DF7-A3DE-6887-F11B8EF5149C}"/>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BFB76CBF-9431-A50C-08E3-E8EE4F236149}"/>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DB59DB38-0284-35BB-FCF2-EAA64B408BD8}"/>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5" name="Slide Number Placeholder 5">
            <a:extLst>
              <a:ext uri="{FF2B5EF4-FFF2-40B4-BE49-F238E27FC236}">
                <a16:creationId xmlns:a16="http://schemas.microsoft.com/office/drawing/2014/main" id="{9556402B-DC9D-8431-8023-AD3352280539}"/>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A26476B1-2B93-3388-ACFC-33AE1AE583DA}"/>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F463BB2B-CBD9-709B-A906-D89DFB66823B}"/>
              </a:ext>
            </a:extLst>
          </p:cNvPr>
          <p:cNvSpPr>
            <a:spLocks noGrp="1"/>
          </p:cNvSpPr>
          <p:nvPr>
            <p:ph idx="10"/>
          </p:nvPr>
        </p:nvSpPr>
        <p:spPr>
          <a:xfrm>
            <a:off x="7823200" y="762000"/>
            <a:ext cx="3962400" cy="5334000"/>
          </a:xfrm>
          <a:prstGeom prst="rect">
            <a:avLst/>
          </a:prstGeom>
          <a:solidFill>
            <a:srgbClr val="E6EBF0"/>
          </a:solidFill>
          <a:ln w="15875" cap="rnd">
            <a:solidFill>
              <a:schemeClr val="bg1">
                <a:lumMod val="85000"/>
                <a:alpha val="62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accent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1047984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ate with Captions (Aqu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CE442-37B7-476C-9FE8-E96267B02A66}"/>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A0D15576-9FF6-A891-FEC4-42E2548A9FC7}"/>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8556E2A8-9379-D337-6383-63A755F631AD}"/>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Footer Placeholder 4">
            <a:extLst>
              <a:ext uri="{FF2B5EF4-FFF2-40B4-BE49-F238E27FC236}">
                <a16:creationId xmlns:a16="http://schemas.microsoft.com/office/drawing/2014/main" id="{3DA0FCEA-D36B-8171-D6EF-668CFAA3362D}"/>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1" name="Slide Number Placeholder 5">
            <a:extLst>
              <a:ext uri="{FF2B5EF4-FFF2-40B4-BE49-F238E27FC236}">
                <a16:creationId xmlns:a16="http://schemas.microsoft.com/office/drawing/2014/main" id="{2435EFE1-64FF-A596-7050-A720211A5B2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2F177308-3907-6CA9-7CB5-C0735CA9F2E4}"/>
              </a:ext>
            </a:extLst>
          </p:cNvPr>
          <p:cNvSpPr>
            <a:spLocks noGrp="1"/>
          </p:cNvSpPr>
          <p:nvPr>
            <p:ph idx="1"/>
          </p:nvPr>
        </p:nvSpPr>
        <p:spPr>
          <a:xfrm>
            <a:off x="406400" y="762000"/>
            <a:ext cx="7416800" cy="5334000"/>
          </a:xfrm>
          <a:prstGeom prst="rect">
            <a:avLst/>
          </a:prstGeom>
        </p:spPr>
        <p:txBody>
          <a:bodyPr lIns="274320" tIns="274320" rIns="274320" bIns="274320"/>
          <a:lstStyle>
            <a:lvl1pPr marL="0" indent="0">
              <a:buNone/>
              <a:defRPr sz="2000" b="1">
                <a:solidFill>
                  <a:schemeClr val="tx1"/>
                </a:solidFill>
              </a:defRPr>
            </a:lvl1pPr>
            <a:lvl2pPr>
              <a:defRPr sz="1800">
                <a:solidFill>
                  <a:schemeClr val="tx2"/>
                </a:solidFill>
              </a:defRPr>
            </a:lvl2pPr>
            <a:lvl3pPr>
              <a:defRPr sz="16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7" name="Content Placeholder 2">
            <a:extLst>
              <a:ext uri="{FF2B5EF4-FFF2-40B4-BE49-F238E27FC236}">
                <a16:creationId xmlns:a16="http://schemas.microsoft.com/office/drawing/2014/main" id="{4E75F68D-3D9A-6D91-3F0D-447EAB2D4871}"/>
              </a:ext>
            </a:extLst>
          </p:cNvPr>
          <p:cNvSpPr>
            <a:spLocks noGrp="1"/>
          </p:cNvSpPr>
          <p:nvPr>
            <p:ph idx="10"/>
          </p:nvPr>
        </p:nvSpPr>
        <p:spPr>
          <a:xfrm>
            <a:off x="7823200" y="762000"/>
            <a:ext cx="3962400" cy="5334000"/>
          </a:xfrm>
          <a:prstGeom prst="rect">
            <a:avLst/>
          </a:prstGeom>
          <a:solidFill>
            <a:schemeClr val="accent1">
              <a:lumMod val="20000"/>
              <a:lumOff val="80000"/>
            </a:schemeClr>
          </a:solidFill>
          <a:ln w="15875" cap="rnd">
            <a:solidFill>
              <a:srgbClr val="00AEC7">
                <a:alpha val="62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1">
                <a:solidFill>
                  <a:schemeClr val="tx1"/>
                </a:solidFill>
              </a:defRPr>
            </a:lvl1pPr>
            <a:lvl2pPr>
              <a:defRPr sz="1400" b="0">
                <a:solidFill>
                  <a:schemeClr val="tx1"/>
                </a:solidFill>
              </a:defRPr>
            </a:lvl2pPr>
            <a:lvl3pPr>
              <a:defRPr sz="1200" b="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6432911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hape Background with Colum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BF0DE-C10A-1045-5990-B1FA49AF9EB7}"/>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371C69C7-7D39-DEDD-BE1B-B8C046B0CA95}"/>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ADE78E12-A908-1977-15C5-27DAB2FF2F2B}"/>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CEE2A56D-1F8F-6D34-5142-3AFE504C04F2}"/>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19A953EB-673D-F477-0F68-19BB3308497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Text Placeholder 6">
            <a:extLst>
              <a:ext uri="{FF2B5EF4-FFF2-40B4-BE49-F238E27FC236}">
                <a16:creationId xmlns:a16="http://schemas.microsoft.com/office/drawing/2014/main" id="{18275120-314C-AFBD-B170-4B990F0EFBAF}"/>
              </a:ext>
            </a:extLst>
          </p:cNvPr>
          <p:cNvSpPr>
            <a:spLocks noGrp="1"/>
          </p:cNvSpPr>
          <p:nvPr>
            <p:ph type="body" sz="half" idx="17"/>
          </p:nvPr>
        </p:nvSpPr>
        <p:spPr>
          <a:xfrm>
            <a:off x="605768" y="1066801"/>
            <a:ext cx="11179833" cy="2191369"/>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2"/>
                </a:solidFill>
              </a:defRPr>
            </a:lvl1pPr>
            <a:lvl2pPr>
              <a:defRPr sz="1800">
                <a:solidFill>
                  <a:schemeClr val="accent2"/>
                </a:solidFill>
              </a:defRPr>
            </a:lvl2pPr>
            <a:lvl3pPr>
              <a:defRPr sz="1600">
                <a:solidFill>
                  <a:schemeClr val="accent2"/>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4" name="Text Placeholder 6">
            <a:extLst>
              <a:ext uri="{FF2B5EF4-FFF2-40B4-BE49-F238E27FC236}">
                <a16:creationId xmlns:a16="http://schemas.microsoft.com/office/drawing/2014/main" id="{9C95B286-9A86-1DCC-052D-7E695490B198}"/>
              </a:ext>
            </a:extLst>
          </p:cNvPr>
          <p:cNvSpPr>
            <a:spLocks noGrp="1"/>
          </p:cNvSpPr>
          <p:nvPr>
            <p:ph type="body" sz="half" idx="18"/>
          </p:nvPr>
        </p:nvSpPr>
        <p:spPr>
          <a:xfrm>
            <a:off x="605768" y="3574375"/>
            <a:ext cx="11179833" cy="2277547"/>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2000">
                <a:solidFill>
                  <a:schemeClr val="bg1"/>
                </a:solidFill>
              </a:defRPr>
            </a:lvl1pPr>
            <a:lvl2pPr>
              <a:defRPr sz="1800">
                <a:solidFill>
                  <a:schemeClr val="bg1"/>
                </a:solidFill>
              </a:defRPr>
            </a:lvl2pPr>
            <a:lvl3pPr marL="914400" indent="0">
              <a:buNone/>
              <a:defRPr sz="16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Tree>
    <p:extLst>
      <p:ext uri="{BB962C8B-B14F-4D97-AF65-F5344CB8AC3E}">
        <p14:creationId xmlns:p14="http://schemas.microsoft.com/office/powerpoint/2010/main" val="2693029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lum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5" name="Content Placeholder 4"/>
          <p:cNvSpPr>
            <a:spLocks noGrp="1"/>
          </p:cNvSpPr>
          <p:nvPr>
            <p:ph sz="half" idx="1"/>
          </p:nvPr>
        </p:nvSpPr>
        <p:spPr>
          <a:xfrm>
            <a:off x="4064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Slide Number Placeholder 5">
            <a:extLst>
              <a:ext uri="{FF2B5EF4-FFF2-40B4-BE49-F238E27FC236}">
                <a16:creationId xmlns:a16="http://schemas.microsoft.com/office/drawing/2014/main" id="{4EF78B07-4E0F-444F-3584-E6AC1A3DDB0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4">
            <a:extLst>
              <a:ext uri="{FF2B5EF4-FFF2-40B4-BE49-F238E27FC236}">
                <a16:creationId xmlns:a16="http://schemas.microsoft.com/office/drawing/2014/main" id="{F102CE92-D29A-FB05-C2BE-5719859D9A95}"/>
              </a:ext>
            </a:extLst>
          </p:cNvPr>
          <p:cNvSpPr>
            <a:spLocks noGrp="1"/>
          </p:cNvSpPr>
          <p:nvPr>
            <p:ph sz="half" idx="11"/>
          </p:nvPr>
        </p:nvSpPr>
        <p:spPr>
          <a:xfrm>
            <a:off x="6172200" y="762000"/>
            <a:ext cx="56134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Tree>
    <p:extLst>
      <p:ext uri="{BB962C8B-B14F-4D97-AF65-F5344CB8AC3E}">
        <p14:creationId xmlns:p14="http://schemas.microsoft.com/office/powerpoint/2010/main" val="58940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1" name="Text Placeholder 2">
            <a:extLst>
              <a:ext uri="{FF2B5EF4-FFF2-40B4-BE49-F238E27FC236}">
                <a16:creationId xmlns:a16="http://schemas.microsoft.com/office/drawing/2014/main" id="{A2E64688-55C6-E357-9586-99D476DEA0E8}"/>
              </a:ext>
            </a:extLst>
          </p:cNvPr>
          <p:cNvSpPr>
            <a:spLocks noGrp="1"/>
          </p:cNvSpPr>
          <p:nvPr>
            <p:ph type="body" idx="1"/>
          </p:nvPr>
        </p:nvSpPr>
        <p:spPr>
          <a:xfrm>
            <a:off x="508000" y="1240594"/>
            <a:ext cx="36576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2" name="Text Placeholder 6">
            <a:extLst>
              <a:ext uri="{FF2B5EF4-FFF2-40B4-BE49-F238E27FC236}">
                <a16:creationId xmlns:a16="http://schemas.microsoft.com/office/drawing/2014/main" id="{5647BB42-DB2F-5A0E-E38E-6058202FE98E}"/>
              </a:ext>
            </a:extLst>
          </p:cNvPr>
          <p:cNvSpPr>
            <a:spLocks noGrp="1"/>
          </p:cNvSpPr>
          <p:nvPr>
            <p:ph type="body" sz="half" idx="15"/>
          </p:nvPr>
        </p:nvSpPr>
        <p:spPr>
          <a:xfrm>
            <a:off x="534021" y="1926394"/>
            <a:ext cx="3657600" cy="3941006"/>
          </a:xfrm>
          <a:prstGeom prst="rect">
            <a:avLst/>
          </a:prstGeom>
        </p:spPr>
        <p:txBody>
          <a:bodyPr/>
          <a:lstStyle>
            <a:lvl1pPr>
              <a:defRPr sz="1400">
                <a:solidFill>
                  <a:schemeClr val="tx1"/>
                </a:solidFill>
              </a:defRPr>
            </a:lvl1pPr>
          </a:lstStyle>
          <a:p>
            <a:endParaRPr lang="en-US" dirty="0"/>
          </a:p>
        </p:txBody>
      </p:sp>
      <p:sp>
        <p:nvSpPr>
          <p:cNvPr id="23" name="Text Placeholder 2">
            <a:extLst>
              <a:ext uri="{FF2B5EF4-FFF2-40B4-BE49-F238E27FC236}">
                <a16:creationId xmlns:a16="http://schemas.microsoft.com/office/drawing/2014/main" id="{ACFE8832-28AD-B47C-8C26-31B963CA9E5A}"/>
              </a:ext>
            </a:extLst>
          </p:cNvPr>
          <p:cNvSpPr>
            <a:spLocks noGrp="1"/>
          </p:cNvSpPr>
          <p:nvPr>
            <p:ph type="body" idx="16"/>
          </p:nvPr>
        </p:nvSpPr>
        <p:spPr>
          <a:xfrm>
            <a:off x="4267200" y="1240594"/>
            <a:ext cx="3657600" cy="576262"/>
          </a:xfrm>
          <a:prstGeom prst="rect">
            <a:avLst/>
          </a:prstGeom>
        </p:spPr>
        <p:txBody>
          <a:bodyPr/>
          <a:lstStyle>
            <a:lvl1pPr marL="0" indent="0">
              <a:buNone/>
              <a:defRPr sz="2000">
                <a:solidFill>
                  <a:srgbClr val="00AEC7"/>
                </a:solidFill>
                <a:latin typeface="+mj-lt"/>
              </a:defRPr>
            </a:lvl1pPr>
          </a:lstStyle>
          <a:p>
            <a:endParaRPr lang="en-US" dirty="0"/>
          </a:p>
        </p:txBody>
      </p:sp>
      <p:sp>
        <p:nvSpPr>
          <p:cNvPr id="24" name="Text Placeholder 6">
            <a:extLst>
              <a:ext uri="{FF2B5EF4-FFF2-40B4-BE49-F238E27FC236}">
                <a16:creationId xmlns:a16="http://schemas.microsoft.com/office/drawing/2014/main" id="{2945EFAC-694A-3BD3-547B-6671ECA14576}"/>
              </a:ext>
            </a:extLst>
          </p:cNvPr>
          <p:cNvSpPr>
            <a:spLocks noGrp="1"/>
          </p:cNvSpPr>
          <p:nvPr>
            <p:ph type="body" sz="half" idx="17"/>
          </p:nvPr>
        </p:nvSpPr>
        <p:spPr>
          <a:xfrm>
            <a:off x="4293221" y="1926394"/>
            <a:ext cx="3657600" cy="3941006"/>
          </a:xfrm>
          <a:prstGeom prst="rect">
            <a:avLst/>
          </a:prstGeom>
        </p:spPr>
        <p:txBody>
          <a:bodyPr/>
          <a:lstStyle>
            <a:lvl1pPr>
              <a:defRPr sz="1400">
                <a:solidFill>
                  <a:schemeClr val="tx1"/>
                </a:solidFill>
              </a:defRPr>
            </a:lvl1pPr>
          </a:lstStyle>
          <a:p>
            <a:endParaRPr lang="en-US" dirty="0"/>
          </a:p>
        </p:txBody>
      </p:sp>
      <p:sp>
        <p:nvSpPr>
          <p:cNvPr id="25" name="Text Placeholder 2">
            <a:extLst>
              <a:ext uri="{FF2B5EF4-FFF2-40B4-BE49-F238E27FC236}">
                <a16:creationId xmlns:a16="http://schemas.microsoft.com/office/drawing/2014/main" id="{559C7A71-BBBF-254C-4D14-5F4DC1F4ED33}"/>
              </a:ext>
            </a:extLst>
          </p:cNvPr>
          <p:cNvSpPr>
            <a:spLocks noGrp="1"/>
          </p:cNvSpPr>
          <p:nvPr>
            <p:ph type="body" idx="18"/>
          </p:nvPr>
        </p:nvSpPr>
        <p:spPr>
          <a:xfrm>
            <a:off x="8000379" y="1237099"/>
            <a:ext cx="3657600" cy="576262"/>
          </a:xfrm>
          <a:prstGeom prst="rect">
            <a:avLst/>
          </a:prstGeom>
        </p:spPr>
        <p:txBody>
          <a:bodyPr/>
          <a:lstStyle>
            <a:lvl1pPr marL="0" indent="0">
              <a:buFontTx/>
              <a:buNone/>
              <a:defRPr sz="2000">
                <a:solidFill>
                  <a:srgbClr val="00AEC7"/>
                </a:solidFill>
                <a:latin typeface="+mj-lt"/>
              </a:defRPr>
            </a:lvl1pPr>
          </a:lstStyle>
          <a:p>
            <a:endParaRPr lang="en-US" dirty="0"/>
          </a:p>
        </p:txBody>
      </p:sp>
      <p:sp>
        <p:nvSpPr>
          <p:cNvPr id="26" name="Text Placeholder 6">
            <a:extLst>
              <a:ext uri="{FF2B5EF4-FFF2-40B4-BE49-F238E27FC236}">
                <a16:creationId xmlns:a16="http://schemas.microsoft.com/office/drawing/2014/main" id="{B003D11D-EC33-ECB2-82CF-2D9A887EAC5E}"/>
              </a:ext>
            </a:extLst>
          </p:cNvPr>
          <p:cNvSpPr>
            <a:spLocks noGrp="1"/>
          </p:cNvSpPr>
          <p:nvPr>
            <p:ph type="body" sz="half" idx="19"/>
          </p:nvPr>
        </p:nvSpPr>
        <p:spPr>
          <a:xfrm>
            <a:off x="8026400" y="1922899"/>
            <a:ext cx="3657600" cy="3941006"/>
          </a:xfrm>
          <a:prstGeom prst="rect">
            <a:avLst/>
          </a:prstGeom>
        </p:spPr>
        <p:txBody>
          <a:bodyPr/>
          <a:lstStyle>
            <a:lvl1pPr>
              <a:defRPr sz="1400">
                <a:solidFill>
                  <a:schemeClr val="tx1"/>
                </a:solidFill>
              </a:defRPr>
            </a:lvl1pPr>
          </a:lstStyle>
          <a:p>
            <a:endParaRPr lang="en-US" dirty="0"/>
          </a:p>
        </p:txBody>
      </p:sp>
      <p:sp>
        <p:nvSpPr>
          <p:cNvPr id="27" name="Slide Number Placeholder 5">
            <a:extLst>
              <a:ext uri="{FF2B5EF4-FFF2-40B4-BE49-F238E27FC236}">
                <a16:creationId xmlns:a16="http://schemas.microsoft.com/office/drawing/2014/main" id="{3C43E465-E8F7-518D-DB0A-14D6D410852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096379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endParaRPr lang="en-US" dirty="0">
              <a:solidFill>
                <a:prstClr val="black">
                  <a:tint val="75000"/>
                </a:prstClr>
              </a:solidFill>
            </a:endParaRPr>
          </a:p>
        </p:txBody>
      </p:sp>
      <p:sp>
        <p:nvSpPr>
          <p:cNvPr id="7"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8" name="Rectangle 7"/>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9" name="Straight Connector 8"/>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7" name="Slide Number Placeholder 5">
            <a:extLst>
              <a:ext uri="{FF2B5EF4-FFF2-40B4-BE49-F238E27FC236}">
                <a16:creationId xmlns:a16="http://schemas.microsoft.com/office/drawing/2014/main" id="{E8A51F0A-9475-9DAE-242E-33E187825E26}"/>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10" name="Content Placeholder 4">
            <a:extLst>
              <a:ext uri="{FF2B5EF4-FFF2-40B4-BE49-F238E27FC236}">
                <a16:creationId xmlns:a16="http://schemas.microsoft.com/office/drawing/2014/main" id="{1C3F1F4B-3D53-13EB-F7A7-FBE1490E5A12}"/>
              </a:ext>
            </a:extLst>
          </p:cNvPr>
          <p:cNvSpPr>
            <a:spLocks noGrp="1"/>
          </p:cNvSpPr>
          <p:nvPr>
            <p:ph sz="half" idx="1"/>
          </p:nvPr>
        </p:nvSpPr>
        <p:spPr>
          <a:xfrm>
            <a:off x="4064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13" name="Content Placeholder 4">
            <a:extLst>
              <a:ext uri="{FF2B5EF4-FFF2-40B4-BE49-F238E27FC236}">
                <a16:creationId xmlns:a16="http://schemas.microsoft.com/office/drawing/2014/main" id="{8969C8AB-1BCA-24D0-736D-93C929E8286C}"/>
              </a:ext>
            </a:extLst>
          </p:cNvPr>
          <p:cNvSpPr>
            <a:spLocks noGrp="1"/>
          </p:cNvSpPr>
          <p:nvPr>
            <p:ph sz="half" idx="11"/>
          </p:nvPr>
        </p:nvSpPr>
        <p:spPr>
          <a:xfrm>
            <a:off x="43561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
        <p:nvSpPr>
          <p:cNvPr id="15" name="Content Placeholder 4">
            <a:extLst>
              <a:ext uri="{FF2B5EF4-FFF2-40B4-BE49-F238E27FC236}">
                <a16:creationId xmlns:a16="http://schemas.microsoft.com/office/drawing/2014/main" id="{4C6A27E7-4D0F-AFA6-D74E-7A37DB1ACC12}"/>
              </a:ext>
            </a:extLst>
          </p:cNvPr>
          <p:cNvSpPr>
            <a:spLocks noGrp="1"/>
          </p:cNvSpPr>
          <p:nvPr>
            <p:ph sz="half" idx="12"/>
          </p:nvPr>
        </p:nvSpPr>
        <p:spPr>
          <a:xfrm>
            <a:off x="8305800" y="838199"/>
            <a:ext cx="3479800" cy="5029201"/>
          </a:xfrm>
          <a:prstGeom prst="rect">
            <a:avLst/>
          </a:prstGeom>
        </p:spPr>
        <p:txBody>
          <a:bodyPr lIns="274320" tIns="274320" rIns="274320" bIns="274320"/>
          <a:lstStyle>
            <a:lvl1pPr>
              <a:defRPr lang="en-US" sz="2000" dirty="0">
                <a:solidFill>
                  <a:schemeClr val="tx1"/>
                </a:solidFill>
              </a:defRPr>
            </a:lvl1pPr>
          </a:lstStyle>
          <a:p>
            <a:endParaRPr lang="en-US" dirty="0"/>
          </a:p>
        </p:txBody>
      </p:sp>
    </p:spTree>
    <p:extLst>
      <p:ext uri="{BB962C8B-B14F-4D97-AF65-F5344CB8AC3E}">
        <p14:creationId xmlns:p14="http://schemas.microsoft.com/office/powerpoint/2010/main" val="39630262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lide with Shape">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a:solidFill>
                <a:prstClr val="black">
                  <a:tint val="75000"/>
                </a:prstClr>
              </a:solidFill>
            </a:endParaRPr>
          </a:p>
        </p:txBody>
      </p:sp>
      <p:graphicFrame>
        <p:nvGraphicFramePr>
          <p:cNvPr id="8" name="Diagram 7">
            <a:extLst>
              <a:ext uri="{FF2B5EF4-FFF2-40B4-BE49-F238E27FC236}">
                <a16:creationId xmlns:a16="http://schemas.microsoft.com/office/drawing/2014/main" id="{F9EE3F64-5084-626C-72A7-533838A69759}"/>
              </a:ext>
            </a:extLst>
          </p:cNvPr>
          <p:cNvGraphicFramePr/>
          <p:nvPr userDrawn="1">
            <p:extLst>
              <p:ext uri="{D42A27DB-BD31-4B8C-83A1-F6EECF244321}">
                <p14:modId xmlns:p14="http://schemas.microsoft.com/office/powerpoint/2010/main" val="2536825941"/>
              </p:ext>
            </p:extLst>
          </p:nvPr>
        </p:nvGraphicFramePr>
        <p:xfrm>
          <a:off x="406400" y="762000"/>
          <a:ext cx="113792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itle 1">
            <a:extLst>
              <a:ext uri="{FF2B5EF4-FFF2-40B4-BE49-F238E27FC236}">
                <a16:creationId xmlns:a16="http://schemas.microsoft.com/office/drawing/2014/main" id="{440F2B08-EC92-A561-8BE4-EDCE8DB34555}"/>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10" name="Rectangle 9">
            <a:extLst>
              <a:ext uri="{FF2B5EF4-FFF2-40B4-BE49-F238E27FC236}">
                <a16:creationId xmlns:a16="http://schemas.microsoft.com/office/drawing/2014/main" id="{41FF5FC3-0BB0-C369-E541-DAB7BF2A7B43}"/>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11" name="Slide Number Placeholder 5">
            <a:extLst>
              <a:ext uri="{FF2B5EF4-FFF2-40B4-BE49-F238E27FC236}">
                <a16:creationId xmlns:a16="http://schemas.microsoft.com/office/drawing/2014/main" id="{7E1BA5E2-F942-F1C0-42B8-24244D128FAF}"/>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2114386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130430"/>
            <a:ext cx="10674157" cy="1470025"/>
          </a:xfrm>
          <a:prstGeom prst="rect">
            <a:avLst/>
          </a:prstGeom>
        </p:spPr>
        <p:txBody>
          <a:bodyPr/>
          <a:lstStyle>
            <a:lvl1pPr>
              <a:defRPr b="1">
                <a:solidFill>
                  <a:srgbClr val="5B6770"/>
                </a:solidFill>
              </a:defRPr>
            </a:lvl1pPr>
          </a:lstStyle>
          <a:p>
            <a:r>
              <a:rPr lang="en-US" dirty="0"/>
              <a:t>Click to edit Master title style</a:t>
            </a:r>
          </a:p>
        </p:txBody>
      </p:sp>
      <p:sp>
        <p:nvSpPr>
          <p:cNvPr id="3" name="Subtitle 2"/>
          <p:cNvSpPr>
            <a:spLocks noGrp="1"/>
          </p:cNvSpPr>
          <p:nvPr>
            <p:ph type="subTitle" idx="1"/>
          </p:nvPr>
        </p:nvSpPr>
        <p:spPr>
          <a:xfrm>
            <a:off x="1936557" y="3886200"/>
            <a:ext cx="85344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5">
            <a:extLst>
              <a:ext uri="{FF2B5EF4-FFF2-40B4-BE49-F238E27FC236}">
                <a16:creationId xmlns:a16="http://schemas.microsoft.com/office/drawing/2014/main" id="{FBA199AC-D2A1-091A-DA81-F6D6886C50B2}"/>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82831665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48AD6824-F45A-D13D-1EAE-FA0E64F58C0B}"/>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706264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635F2-47C7-E5B0-DC5D-8BCFB402691F}"/>
              </a:ext>
            </a:extLst>
          </p:cNvPr>
          <p:cNvSpPr>
            <a:spLocks noGrp="1"/>
          </p:cNvSpPr>
          <p:nvPr>
            <p:ph type="ctrTitle"/>
          </p:nvPr>
        </p:nvSpPr>
        <p:spPr>
          <a:xfrm>
            <a:off x="1295400" y="2206630"/>
            <a:ext cx="9855200" cy="1470025"/>
          </a:xfrm>
          <a:prstGeom prst="rect">
            <a:avLst/>
          </a:prstGeom>
        </p:spPr>
        <p:txBody>
          <a:bodyPr/>
          <a:lstStyle>
            <a:lvl1pPr algn="ctr">
              <a:defRPr b="1">
                <a:solidFill>
                  <a:schemeClr val="tx1"/>
                </a:solidFill>
              </a:defRPr>
            </a:lvl1pPr>
          </a:lstStyle>
          <a:p>
            <a:r>
              <a:rPr lang="en-US" dirty="0"/>
              <a:t>Click to edit Master title style</a:t>
            </a:r>
          </a:p>
        </p:txBody>
      </p:sp>
      <p:sp>
        <p:nvSpPr>
          <p:cNvPr id="3" name="Subtitle 2">
            <a:extLst>
              <a:ext uri="{FF2B5EF4-FFF2-40B4-BE49-F238E27FC236}">
                <a16:creationId xmlns:a16="http://schemas.microsoft.com/office/drawing/2014/main" id="{0375FD51-383E-7023-CF18-A1096F0F2773}"/>
              </a:ext>
            </a:extLst>
          </p:cNvPr>
          <p:cNvSpPr>
            <a:spLocks noGrp="1"/>
          </p:cNvSpPr>
          <p:nvPr>
            <p:ph type="subTitle" idx="1"/>
          </p:nvPr>
        </p:nvSpPr>
        <p:spPr>
          <a:xfrm>
            <a:off x="2539188" y="3962400"/>
            <a:ext cx="7392213" cy="1752600"/>
          </a:xfrm>
          <a:prstGeom prst="rect">
            <a:avLst/>
          </a:prstGeo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Slide Number Placeholder 5">
            <a:extLst>
              <a:ext uri="{FF2B5EF4-FFF2-40B4-BE49-F238E27FC236}">
                <a16:creationId xmlns:a16="http://schemas.microsoft.com/office/drawing/2014/main" id="{BEFE0F2B-895A-01C4-906F-ECEF63E9CCB2}"/>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6201053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BFF6F-8B1A-4BD3-028C-BDD34EB7AAE1}"/>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55402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Gray Title)">
    <p:spTree>
      <p:nvGrpSpPr>
        <p:cNvPr id="1" name=""/>
        <p:cNvGrpSpPr/>
        <p:nvPr/>
      </p:nvGrpSpPr>
      <p:grpSpPr>
        <a:xfrm>
          <a:off x="0" y="0"/>
          <a:ext cx="0" cy="0"/>
          <a:chOff x="0" y="0"/>
          <a:chExt cx="0" cy="0"/>
        </a:xfrm>
      </p:grpSpPr>
      <p:sp>
        <p:nvSpPr>
          <p:cNvPr id="4" name="Content Placeholder 2"/>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201076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2 (Blue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FA728217-1A70-D6DE-1FDC-B59387B1000D}"/>
              </a:ext>
            </a:extLst>
          </p:cNvPr>
          <p:cNvSpPr>
            <a:spLocks noGrp="1"/>
          </p:cNvSpPr>
          <p:nvPr>
            <p:ph idx="1"/>
          </p:nvPr>
        </p:nvSpPr>
        <p:spPr>
          <a:xfrm>
            <a:off x="1828800" y="457201"/>
            <a:ext cx="97536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913838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3" name="Slide Number Placeholder 5">
            <a:extLst>
              <a:ext uri="{FF2B5EF4-FFF2-40B4-BE49-F238E27FC236}">
                <a16:creationId xmlns:a16="http://schemas.microsoft.com/office/drawing/2014/main" id="{B27E0C2C-4698-AD1C-B4E7-5F039AA4F8AE}"/>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5" name="Content Placeholder 2">
            <a:extLst>
              <a:ext uri="{FF2B5EF4-FFF2-40B4-BE49-F238E27FC236}">
                <a16:creationId xmlns:a16="http://schemas.microsoft.com/office/drawing/2014/main" id="{E1BD709F-0A3C-01D5-E62E-0200648A535E}"/>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tx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814363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9887A0C9-D189-074D-476B-96F8FE8F645C}"/>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5" name="Content Placeholder 2">
            <a:extLst>
              <a:ext uri="{FF2B5EF4-FFF2-40B4-BE49-F238E27FC236}">
                <a16:creationId xmlns:a16="http://schemas.microsoft.com/office/drawing/2014/main" id="{D3851130-8033-E431-8B4B-475C34C974E4}"/>
              </a:ext>
            </a:extLst>
          </p:cNvPr>
          <p:cNvSpPr>
            <a:spLocks noGrp="1"/>
          </p:cNvSpPr>
          <p:nvPr>
            <p:ph idx="10"/>
          </p:nvPr>
        </p:nvSpPr>
        <p:spPr>
          <a:xfrm>
            <a:off x="7315200" y="0"/>
            <a:ext cx="4876800" cy="6858000"/>
          </a:xfrm>
          <a:prstGeom prst="rect">
            <a:avLst/>
          </a:prstGeom>
          <a:solidFill>
            <a:srgbClr val="E6EBF0"/>
          </a:solidFill>
        </p:spPr>
        <p:txBody>
          <a:bodyPr lIns="274320" tIns="822960" rIns="274320" bIns="731520"/>
          <a:lstStyle>
            <a:lvl1pPr marL="0" indent="0">
              <a:buNone/>
              <a:defRPr sz="2400" b="0">
                <a:solidFill>
                  <a:schemeClr val="accent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24A29F4E-D3DA-485F-FAE9-8A2D54E68006}"/>
              </a:ext>
            </a:extLst>
          </p:cNvPr>
          <p:cNvSpPr>
            <a:spLocks noGrp="1"/>
          </p:cNvSpPr>
          <p:nvPr>
            <p:ph idx="1"/>
          </p:nvPr>
        </p:nvSpPr>
        <p:spPr>
          <a:xfrm>
            <a:off x="1828800" y="457201"/>
            <a:ext cx="5486400" cy="6019799"/>
          </a:xfrm>
          <a:prstGeom prst="rect">
            <a:avLst/>
          </a:prstGeom>
        </p:spPr>
        <p:txBody>
          <a:bodyPr lIns="274320" tIns="274320" rIns="274320" bIns="274320"/>
          <a:lstStyle>
            <a:lvl1pPr marL="0" indent="0">
              <a:buNone/>
              <a:defRPr b="0">
                <a:solidFill>
                  <a:schemeClr val="accent1"/>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893247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Caption 3 (Gray Titl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CA431F1-E681-368A-8F5C-DBA97E41C335}"/>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5" name="Content Placeholder 2">
            <a:extLst>
              <a:ext uri="{FF2B5EF4-FFF2-40B4-BE49-F238E27FC236}">
                <a16:creationId xmlns:a16="http://schemas.microsoft.com/office/drawing/2014/main" id="{6AD76CDD-E83E-314F-46D6-468E51433F47}"/>
              </a:ext>
            </a:extLst>
          </p:cNvPr>
          <p:cNvSpPr>
            <a:spLocks noGrp="1"/>
          </p:cNvSpPr>
          <p:nvPr>
            <p:ph idx="10"/>
          </p:nvPr>
        </p:nvSpPr>
        <p:spPr>
          <a:xfrm>
            <a:off x="7467599" y="1324770"/>
            <a:ext cx="3792747" cy="5076029"/>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9753DC60-7E75-C50D-B745-FE778EE09310}"/>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4826717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Caption 5 (Aqua)">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013D0552-3BBB-9B28-D5AD-A56A7F9DDE34}"/>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a:extLst>
              <a:ext uri="{FF2B5EF4-FFF2-40B4-BE49-F238E27FC236}">
                <a16:creationId xmlns:a16="http://schemas.microsoft.com/office/drawing/2014/main" id="{6140D994-9CB8-091A-F135-4C63DD6A2180}"/>
              </a:ext>
            </a:extLst>
          </p:cNvPr>
          <p:cNvSpPr>
            <a:spLocks noGrp="1"/>
          </p:cNvSpPr>
          <p:nvPr>
            <p:ph idx="1"/>
          </p:nvPr>
        </p:nvSpPr>
        <p:spPr>
          <a:xfrm>
            <a:off x="1828800" y="1324769"/>
            <a:ext cx="5638799" cy="5199061"/>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D3B8AF75-82AB-2468-225C-1D6809B35E4F}"/>
              </a:ext>
            </a:extLst>
          </p:cNvPr>
          <p:cNvSpPr>
            <a:spLocks noGrp="1"/>
          </p:cNvSpPr>
          <p:nvPr>
            <p:ph idx="10"/>
          </p:nvPr>
        </p:nvSpPr>
        <p:spPr>
          <a:xfrm>
            <a:off x="7467599" y="1324770"/>
            <a:ext cx="3792747" cy="5076029"/>
          </a:xfrm>
          <a:prstGeom prst="rect">
            <a:avLst/>
          </a:prstGeom>
          <a:solidFill>
            <a:schemeClr val="accent1">
              <a:lumMod val="20000"/>
              <a:lumOff val="80000"/>
            </a:schemeClr>
          </a:solidFill>
          <a:ln w="15875" cap="rnd">
            <a:solidFill>
              <a:schemeClr val="accent1">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2000" b="0">
                <a:solidFill>
                  <a:schemeClr val="tx1"/>
                </a:solidFill>
              </a:defRPr>
            </a:lvl1pPr>
            <a:lvl2pPr>
              <a:defRPr sz="1800">
                <a:solidFill>
                  <a:schemeClr val="tx1"/>
                </a:solidFill>
              </a:defRPr>
            </a:lvl2pPr>
            <a:lvl3pPr>
              <a:defRPr sz="16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8" name="Title 1">
            <a:extLst>
              <a:ext uri="{FF2B5EF4-FFF2-40B4-BE49-F238E27FC236}">
                <a16:creationId xmlns:a16="http://schemas.microsoft.com/office/drawing/2014/main" id="{7A7F2099-8AF9-FE6A-AA32-8BF83025E574}"/>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8788385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in Shape with Columns">
    <p:spTree>
      <p:nvGrpSpPr>
        <p:cNvPr id="1" name=""/>
        <p:cNvGrpSpPr/>
        <p:nvPr/>
      </p:nvGrpSpPr>
      <p:grpSpPr>
        <a:xfrm>
          <a:off x="0" y="0"/>
          <a:ext cx="0" cy="0"/>
          <a:chOff x="0" y="0"/>
          <a:chExt cx="0" cy="0"/>
        </a:xfrm>
      </p:grpSpPr>
      <p:sp>
        <p:nvSpPr>
          <p:cNvPr id="2" name="Text Placeholder 6">
            <a:extLst>
              <a:ext uri="{FF2B5EF4-FFF2-40B4-BE49-F238E27FC236}">
                <a16:creationId xmlns:a16="http://schemas.microsoft.com/office/drawing/2014/main" id="{C3ED11FE-8556-BDBD-C1A4-1DDF827CEB3F}"/>
              </a:ext>
            </a:extLst>
          </p:cNvPr>
          <p:cNvSpPr>
            <a:spLocks noGrp="1"/>
          </p:cNvSpPr>
          <p:nvPr>
            <p:ph type="body" sz="half" idx="17"/>
          </p:nvPr>
        </p:nvSpPr>
        <p:spPr>
          <a:xfrm>
            <a:off x="1828800" y="1524000"/>
            <a:ext cx="9431547" cy="2388346"/>
          </a:xfrm>
          <a:prstGeom prst="rect">
            <a:avLst/>
          </a:prstGeom>
          <a:solidFill>
            <a:schemeClr val="accent1">
              <a:lumMod val="20000"/>
              <a:lumOff val="80000"/>
            </a:schemeClr>
          </a:solidFill>
          <a:ln w="15875" cap="rnd" cmpd="sng">
            <a:solidFill>
              <a:schemeClr val="accent1"/>
            </a:solidFill>
            <a:miter lim="800000"/>
          </a:ln>
          <a:effectLst>
            <a:outerShdw blurRad="50800" dist="38100" dir="2700000" algn="tl" rotWithShape="0">
              <a:prstClr val="black">
                <a:alpha val="40000"/>
              </a:prstClr>
            </a:outerShdw>
          </a:effectLst>
        </p:spPr>
        <p:txBody>
          <a:bodyPr wrap="square" lIns="182880" tIns="182880" rIns="182880" bIns="182880" numCol="2" spcCol="548640">
            <a:spAutoFit/>
          </a:bodyPr>
          <a:lstStyle>
            <a:lvl1pPr marL="0" indent="0">
              <a:buNone/>
              <a:defRPr sz="2000">
                <a:solidFill>
                  <a:schemeClr val="tx1"/>
                </a:solidFill>
              </a:defRPr>
            </a:lvl1pPr>
            <a:lvl2pPr>
              <a:defRPr sz="1800">
                <a:solidFill>
                  <a:schemeClr val="tx1"/>
                </a:solidFill>
              </a:defRPr>
            </a:lvl2pPr>
            <a:lvl3pPr marL="914400" indent="0">
              <a:buNone/>
              <a:defRPr sz="1600">
                <a:solidFill>
                  <a:schemeClr val="tx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5" name="Text Placeholder 6">
            <a:extLst>
              <a:ext uri="{FF2B5EF4-FFF2-40B4-BE49-F238E27FC236}">
                <a16:creationId xmlns:a16="http://schemas.microsoft.com/office/drawing/2014/main" id="{FB0943CB-AB77-66FC-B5C6-9EF57AD713B2}"/>
              </a:ext>
            </a:extLst>
          </p:cNvPr>
          <p:cNvSpPr>
            <a:spLocks noGrp="1"/>
          </p:cNvSpPr>
          <p:nvPr>
            <p:ph type="body" sz="half" idx="18"/>
          </p:nvPr>
        </p:nvSpPr>
        <p:spPr>
          <a:xfrm>
            <a:off x="1828800" y="4191000"/>
            <a:ext cx="9431547" cy="2211888"/>
          </a:xfrm>
          <a:prstGeom prst="rect">
            <a:avLst/>
          </a:prstGeom>
          <a:solidFill>
            <a:srgbClr val="093C61"/>
          </a:solidFill>
          <a:ln w="15875" cap="rnd" cmpd="sng">
            <a:solidFill>
              <a:srgbClr val="093C61"/>
            </a:solidFill>
            <a:miter lim="800000"/>
          </a:ln>
          <a:effectLst>
            <a:outerShdw blurRad="50800" dist="38100" dir="2700000" algn="tl" rotWithShape="0">
              <a:prstClr val="black">
                <a:alpha val="40000"/>
              </a:prstClr>
            </a:outerShdw>
          </a:effectLst>
        </p:spPr>
        <p:txBody>
          <a:bodyPr wrap="square" lIns="182880" tIns="182880" rIns="182880" bIns="182880" numCol="3" spcCol="548640">
            <a:spAutoFit/>
          </a:bodyPr>
          <a:lstStyle>
            <a:lvl1pPr marL="0" indent="0">
              <a:buNone/>
              <a:defRPr sz="1200">
                <a:solidFill>
                  <a:schemeClr val="bg1"/>
                </a:solidFill>
              </a:defRPr>
            </a:lvl1pPr>
            <a:lvl2pPr>
              <a:defRPr sz="1200">
                <a:solidFill>
                  <a:schemeClr val="bg1"/>
                </a:solidFill>
              </a:defRPr>
            </a:lvl2pPr>
            <a:lvl3pPr marL="914400" indent="0">
              <a:buNone/>
              <a:defRPr sz="1200">
                <a:solidFill>
                  <a:schemeClr val="bg1"/>
                </a:solidFill>
              </a:defRPr>
            </a:lvl3pPr>
          </a:lstStyle>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a:p>
            <a:pPr lvl="2"/>
            <a:endParaRPr lang="en-US" dirty="0"/>
          </a:p>
          <a:p>
            <a:pPr lvl="2"/>
            <a:endParaRPr lang="en-US" dirty="0"/>
          </a:p>
          <a:p>
            <a:pPr lvl="0"/>
            <a:endParaRPr lang="en-US" dirty="0"/>
          </a:p>
          <a:p>
            <a:pPr lvl="0"/>
            <a:r>
              <a:rPr lang="en-US" dirty="0"/>
              <a:t>Click to edit Master text styles</a:t>
            </a:r>
          </a:p>
          <a:p>
            <a:pPr lvl="1"/>
            <a:r>
              <a:rPr lang="en-US" dirty="0"/>
              <a:t>Second level</a:t>
            </a:r>
          </a:p>
          <a:p>
            <a:pPr lvl="2"/>
            <a:r>
              <a:rPr lang="en-US" dirty="0"/>
              <a:t>Third level</a:t>
            </a:r>
          </a:p>
          <a:p>
            <a:pPr lvl="2"/>
            <a:endParaRPr lang="en-US" dirty="0"/>
          </a:p>
          <a:p>
            <a:pPr lvl="2"/>
            <a:endParaRPr lang="en-US" dirty="0"/>
          </a:p>
        </p:txBody>
      </p:sp>
      <p:sp>
        <p:nvSpPr>
          <p:cNvPr id="3" name="Slide Number Placeholder 5">
            <a:extLst>
              <a:ext uri="{FF2B5EF4-FFF2-40B4-BE49-F238E27FC236}">
                <a16:creationId xmlns:a16="http://schemas.microsoft.com/office/drawing/2014/main" id="{3DC78C45-6E98-98A0-B9AA-6958474BB2B9}"/>
              </a:ext>
            </a:extLst>
          </p:cNvPr>
          <p:cNvSpPr>
            <a:spLocks noGrp="1"/>
          </p:cNvSpPr>
          <p:nvPr>
            <p:ph type="sldNum" sz="quarter" idx="4"/>
          </p:nvPr>
        </p:nvSpPr>
        <p:spPr>
          <a:xfrm>
            <a:off x="11582400" y="6561138"/>
            <a:ext cx="485231"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8" name="Title 1">
            <a:extLst>
              <a:ext uri="{FF2B5EF4-FFF2-40B4-BE49-F238E27FC236}">
                <a16:creationId xmlns:a16="http://schemas.microsoft.com/office/drawing/2014/main" id="{4CAFB0F2-A816-28BC-EE48-E4D1FB1A23DB}"/>
              </a:ext>
            </a:extLst>
          </p:cNvPr>
          <p:cNvSpPr>
            <a:spLocks noGrp="1"/>
          </p:cNvSpPr>
          <p:nvPr>
            <p:ph type="title"/>
          </p:nvPr>
        </p:nvSpPr>
        <p:spPr>
          <a:xfrm>
            <a:off x="1828800" y="457201"/>
            <a:ext cx="9431547" cy="838200"/>
          </a:xfrm>
          <a:prstGeom prst="rect">
            <a:avLst/>
          </a:prstGeom>
        </p:spPr>
        <p:txBody>
          <a:bodyPr lIns="274320" tIns="274320" rIns="274320" bIns="274320"/>
          <a:lstStyle>
            <a:lvl1pPr algn="l">
              <a:defRPr sz="2800" b="1">
                <a:solidFill>
                  <a:srgbClr val="00AEC7"/>
                </a:solidFill>
              </a:defRPr>
            </a:lvl1pPr>
          </a:lstStyle>
          <a:p>
            <a:r>
              <a:rPr lang="en-US" dirty="0"/>
              <a:t>Click to edit Master title style</a:t>
            </a:r>
          </a:p>
        </p:txBody>
      </p:sp>
    </p:spTree>
    <p:extLst>
      <p:ext uri="{BB962C8B-B14F-4D97-AF65-F5344CB8AC3E}">
        <p14:creationId xmlns:p14="http://schemas.microsoft.com/office/powerpoint/2010/main" val="2503180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ctrTitle"/>
          </p:nvPr>
        </p:nvSpPr>
        <p:spPr>
          <a:xfrm>
            <a:off x="711200" y="2438405"/>
            <a:ext cx="10674157" cy="1470025"/>
          </a:xfrm>
          <a:prstGeom prst="rect">
            <a:avLst/>
          </a:prstGeom>
        </p:spPr>
        <p:txBody>
          <a:bodyPr/>
          <a:lstStyle>
            <a:lvl1pPr>
              <a:defRPr b="1">
                <a:solidFill>
                  <a:schemeClr val="accent1"/>
                </a:solidFill>
              </a:defRPr>
            </a:lvl1pPr>
          </a:lstStyle>
          <a:p>
            <a:r>
              <a:rPr lang="en-US" dirty="0"/>
              <a:t>Click to edit Master title style</a:t>
            </a: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F5AF8914-EDD3-FC49-4CAF-D7AFEA0598A5}"/>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5758552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718720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ey Takeaways">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Slide Number Placeholder 5">
            <a:extLst>
              <a:ext uri="{FF2B5EF4-FFF2-40B4-BE49-F238E27FC236}">
                <a16:creationId xmlns:a16="http://schemas.microsoft.com/office/drawing/2014/main" id="{2F5400B3-30FC-250E-0E40-F769CD495FA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3" name="Content Placeholder 2" descr="xdgdfgdfg">
            <a:extLst>
              <a:ext uri="{FF2B5EF4-FFF2-40B4-BE49-F238E27FC236}">
                <a16:creationId xmlns:a16="http://schemas.microsoft.com/office/drawing/2014/main" id="{598BF201-9067-3A1D-911D-FB3EA47FFC02}"/>
              </a:ext>
              <a:ext uri="{C183D7F6-B498-43B3-948B-1728B52AA6E4}">
                <adec:decorative xmlns:adec="http://schemas.microsoft.com/office/drawing/2017/decorative" val="0"/>
              </a:ext>
            </a:extLst>
          </p:cNvPr>
          <p:cNvSpPr>
            <a:spLocks noGrp="1"/>
          </p:cNvSpPr>
          <p:nvPr>
            <p:ph idx="12"/>
          </p:nvPr>
        </p:nvSpPr>
        <p:spPr>
          <a:xfrm>
            <a:off x="406400" y="1058219"/>
            <a:ext cx="11377706" cy="1948194"/>
          </a:xfrm>
          <a:prstGeom prst="rect">
            <a:avLst/>
          </a:prstGeom>
          <a:solidFill>
            <a:schemeClr val="accent1">
              <a:lumMod val="20000"/>
              <a:lumOff val="80000"/>
            </a:schemeClr>
          </a:solidFill>
          <a:ln w="15875" cap="rnd">
            <a:solidFill>
              <a:srgbClr val="00AEC7">
                <a:alpha val="59000"/>
              </a:srgb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4" name="Content Placeholder 2">
            <a:extLst>
              <a:ext uri="{FF2B5EF4-FFF2-40B4-BE49-F238E27FC236}">
                <a16:creationId xmlns:a16="http://schemas.microsoft.com/office/drawing/2014/main" id="{E13BC7D2-FAD9-20EE-F85E-A8C0876CD499}"/>
              </a:ext>
            </a:extLst>
          </p:cNvPr>
          <p:cNvSpPr>
            <a:spLocks noGrp="1"/>
          </p:cNvSpPr>
          <p:nvPr>
            <p:ph idx="13"/>
          </p:nvPr>
        </p:nvSpPr>
        <p:spPr>
          <a:xfrm>
            <a:off x="406400" y="3524730"/>
            <a:ext cx="11377706" cy="2212106"/>
          </a:xfrm>
          <a:prstGeom prst="rect">
            <a:avLst/>
          </a:prstGeom>
          <a:solidFill>
            <a:schemeClr val="bg2"/>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2"/>
                </a:solidFill>
              </a:defRPr>
            </a:lvl2pPr>
            <a:lvl3pPr>
              <a:defRPr sz="1200">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158973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sp>
        <p:nvSpPr>
          <p:cNvPr id="2" name="Title 1"/>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06400" y="762001"/>
            <a:ext cx="11379200" cy="5280822"/>
          </a:xfrm>
          <a:prstGeom prst="rect">
            <a:avLst/>
          </a:prstGeom>
        </p:spPr>
        <p:txBody>
          <a:bodyPr lIns="274320" tIns="274320" rIns="274320" bIns="274320"/>
          <a:lstStyle>
            <a:lvl1pPr>
              <a:defRPr sz="2000" b="1">
                <a:solidFill>
                  <a:schemeClr val="tx1"/>
                </a:solidFill>
              </a:defRPr>
            </a:lvl1pPr>
            <a:lvl2pPr>
              <a:defRPr sz="1800">
                <a:solidFill>
                  <a:srgbClr val="5B6770"/>
                </a:solidFill>
              </a:defRPr>
            </a:lvl2pPr>
            <a:lvl3pPr>
              <a:defRPr sz="1600">
                <a:solidFill>
                  <a:srgbClr val="5B6770"/>
                </a:solidFill>
              </a:defRPr>
            </a:lvl3pPr>
            <a:lvl4pPr>
              <a:defRPr sz="1400">
                <a:solidFill>
                  <a:srgbClr val="5B6770"/>
                </a:solidFill>
              </a:defRPr>
            </a:lvl4pPr>
            <a:lvl5pPr>
              <a:defRPr sz="1200">
                <a:solidFill>
                  <a:srgbClr val="5B677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8" name="Footer Placeholder 4"/>
          <p:cNvSpPr>
            <a:spLocks noGrp="1"/>
          </p:cNvSpPr>
          <p:nvPr>
            <p:ph type="ftr" sz="quarter" idx="11"/>
          </p:nvPr>
        </p:nvSpPr>
        <p:spPr>
          <a:xfrm>
            <a:off x="3657600" y="6553200"/>
            <a:ext cx="5384800" cy="228600"/>
          </a:xfrm>
        </p:spPr>
        <p:txBody>
          <a:bodyPr/>
          <a:lstStyle/>
          <a:p>
            <a:endParaRPr lang="en-US" dirty="0">
              <a:solidFill>
                <a:prstClr val="black">
                  <a:tint val="75000"/>
                </a:prstClr>
              </a:solidFill>
            </a:endParaRPr>
          </a:p>
        </p:txBody>
      </p:sp>
      <p:cxnSp>
        <p:nvCxnSpPr>
          <p:cNvPr id="5" name="Straight Connector 4"/>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915271C7-351C-6A53-1BD1-4B6987F11FC7}"/>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931117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Gray Title)">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08BA54D-6CCD-C3E8-6751-1276B8364E6C}"/>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tx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1">
            <a:extLst>
              <a:ext uri="{FF2B5EF4-FFF2-40B4-BE49-F238E27FC236}">
                <a16:creationId xmlns:a16="http://schemas.microsoft.com/office/drawing/2014/main" id="{4CC83710-C64D-1BD2-447D-28FF58823C7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8FF9252-B1FC-9936-53BB-BEE6DD5CEFB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060D07C2-2A38-B953-E52E-4EBD6A8D19A2}"/>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8" name="Footer Placeholder 4">
            <a:extLst>
              <a:ext uri="{FF2B5EF4-FFF2-40B4-BE49-F238E27FC236}">
                <a16:creationId xmlns:a16="http://schemas.microsoft.com/office/drawing/2014/main" id="{0DBED4E2-E7A2-AE66-639C-4EE96FC0655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9" name="Slide Number Placeholder 5">
            <a:extLst>
              <a:ext uri="{FF2B5EF4-FFF2-40B4-BE49-F238E27FC236}">
                <a16:creationId xmlns:a16="http://schemas.microsoft.com/office/drawing/2014/main" id="{78926B97-2A6D-A2E6-33E5-91F5C2A6F7BE}"/>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1183322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Blue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6BAD60-5C45-1A72-0429-2EA7A0968D40}"/>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7A60EBBE-A2F2-20F7-8FB9-432D577E3F22}"/>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6" name="Straight Connector 5">
            <a:extLst>
              <a:ext uri="{FF2B5EF4-FFF2-40B4-BE49-F238E27FC236}">
                <a16:creationId xmlns:a16="http://schemas.microsoft.com/office/drawing/2014/main" id="{130BE998-F70B-DF4E-4F08-F7692DA494DE}"/>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Footer Placeholder 4">
            <a:extLst>
              <a:ext uri="{FF2B5EF4-FFF2-40B4-BE49-F238E27FC236}">
                <a16:creationId xmlns:a16="http://schemas.microsoft.com/office/drawing/2014/main" id="{9EA07743-71C9-2937-9D4F-786590E1067C}"/>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3" name="Slide Number Placeholder 5">
            <a:extLst>
              <a:ext uri="{FF2B5EF4-FFF2-40B4-BE49-F238E27FC236}">
                <a16:creationId xmlns:a16="http://schemas.microsoft.com/office/drawing/2014/main" id="{FC980251-D77A-C3CE-5889-2579FFB6AC5C}"/>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
        <p:nvSpPr>
          <p:cNvPr id="2" name="Content Placeholder 2">
            <a:extLst>
              <a:ext uri="{FF2B5EF4-FFF2-40B4-BE49-F238E27FC236}">
                <a16:creationId xmlns:a16="http://schemas.microsoft.com/office/drawing/2014/main" id="{55BA22F1-2EF4-FAB1-48BA-4636D4B7C154}"/>
              </a:ext>
            </a:extLst>
          </p:cNvPr>
          <p:cNvSpPr>
            <a:spLocks noGrp="1"/>
          </p:cNvSpPr>
          <p:nvPr>
            <p:ph idx="10"/>
          </p:nvPr>
        </p:nvSpPr>
        <p:spPr>
          <a:xfrm>
            <a:off x="7315200" y="0"/>
            <a:ext cx="4876800" cy="6464808"/>
          </a:xfrm>
          <a:prstGeom prst="rect">
            <a:avLst/>
          </a:prstGeom>
          <a:solidFill>
            <a:srgbClr val="E6EBF0"/>
          </a:solidFill>
        </p:spPr>
        <p:txBody>
          <a:bodyPr lIns="274320" tIns="1097280" rIns="274320" bIns="731520"/>
          <a:lstStyle>
            <a:lvl1pPr marL="0" indent="0" algn="l">
              <a:buNone/>
              <a:defRPr sz="2000" b="0">
                <a:solidFill>
                  <a:schemeClr val="accent1"/>
                </a:solidFill>
              </a:defRPr>
            </a:lvl1pPr>
            <a:lvl2pPr algn="l">
              <a:defRPr sz="1800">
                <a:solidFill>
                  <a:schemeClr val="tx2"/>
                </a:solidFill>
              </a:defRPr>
            </a:lvl2pPr>
            <a:lvl3pPr algn="l">
              <a:defRPr sz="1600">
                <a:solidFill>
                  <a:schemeClr val="tx2"/>
                </a:solidFill>
              </a:defRPr>
            </a:lvl3pPr>
            <a:lvl4pPr algn="l">
              <a:defRPr sz="1400">
                <a:solidFill>
                  <a:schemeClr val="tx2"/>
                </a:solidFill>
              </a:defRPr>
            </a:lvl4pPr>
            <a:lvl5pPr algn="l">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a:extLst>
              <a:ext uri="{FF2B5EF4-FFF2-40B4-BE49-F238E27FC236}">
                <a16:creationId xmlns:a16="http://schemas.microsoft.com/office/drawing/2014/main" id="{76AA29EA-E088-D81E-2199-D3C6680B1D35}"/>
              </a:ext>
            </a:extLst>
          </p:cNvPr>
          <p:cNvSpPr>
            <a:spLocks noGrp="1"/>
          </p:cNvSpPr>
          <p:nvPr>
            <p:ph idx="1"/>
          </p:nvPr>
        </p:nvSpPr>
        <p:spPr>
          <a:xfrm>
            <a:off x="406400" y="762000"/>
            <a:ext cx="6908800" cy="5410200"/>
          </a:xfrm>
          <a:prstGeom prst="rect">
            <a:avLst/>
          </a:prstGeom>
        </p:spPr>
        <p:txBody>
          <a:bodyPr lIns="274320" tIns="274320" rIns="274320" bIns="274320"/>
          <a:lstStyle>
            <a:lvl1pPr marL="0" indent="0">
              <a:buNone/>
              <a:defRPr sz="2000" b="1">
                <a:solidFill>
                  <a:schemeClr val="tx1"/>
                </a:solidFill>
                <a:latin typeface="+mj-lt"/>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200">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8313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Gray Title)">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A0D26C4-F0B9-8786-63BA-3230F0D9EE58}"/>
              </a:ext>
            </a:extLst>
          </p:cNvPr>
          <p:cNvSpPr>
            <a:spLocks noGrp="1"/>
          </p:cNvSpPr>
          <p:nvPr>
            <p:ph type="title"/>
          </p:nvPr>
        </p:nvSpPr>
        <p:spPr>
          <a:xfrm>
            <a:off x="508000" y="243682"/>
            <a:ext cx="11277600" cy="518318"/>
          </a:xfrm>
          <a:prstGeom prst="rect">
            <a:avLst/>
          </a:prstGeom>
        </p:spPr>
        <p:txBody>
          <a:bodyPr/>
          <a:lstStyle>
            <a:lvl1pPr algn="l">
              <a:defRPr sz="2400" b="1">
                <a:solidFill>
                  <a:schemeClr val="accent1"/>
                </a:solidFill>
              </a:defRPr>
            </a:lvl1pPr>
          </a:lstStyle>
          <a:p>
            <a:r>
              <a:rPr lang="en-US" dirty="0"/>
              <a:t>Click to edit Master title style</a:t>
            </a:r>
          </a:p>
        </p:txBody>
      </p:sp>
      <p:sp>
        <p:nvSpPr>
          <p:cNvPr id="5" name="Rectangle 4">
            <a:extLst>
              <a:ext uri="{FF2B5EF4-FFF2-40B4-BE49-F238E27FC236}">
                <a16:creationId xmlns:a16="http://schemas.microsoft.com/office/drawing/2014/main" id="{002746A8-CEB7-DA32-2E46-4CD875A53BEE}"/>
              </a:ext>
            </a:extLst>
          </p:cNvPr>
          <p:cNvSpPr/>
          <p:nvPr userDrawn="1"/>
        </p:nvSpPr>
        <p:spPr>
          <a:xfrm>
            <a:off x="406400" y="243682"/>
            <a:ext cx="1016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5B6770"/>
              </a:solidFill>
            </a:endParaRPr>
          </a:p>
        </p:txBody>
      </p:sp>
      <p:cxnSp>
        <p:nvCxnSpPr>
          <p:cNvPr id="6" name="Straight Connector 5">
            <a:extLst>
              <a:ext uri="{FF2B5EF4-FFF2-40B4-BE49-F238E27FC236}">
                <a16:creationId xmlns:a16="http://schemas.microsoft.com/office/drawing/2014/main" id="{D81F622A-1E5B-9C1F-4B89-952F231997D8}"/>
              </a:ext>
            </a:extLst>
          </p:cNvPr>
          <p:cNvCxnSpPr/>
          <p:nvPr userDrawn="1"/>
        </p:nvCxnSpPr>
        <p:spPr>
          <a:xfrm>
            <a:off x="406400" y="243682"/>
            <a:ext cx="13208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Content Placeholder 2">
            <a:extLst>
              <a:ext uri="{FF2B5EF4-FFF2-40B4-BE49-F238E27FC236}">
                <a16:creationId xmlns:a16="http://schemas.microsoft.com/office/drawing/2014/main" id="{8504BE0D-CAFF-A353-053D-04E6FAB5704A}"/>
              </a:ext>
            </a:extLst>
          </p:cNvPr>
          <p:cNvSpPr>
            <a:spLocks noGrp="1"/>
          </p:cNvSpPr>
          <p:nvPr>
            <p:ph idx="1"/>
          </p:nvPr>
        </p:nvSpPr>
        <p:spPr>
          <a:xfrm>
            <a:off x="406400" y="762000"/>
            <a:ext cx="11379200" cy="3886198"/>
          </a:xfrm>
          <a:prstGeom prst="rect">
            <a:avLst/>
          </a:prstGeom>
        </p:spPr>
        <p:txBody>
          <a:bodyPr lIns="274320" tIns="274320" rIns="274320" bIns="274320"/>
          <a:lstStyle>
            <a:lvl1pPr marL="0" indent="0">
              <a:buNone/>
              <a:defRPr sz="2000" b="0">
                <a:solidFill>
                  <a:schemeClr val="tx1"/>
                </a:solidFill>
              </a:defRPr>
            </a:lvl1pPr>
            <a:lvl2pPr>
              <a:defRPr sz="2000">
                <a:solidFill>
                  <a:schemeClr val="tx1"/>
                </a:solidFill>
              </a:defRPr>
            </a:lvl2pPr>
            <a:lvl3pPr>
              <a:defRPr sz="18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1" name="Content Placeholder 2">
            <a:extLst>
              <a:ext uri="{FF2B5EF4-FFF2-40B4-BE49-F238E27FC236}">
                <a16:creationId xmlns:a16="http://schemas.microsoft.com/office/drawing/2014/main" id="{A0A47C1F-9F12-8BE1-EFDD-1FE189FAAD52}"/>
              </a:ext>
            </a:extLst>
          </p:cNvPr>
          <p:cNvSpPr>
            <a:spLocks noGrp="1"/>
          </p:cNvSpPr>
          <p:nvPr>
            <p:ph idx="10"/>
          </p:nvPr>
        </p:nvSpPr>
        <p:spPr>
          <a:xfrm>
            <a:off x="406400" y="4648200"/>
            <a:ext cx="11379200" cy="1447800"/>
          </a:xfrm>
          <a:prstGeom prst="rect">
            <a:avLst/>
          </a:prstGeom>
          <a:solidFill>
            <a:srgbClr val="E6EBF0"/>
          </a:solidFill>
          <a:ln w="15875" cap="rnd">
            <a:solidFill>
              <a:schemeClr val="bg1">
                <a:lumMod val="85000"/>
                <a:alpha val="59000"/>
              </a:schemeClr>
            </a:solidFill>
            <a:round/>
          </a:ln>
          <a:effectLst>
            <a:outerShdw blurRad="50800" dist="38100" dir="2700000" algn="tl" rotWithShape="0">
              <a:prstClr val="black">
                <a:alpha val="40000"/>
              </a:prstClr>
            </a:outerShdw>
          </a:effectLst>
        </p:spPr>
        <p:txBody>
          <a:bodyPr lIns="274320" tIns="274320" rIns="274320" bIns="274320"/>
          <a:lstStyle>
            <a:lvl1pPr marL="0" indent="0">
              <a:buNone/>
              <a:defRPr sz="1600" b="0">
                <a:solidFill>
                  <a:schemeClr val="tx1"/>
                </a:solidFill>
              </a:defRPr>
            </a:lvl1pPr>
            <a:lvl2pPr>
              <a:defRPr sz="1400">
                <a:solidFill>
                  <a:schemeClr val="tx1"/>
                </a:solidFill>
              </a:defRPr>
            </a:lvl2pPr>
            <a:lvl3pPr>
              <a:defRPr sz="1200">
                <a:solidFill>
                  <a:schemeClr val="tx1"/>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p:txBody>
      </p:sp>
      <p:sp>
        <p:nvSpPr>
          <p:cNvPr id="13" name="Footer Placeholder 4">
            <a:extLst>
              <a:ext uri="{FF2B5EF4-FFF2-40B4-BE49-F238E27FC236}">
                <a16:creationId xmlns:a16="http://schemas.microsoft.com/office/drawing/2014/main" id="{4BAB97C9-A225-B5FE-3934-62A46DFCC245}"/>
              </a:ext>
            </a:extLst>
          </p:cNvPr>
          <p:cNvSpPr>
            <a:spLocks noGrp="1"/>
          </p:cNvSpPr>
          <p:nvPr>
            <p:ph type="ftr" sz="quarter" idx="11"/>
          </p:nvPr>
        </p:nvSpPr>
        <p:spPr>
          <a:xfrm>
            <a:off x="3657600" y="6553200"/>
            <a:ext cx="5384800" cy="228600"/>
          </a:xfrm>
        </p:spPr>
        <p:txBody>
          <a:bodyPr/>
          <a:lstStyle/>
          <a:p>
            <a:endParaRPr lang="en-US">
              <a:solidFill>
                <a:prstClr val="black">
                  <a:tint val="75000"/>
                </a:prstClr>
              </a:solidFill>
            </a:endParaRPr>
          </a:p>
        </p:txBody>
      </p:sp>
      <p:sp>
        <p:nvSpPr>
          <p:cNvPr id="14" name="Slide Number Placeholder 5">
            <a:extLst>
              <a:ext uri="{FF2B5EF4-FFF2-40B4-BE49-F238E27FC236}">
                <a16:creationId xmlns:a16="http://schemas.microsoft.com/office/drawing/2014/main" id="{744CFBEC-5C8F-3F37-0431-43415179EE3B}"/>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spTree>
    <p:extLst>
      <p:ext uri="{BB962C8B-B14F-4D97-AF65-F5344CB8AC3E}">
        <p14:creationId xmlns:p14="http://schemas.microsoft.com/office/powerpoint/2010/main" val="31318279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7.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image" Target="../media/image3.png"/><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theme" Target="../theme/theme3.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4876800" y="0"/>
            <a:ext cx="7315200" cy="6858000"/>
          </a:xfrm>
          <a:prstGeom prst="rect">
            <a:avLst/>
          </a:prstGeom>
          <a:solidFill>
            <a:srgbClr val="E6EBF0"/>
          </a:solidFill>
          <a:ln>
            <a:noFill/>
          </a:ln>
          <a:effectLst>
            <a:outerShdw blurRad="50800" dist="38100" dir="11400000" algn="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2" name="Picture 1">
            <a:extLst>
              <a:ext uri="{FF2B5EF4-FFF2-40B4-BE49-F238E27FC236}">
                <a16:creationId xmlns:a16="http://schemas.microsoft.com/office/drawing/2014/main" id="{B847D438-DAAD-88D4-D035-DFBF79CDE65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57200" y="2495274"/>
            <a:ext cx="3989513" cy="1543326"/>
          </a:xfrm>
          <a:prstGeom prst="rect">
            <a:avLst/>
          </a:prstGeom>
        </p:spPr>
      </p:pic>
    </p:spTree>
    <p:extLst>
      <p:ext uri="{BB962C8B-B14F-4D97-AF65-F5344CB8AC3E}">
        <p14:creationId xmlns:p14="http://schemas.microsoft.com/office/powerpoint/2010/main" val="1807696968"/>
      </p:ext>
    </p:extLst>
  </p:cSld>
  <p:clrMap bg1="lt1" tx1="dk1" bg2="lt2" tx2="dk2" accent1="accent1" accent2="accent2" accent3="accent3" accent4="accent4" accent5="accent5" accent6="accent6" hlink="hlink" folHlink="folHlink"/>
  <p:sldLayoutIdLst>
    <p:sldLayoutId id="214748375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164D7AF-E2F5-1599-41AA-3C3E7364C4D0}"/>
              </a:ext>
            </a:extLst>
          </p:cNvPr>
          <p:cNvSpPr/>
          <p:nvPr userDrawn="1"/>
        </p:nvSpPr>
        <p:spPr>
          <a:xfrm>
            <a:off x="11379203" y="6477005"/>
            <a:ext cx="7111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2" name="Rectangle 1">
            <a:extLst>
              <a:ext uri="{FF2B5EF4-FFF2-40B4-BE49-F238E27FC236}">
                <a16:creationId xmlns:a16="http://schemas.microsoft.com/office/drawing/2014/main" id="{BC265F66-6D17-D963-C0E8-D5570992A0F6}"/>
              </a:ext>
            </a:extLst>
          </p:cNvPr>
          <p:cNvSpPr/>
          <p:nvPr userDrawn="1"/>
        </p:nvSpPr>
        <p:spPr>
          <a:xfrm>
            <a:off x="12026174" y="6477000"/>
            <a:ext cx="165825"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5" name="Footer Placeholder 4"/>
          <p:cNvSpPr>
            <a:spLocks noGrp="1"/>
          </p:cNvSpPr>
          <p:nvPr>
            <p:ph type="ftr" sz="quarter" idx="3"/>
          </p:nvPr>
        </p:nvSpPr>
        <p:spPr>
          <a:xfrm>
            <a:off x="3403600" y="6553200"/>
            <a:ext cx="53848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cxnSp>
        <p:nvCxnSpPr>
          <p:cNvPr id="7" name="Straight Connector 6"/>
          <p:cNvCxnSpPr>
            <a:cxnSpLocks/>
          </p:cNvCxnSpPr>
          <p:nvPr userDrawn="1"/>
        </p:nvCxnSpPr>
        <p:spPr>
          <a:xfrm>
            <a:off x="101600" y="6477000"/>
            <a:ext cx="6604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a:cxnSpLocks/>
          </p:cNvCxnSpPr>
          <p:nvPr userDrawn="1"/>
        </p:nvCxnSpPr>
        <p:spPr>
          <a:xfrm>
            <a:off x="2133600" y="6477006"/>
            <a:ext cx="993648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userDrawn="1"/>
        </p:nvSpPr>
        <p:spPr>
          <a:xfrm>
            <a:off x="72903" y="6553200"/>
            <a:ext cx="943100" cy="253916"/>
          </a:xfrm>
          <a:prstGeom prst="rect">
            <a:avLst/>
          </a:prstGeom>
          <a:noFill/>
        </p:spPr>
        <p:txBody>
          <a:bodyPr wrap="square" rtlCol="0">
            <a:spAutoFit/>
          </a:bodyPr>
          <a:lstStyle/>
          <a:p>
            <a:r>
              <a:rPr lang="en-US" sz="1000" b="1" dirty="0">
                <a:solidFill>
                  <a:schemeClr val="tx1"/>
                </a:solidFill>
              </a:rPr>
              <a:t>PUBLIC</a:t>
            </a:r>
          </a:p>
        </p:txBody>
      </p:sp>
      <p:sp>
        <p:nvSpPr>
          <p:cNvPr id="6" name="Slide Number Placeholder 5">
            <a:extLst>
              <a:ext uri="{FF2B5EF4-FFF2-40B4-BE49-F238E27FC236}">
                <a16:creationId xmlns:a16="http://schemas.microsoft.com/office/drawing/2014/main" id="{CF415D4E-E4EE-28DF-8C01-159908B931D3}"/>
              </a:ext>
            </a:extLst>
          </p:cNvPr>
          <p:cNvSpPr>
            <a:spLocks noGrp="1"/>
          </p:cNvSpPr>
          <p:nvPr>
            <p:ph type="sldNum" sz="quarter" idx="4"/>
          </p:nvPr>
        </p:nvSpPr>
        <p:spPr>
          <a:xfrm>
            <a:off x="11379203" y="6561138"/>
            <a:ext cx="646975" cy="220662"/>
          </a:xfrm>
          <a:prstGeom prst="rect">
            <a:avLst/>
          </a:prstGeom>
        </p:spPr>
        <p:txBody>
          <a:bodyPr vert="horz" lIns="91440" tIns="45720" rIns="91440" bIns="45720" rtlCol="0" anchor="ctr"/>
          <a:lstStyle>
            <a:lvl1pPr algn="ctr">
              <a:defRPr sz="1200">
                <a:solidFill>
                  <a:schemeClr val="accent2"/>
                </a:solidFill>
              </a:defRPr>
            </a:lvl1pPr>
          </a:lstStyle>
          <a:p>
            <a:fld id="{1D93BD3E-1E9A-4970-A6F7-E7AC52762E0C}" type="slidenum">
              <a:rPr lang="en-US" smtClean="0"/>
              <a:pPr/>
              <a:t>‹#›</a:t>
            </a:fld>
            <a:endParaRPr lang="en-US" dirty="0"/>
          </a:p>
        </p:txBody>
      </p:sp>
      <p:pic>
        <p:nvPicPr>
          <p:cNvPr id="3" name="Picture 2">
            <a:extLst>
              <a:ext uri="{FF2B5EF4-FFF2-40B4-BE49-F238E27FC236}">
                <a16:creationId xmlns:a16="http://schemas.microsoft.com/office/drawing/2014/main" id="{C0578DE2-3155-2E8B-BE55-260C3ABC19B3}"/>
              </a:ext>
            </a:extLst>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872042" y="6217199"/>
            <a:ext cx="1196754" cy="462959"/>
          </a:xfrm>
          <a:prstGeom prst="rect">
            <a:avLst/>
          </a:prstGeom>
        </p:spPr>
      </p:pic>
    </p:spTree>
    <p:extLst>
      <p:ext uri="{BB962C8B-B14F-4D97-AF65-F5344CB8AC3E}">
        <p14:creationId xmlns:p14="http://schemas.microsoft.com/office/powerpoint/2010/main" val="2409641601"/>
      </p:ext>
    </p:extLst>
  </p:cSld>
  <p:clrMap bg1="lt1" tx1="dk1" bg2="lt2" tx2="dk2" accent1="accent1" accent2="accent2" accent3="accent3" accent4="accent4" accent5="accent5" accent6="accent6" hlink="hlink" folHlink="folHlink"/>
  <p:sldLayoutIdLst>
    <p:sldLayoutId id="2147483664" r:id="rId1"/>
    <p:sldLayoutId id="2147483736" r:id="rId2"/>
    <p:sldLayoutId id="2147483665" r:id="rId3"/>
    <p:sldLayoutId id="2147483756" r:id="rId4"/>
    <p:sldLayoutId id="2147483738" r:id="rId5"/>
    <p:sldLayoutId id="2147483713" r:id="rId6"/>
    <p:sldLayoutId id="2147483714" r:id="rId7"/>
    <p:sldLayoutId id="2147483715" r:id="rId8"/>
    <p:sldLayoutId id="2147483716" r:id="rId9"/>
    <p:sldLayoutId id="2147483755" r:id="rId10"/>
    <p:sldLayoutId id="2147483717" r:id="rId11"/>
    <p:sldLayoutId id="2147483718" r:id="rId12"/>
    <p:sldLayoutId id="2147483719" r:id="rId13"/>
    <p:sldLayoutId id="2147483720" r:id="rId14"/>
    <p:sldLayoutId id="2147483666" r:id="rId15"/>
    <p:sldLayoutId id="2147483737" r:id="rId16"/>
    <p:sldLayoutId id="2147483722" r:id="rId17"/>
    <p:sldLayoutId id="2147483721" r:id="rId18"/>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cxnSp>
        <p:nvCxnSpPr>
          <p:cNvPr id="7" name="Straight Connector 6"/>
          <p:cNvCxnSpPr>
            <a:cxnSpLocks/>
          </p:cNvCxnSpPr>
          <p:nvPr userDrawn="1"/>
        </p:nvCxnSpPr>
        <p:spPr>
          <a:xfrm>
            <a:off x="779284" y="6"/>
            <a:ext cx="0" cy="518159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userDrawn="1"/>
        </p:nvCxnSpPr>
        <p:spPr>
          <a:xfrm>
            <a:off x="779283" y="5943600"/>
            <a:ext cx="0" cy="53340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2F1F6BF0-F215-0BB8-0DD1-9AE4EAB7CBB3}"/>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194035" y="5382386"/>
            <a:ext cx="1253765" cy="485014"/>
          </a:xfrm>
          <a:prstGeom prst="rect">
            <a:avLst/>
          </a:prstGeom>
        </p:spPr>
      </p:pic>
      <p:sp>
        <p:nvSpPr>
          <p:cNvPr id="3" name="Rectangle 2">
            <a:extLst>
              <a:ext uri="{FF2B5EF4-FFF2-40B4-BE49-F238E27FC236}">
                <a16:creationId xmlns:a16="http://schemas.microsoft.com/office/drawing/2014/main" id="{6D4B1C1C-078C-2929-E80C-E9FD3CD5E13C}"/>
              </a:ext>
            </a:extLst>
          </p:cNvPr>
          <p:cNvSpPr/>
          <p:nvPr userDrawn="1"/>
        </p:nvSpPr>
        <p:spPr>
          <a:xfrm>
            <a:off x="11582403" y="6477004"/>
            <a:ext cx="533399" cy="3810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chemeClr val="bg2"/>
              </a:solidFill>
            </a:endParaRPr>
          </a:p>
        </p:txBody>
      </p:sp>
      <p:sp>
        <p:nvSpPr>
          <p:cNvPr id="4" name="Rectangle 3">
            <a:extLst>
              <a:ext uri="{FF2B5EF4-FFF2-40B4-BE49-F238E27FC236}">
                <a16:creationId xmlns:a16="http://schemas.microsoft.com/office/drawing/2014/main" id="{FB1BDDC1-0755-B4BC-7747-8F4BB71F1537}"/>
              </a:ext>
            </a:extLst>
          </p:cNvPr>
          <p:cNvSpPr/>
          <p:nvPr userDrawn="1"/>
        </p:nvSpPr>
        <p:spPr>
          <a:xfrm>
            <a:off x="12067631" y="6477000"/>
            <a:ext cx="124369" cy="381000"/>
          </a:xfrm>
          <a:prstGeom prst="rect">
            <a:avLst/>
          </a:prstGeom>
          <a:solidFill>
            <a:schemeClr val="tx2"/>
          </a:solidFill>
          <a:ln w="952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cxnSp>
        <p:nvCxnSpPr>
          <p:cNvPr id="5" name="Straight Connector 4">
            <a:extLst>
              <a:ext uri="{FF2B5EF4-FFF2-40B4-BE49-F238E27FC236}">
                <a16:creationId xmlns:a16="http://schemas.microsoft.com/office/drawing/2014/main" id="{AA1D54FA-D0D6-2477-1453-CECA5918A466}"/>
              </a:ext>
            </a:extLst>
          </p:cNvPr>
          <p:cNvCxnSpPr>
            <a:cxnSpLocks/>
          </p:cNvCxnSpPr>
          <p:nvPr userDrawn="1"/>
        </p:nvCxnSpPr>
        <p:spPr>
          <a:xfrm>
            <a:off x="779283" y="6477005"/>
            <a:ext cx="11321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9A5F104-168E-9F30-6E64-8C058D081197}"/>
              </a:ext>
            </a:extLst>
          </p:cNvPr>
          <p:cNvSpPr txBox="1"/>
          <p:nvPr userDrawn="1"/>
        </p:nvSpPr>
        <p:spPr>
          <a:xfrm>
            <a:off x="685800" y="6553200"/>
            <a:ext cx="935921" cy="246221"/>
          </a:xfrm>
          <a:prstGeom prst="rect">
            <a:avLst/>
          </a:prstGeom>
          <a:noFill/>
        </p:spPr>
        <p:txBody>
          <a:bodyPr wrap="square" rtlCol="0">
            <a:spAutoFit/>
          </a:bodyPr>
          <a:lstStyle/>
          <a:p>
            <a:r>
              <a:rPr lang="en-US" sz="1000" b="1" dirty="0">
                <a:solidFill>
                  <a:srgbClr val="5B6770"/>
                </a:solidFill>
              </a:rPr>
              <a:t>PUBLIC</a:t>
            </a:r>
          </a:p>
        </p:txBody>
      </p:sp>
    </p:spTree>
    <p:extLst>
      <p:ext uri="{BB962C8B-B14F-4D97-AF65-F5344CB8AC3E}">
        <p14:creationId xmlns:p14="http://schemas.microsoft.com/office/powerpoint/2010/main" val="411140357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52" r:id="rId3"/>
    <p:sldLayoutId id="2147483742" r:id="rId4"/>
    <p:sldLayoutId id="2147483743" r:id="rId5"/>
    <p:sldLayoutId id="2147483744" r:id="rId6"/>
    <p:sldLayoutId id="2147483745" r:id="rId7"/>
    <p:sldLayoutId id="2147483748" r:id="rId8"/>
    <p:sldLayoutId id="2147483750" r:id="rId9"/>
    <p:sldLayoutId id="2147483751"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www.dnb.com/" TargetMode="External"/><Relationship Id="rId2" Type="http://schemas.openxmlformats.org/officeDocument/2006/relationships/hyperlink" Target="http://www.ercot.com/mktrules/nprotocols/current" TargetMode="External"/><Relationship Id="rId1" Type="http://schemas.openxmlformats.org/officeDocument/2006/relationships/slideLayout" Target="../slideLayouts/slideLayout6.xml"/><Relationship Id="rId5" Type="http://schemas.openxmlformats.org/officeDocument/2006/relationships/hyperlink" Target="https://view.officeapps.live.com/op/view.aspx?src=https%3A%2F%2Fwww.ercot.com%2Ffiles%2Fdocs%2F2023%2F06%2F01%2F23Q-060123_Nodal.docx&amp;wdOrigin=BROWSELINK" TargetMode="External"/><Relationship Id="rId4" Type="http://schemas.openxmlformats.org/officeDocument/2006/relationships/hyperlink" Target="http://www.sos.state.tx.us/"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mailto:flighttesting@ercot.com" TargetMode="External"/><Relationship Id="rId2" Type="http://schemas.openxmlformats.org/officeDocument/2006/relationships/hyperlink" Target="mailto:MPregistration@ercot.com" TargetMode="External"/><Relationship Id="rId1" Type="http://schemas.openxmlformats.org/officeDocument/2006/relationships/slideLayout" Target="../slideLayouts/slideLayout6.xml"/><Relationship Id="rId4" Type="http://schemas.openxmlformats.org/officeDocument/2006/relationships/hyperlink" Target="https://www.ercot.com/services/rq/lse/trt/index"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hyperlink" Target="http://www.ercot.com/mktrules/nprotocols/current"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slideLayout" Target="../slideLayouts/slideLayout6.xml"/><Relationship Id="rId4" Type="http://schemas.openxmlformats.org/officeDocument/2006/relationships/image" Target="../media/image11.w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hyperlink" Target="http://www.ercot.com/services/rq/lse/trt/index.html" TargetMode="External"/><Relationship Id="rId2" Type="http://schemas.openxmlformats.org/officeDocument/2006/relationships/image" Target="../media/image15.wmf"/><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hyperlink" Target="mailto:flighttesting@ercot.com"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hyperlink" Target="https://www.ercot.com/committees/rms/mct" TargetMode="Externa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hyperlink" Target="https://www.ercot.com/committees/rms/mct" TargetMode="External"/><Relationship Id="rId2" Type="http://schemas.openxmlformats.org/officeDocument/2006/relationships/hyperlink" Target="https://www.ercot.com/committees/rms/txset" TargetMode="Externa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1B380C9-83F4-13B7-773B-9880F0F13E5F}"/>
              </a:ext>
            </a:extLst>
          </p:cNvPr>
          <p:cNvSpPr txBox="1"/>
          <p:nvPr/>
        </p:nvSpPr>
        <p:spPr>
          <a:xfrm>
            <a:off x="5334000" y="2105561"/>
            <a:ext cx="5646034" cy="2708434"/>
          </a:xfrm>
          <a:prstGeom prst="rect">
            <a:avLst/>
          </a:prstGeom>
          <a:noFill/>
        </p:spPr>
        <p:txBody>
          <a:bodyPr wrap="square" rtlCol="0">
            <a:spAutoFit/>
          </a:bodyPr>
          <a:lstStyle/>
          <a:p>
            <a:r>
              <a:rPr lang="en-US" sz="2400" b="1" dirty="0"/>
              <a:t>Texas SET 5.0</a:t>
            </a:r>
          </a:p>
          <a:p>
            <a:r>
              <a:rPr lang="en-US" sz="2000" b="1" dirty="0"/>
              <a:t>Subtitle if needed</a:t>
            </a:r>
          </a:p>
          <a:p>
            <a:endParaRPr lang="en-US" dirty="0"/>
          </a:p>
          <a:p>
            <a:endParaRPr lang="en-US" dirty="0"/>
          </a:p>
          <a:p>
            <a:endParaRPr lang="en-US" dirty="0"/>
          </a:p>
          <a:p>
            <a:r>
              <a:rPr lang="en-US" i="1" dirty="0"/>
              <a:t>Presenter name</a:t>
            </a:r>
          </a:p>
          <a:p>
            <a:r>
              <a:rPr lang="en-US" dirty="0"/>
              <a:t>Presenter Title (optional)</a:t>
            </a:r>
          </a:p>
          <a:p>
            <a:endParaRPr lang="en-US" dirty="0"/>
          </a:p>
          <a:p>
            <a:r>
              <a:rPr lang="en-US" dirty="0"/>
              <a:t>Date</a:t>
            </a:r>
          </a:p>
        </p:txBody>
      </p:sp>
    </p:spTree>
    <p:extLst>
      <p:ext uri="{BB962C8B-B14F-4D97-AF65-F5344CB8AC3E}">
        <p14:creationId xmlns:p14="http://schemas.microsoft.com/office/powerpoint/2010/main" val="1850676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County</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New data elements will be added to the following transactions to allow the TDSPs to communicate which County the ESI ID is in.</a:t>
            </a:r>
          </a:p>
          <a:p>
            <a:pPr lvl="1"/>
            <a:r>
              <a:rPr lang="en-US" dirty="0"/>
              <a:t>814_04</a:t>
            </a:r>
          </a:p>
          <a:p>
            <a:pPr lvl="1"/>
            <a:r>
              <a:rPr lang="en-US" b="0" dirty="0"/>
              <a:t>814_05</a:t>
            </a:r>
          </a:p>
          <a:p>
            <a:pPr lvl="1"/>
            <a:r>
              <a:rPr lang="en-US" dirty="0"/>
              <a:t>814_14</a:t>
            </a:r>
          </a:p>
          <a:p>
            <a:pPr lvl="1"/>
            <a:r>
              <a:rPr lang="en-US" b="0" dirty="0"/>
              <a:t>814_20</a:t>
            </a:r>
          </a:p>
          <a:p>
            <a:pPr marL="457200" lvl="1" indent="0">
              <a:buNone/>
            </a:pPr>
            <a:endParaRPr lang="en-US" b="0" dirty="0"/>
          </a:p>
          <a:p>
            <a:r>
              <a:rPr lang="en-US" b="0" dirty="0"/>
              <a:t>The addition of County Name allows for synchronization of REP’s databases with the TDSPs’ databases whenever heat advisories are activated per subsection</a:t>
            </a:r>
            <a:r>
              <a:rPr lang="en-US" b="0" i="0" dirty="0">
                <a:solidFill>
                  <a:srgbClr val="000000"/>
                </a:solidFill>
                <a:effectLst/>
                <a:latin typeface="Times New Roman" panose="02020603050405020304" pitchFamily="18" charset="0"/>
              </a:rPr>
              <a:t> (</a:t>
            </a:r>
            <a:r>
              <a:rPr lang="en-US" b="0" i="0" dirty="0" err="1">
                <a:solidFill>
                  <a:srgbClr val="000000"/>
                </a:solidFill>
                <a:effectLst/>
                <a:latin typeface="Times New Roman" panose="02020603050405020304" pitchFamily="18" charset="0"/>
              </a:rPr>
              <a:t>i</a:t>
            </a:r>
            <a:r>
              <a:rPr lang="en-US" b="0" i="0" dirty="0">
                <a:solidFill>
                  <a:srgbClr val="000000"/>
                </a:solidFill>
                <a:effectLst/>
                <a:latin typeface="Times New Roman" panose="02020603050405020304" pitchFamily="18" charset="0"/>
              </a:rPr>
              <a:t>)(2) of P.U.C. SUBST. R. 25.29, Disconnect of Service</a:t>
            </a:r>
          </a:p>
          <a:p>
            <a:endParaRPr lang="en-US" b="0" dirty="0">
              <a:solidFill>
                <a:srgbClr val="000000"/>
              </a:solidFill>
              <a:latin typeface="Times New Roman" panose="02020603050405020304" pitchFamily="18" charset="0"/>
            </a:endParaRPr>
          </a:p>
          <a:p>
            <a:r>
              <a:rPr lang="en-US" b="0" dirty="0"/>
              <a:t>Prior to Go-Live of Texas SET 5.0 each affected TDSPs will send a flat file to ERCOT that contains all the TDSPs ESI IDs (except for retired ESI IDs) and their respected County. Following the Texas SET 5.0 Implementation, REPs can obtain the TDSPs ESI ID extract.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10</a:t>
            </a:fld>
            <a:endParaRPr lang="en-US" dirty="0"/>
          </a:p>
        </p:txBody>
      </p:sp>
    </p:spTree>
    <p:extLst>
      <p:ext uri="{BB962C8B-B14F-4D97-AF65-F5344CB8AC3E}">
        <p14:creationId xmlns:p14="http://schemas.microsoft.com/office/powerpoint/2010/main" val="1340941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71EF2BA-1C85-D4ED-FD17-AA9C9A81C52A}"/>
              </a:ext>
            </a:extLst>
          </p:cNvPr>
          <p:cNvSpPr>
            <a:spLocks noGrp="1"/>
          </p:cNvSpPr>
          <p:nvPr>
            <p:ph idx="1"/>
          </p:nvPr>
        </p:nvSpPr>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3338"/>
                </a:solidFill>
                <a:effectLst/>
                <a:uLnTx/>
                <a:uFillTx/>
                <a:latin typeface="Arial"/>
                <a:ea typeface="+mn-ea"/>
                <a:cs typeface="+mn-cs"/>
              </a:rPr>
              <a:t>A new optional REF segment (REF~MSL) will be added to the following transactions to communicate the Metered Service Type</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814_04</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814_05</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814_14</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814_20</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5B6770"/>
                </a:solidFill>
                <a:effectLst/>
                <a:uLnTx/>
                <a:uFillTx/>
                <a:latin typeface="Arial"/>
                <a:ea typeface="+mn-ea"/>
                <a:cs typeface="+mn-cs"/>
              </a:rPr>
              <a:t>814_22</a:t>
            </a:r>
          </a:p>
          <a:p>
            <a:pPr marL="742950" marR="0" lvl="1" indent="-28575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5B6770"/>
              </a:solidFill>
              <a:effectLst/>
              <a:uLnTx/>
              <a:uFillTx/>
              <a:latin typeface="Arial"/>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rgbClr val="2D3338"/>
                </a:solidFill>
                <a:effectLst/>
                <a:uLnTx/>
                <a:uFillTx/>
                <a:latin typeface="Arial"/>
                <a:ea typeface="+mn-ea"/>
                <a:cs typeface="+mn-cs"/>
              </a:rPr>
              <a:t>This</a:t>
            </a:r>
            <a:r>
              <a:rPr kumimoji="0" lang="en-US" sz="2000" b="1" i="0" u="none" strike="noStrike" kern="1200" cap="none" spc="0" normalizeH="0" baseline="0" noProof="0" dirty="0">
                <a:ln>
                  <a:noFill/>
                </a:ln>
                <a:solidFill>
                  <a:srgbClr val="2D3338"/>
                </a:solidFill>
                <a:effectLst/>
                <a:uLnTx/>
                <a:uFillTx/>
                <a:latin typeface="Arial"/>
                <a:ea typeface="+mn-ea"/>
                <a:cs typeface="+mn-cs"/>
              </a:rPr>
              <a:t> </a:t>
            </a:r>
            <a:r>
              <a:rPr kumimoji="0" lang="en-US" sz="2000" b="0" i="0" u="none" strike="noStrike" kern="1200" cap="none" spc="0" normalizeH="0" baseline="0" noProof="0" dirty="0">
                <a:ln>
                  <a:noFill/>
                </a:ln>
                <a:solidFill>
                  <a:srgbClr val="2D3338"/>
                </a:solidFill>
                <a:effectLst/>
                <a:uLnTx/>
                <a:uFillTx/>
                <a:latin typeface="Arial"/>
                <a:ea typeface="+mn-ea"/>
                <a:cs typeface="+mn-cs"/>
              </a:rPr>
              <a:t>new REF~MSL may be used by the TDSPs to provide additional information to the REP to better describe the ESI ID’s Service Type that is being metered.</a:t>
            </a:r>
          </a:p>
          <a:p>
            <a:endParaRPr lang="en-US" dirty="0"/>
          </a:p>
        </p:txBody>
      </p:sp>
      <p:pic>
        <p:nvPicPr>
          <p:cNvPr id="7" name="Content Placeholder 6">
            <a:extLst>
              <a:ext uri="{FF2B5EF4-FFF2-40B4-BE49-F238E27FC236}">
                <a16:creationId xmlns:a16="http://schemas.microsoft.com/office/drawing/2014/main" id="{5ED74FB9-361F-7555-E3D9-3F13007382F1}"/>
              </a:ext>
            </a:extLst>
          </p:cNvPr>
          <p:cNvPicPr>
            <a:picLocks noGrp="1" noChangeAspect="1"/>
          </p:cNvPicPr>
          <p:nvPr>
            <p:ph idx="10"/>
          </p:nvPr>
        </p:nvPicPr>
        <p:blipFill>
          <a:blip r:embed="rId2"/>
          <a:stretch>
            <a:fillRect/>
          </a:stretch>
        </p:blipFill>
        <p:spPr>
          <a:xfrm>
            <a:off x="7924800" y="2743200"/>
            <a:ext cx="3724795" cy="2953162"/>
          </a:xfrm>
        </p:spPr>
      </p:pic>
      <p:sp>
        <p:nvSpPr>
          <p:cNvPr id="4" name="Title 3">
            <a:extLst>
              <a:ext uri="{FF2B5EF4-FFF2-40B4-BE49-F238E27FC236}">
                <a16:creationId xmlns:a16="http://schemas.microsoft.com/office/drawing/2014/main" id="{0D151017-34ED-768C-6465-8AFA2F69E0B8}"/>
              </a:ext>
            </a:extLst>
          </p:cNvPr>
          <p:cNvSpPr>
            <a:spLocks noGrp="1"/>
          </p:cNvSpPr>
          <p:nvPr>
            <p:ph type="title"/>
          </p:nvPr>
        </p:nvSpPr>
        <p:spPr/>
        <p:txBody>
          <a:bodyPr/>
          <a:lstStyle/>
          <a:p>
            <a:r>
              <a:rPr lang="en-US" dirty="0"/>
              <a:t>High Level Changes – Metered Service Type</a:t>
            </a:r>
          </a:p>
        </p:txBody>
      </p:sp>
      <p:sp>
        <p:nvSpPr>
          <p:cNvPr id="5" name="Slide Number Placeholder 4">
            <a:extLst>
              <a:ext uri="{FF2B5EF4-FFF2-40B4-BE49-F238E27FC236}">
                <a16:creationId xmlns:a16="http://schemas.microsoft.com/office/drawing/2014/main" id="{B5024440-E9EA-CF79-4C6D-84A5BC277535}"/>
              </a:ext>
            </a:extLst>
          </p:cNvPr>
          <p:cNvSpPr>
            <a:spLocks noGrp="1"/>
          </p:cNvSpPr>
          <p:nvPr>
            <p:ph type="sldNum" sz="quarter" idx="4"/>
          </p:nvPr>
        </p:nvSpPr>
        <p:spPr/>
        <p:txBody>
          <a:bodyPr/>
          <a:lstStyle/>
          <a:p>
            <a:fld id="{1D93BD3E-1E9A-4970-A6F7-E7AC52762E0C}" type="slidenum">
              <a:rPr lang="en-US" smtClean="0"/>
              <a:pPr/>
              <a:t>11</a:t>
            </a:fld>
            <a:endParaRPr lang="en-US" dirty="0"/>
          </a:p>
        </p:txBody>
      </p:sp>
      <p:sp>
        <p:nvSpPr>
          <p:cNvPr id="8" name="TextBox 7">
            <a:extLst>
              <a:ext uri="{FF2B5EF4-FFF2-40B4-BE49-F238E27FC236}">
                <a16:creationId xmlns:a16="http://schemas.microsoft.com/office/drawing/2014/main" id="{3040B35E-560D-E5F2-F85B-F165697C7039}"/>
              </a:ext>
            </a:extLst>
          </p:cNvPr>
          <p:cNvSpPr txBox="1"/>
          <p:nvPr/>
        </p:nvSpPr>
        <p:spPr>
          <a:xfrm>
            <a:off x="7924800" y="2438400"/>
            <a:ext cx="3657600" cy="276999"/>
          </a:xfrm>
          <a:prstGeom prst="rect">
            <a:avLst/>
          </a:prstGeom>
          <a:noFill/>
        </p:spPr>
        <p:txBody>
          <a:bodyPr wrap="square" rtlCol="0">
            <a:spAutoFit/>
          </a:bodyPr>
          <a:lstStyle/>
          <a:p>
            <a:r>
              <a:rPr lang="en-US" sz="1200" dirty="0"/>
              <a:t>Sample: Metered Service Type List</a:t>
            </a:r>
          </a:p>
        </p:txBody>
      </p:sp>
    </p:spTree>
    <p:extLst>
      <p:ext uri="{BB962C8B-B14F-4D97-AF65-F5344CB8AC3E}">
        <p14:creationId xmlns:p14="http://schemas.microsoft.com/office/powerpoint/2010/main" val="1155814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Inadvertent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 new indicator of “CR” has been added to the following transactions to communicate the ESI ID was involved in a Customer Recission. </a:t>
            </a:r>
          </a:p>
          <a:p>
            <a:pPr lvl="1"/>
            <a:r>
              <a:rPr lang="en-US" dirty="0"/>
              <a:t>814_16</a:t>
            </a:r>
          </a:p>
          <a:p>
            <a:pPr lvl="1"/>
            <a:r>
              <a:rPr lang="en-US" b="0" dirty="0"/>
              <a:t>814_03</a:t>
            </a:r>
          </a:p>
          <a:p>
            <a:pPr lvl="1"/>
            <a:r>
              <a:rPr lang="en-US" dirty="0"/>
              <a:t>814_04</a:t>
            </a:r>
          </a:p>
          <a:p>
            <a:pPr lvl="1"/>
            <a:r>
              <a:rPr lang="en-US" b="0" dirty="0"/>
              <a:t>814_05</a:t>
            </a:r>
          </a:p>
          <a:p>
            <a:pPr lvl="1"/>
            <a:endParaRPr lang="en-US" b="0" dirty="0"/>
          </a:p>
          <a:p>
            <a:r>
              <a:rPr lang="en-US" b="0" dirty="0"/>
              <a:t>The CR should use the “CR” code in the BGN07 on the Move In request to notify the TDSP the transaction is being used to reverse a Switch or Move In due to Customers Right of Recission.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12</a:t>
            </a:fld>
            <a:endParaRPr lang="en-US" dirty="0"/>
          </a:p>
        </p:txBody>
      </p:sp>
    </p:spTree>
    <p:extLst>
      <p:ext uri="{BB962C8B-B14F-4D97-AF65-F5344CB8AC3E}">
        <p14:creationId xmlns:p14="http://schemas.microsoft.com/office/powerpoint/2010/main" val="20388314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Inadvertent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 new indicator if “IA” has been added to the following transactions to communicate the ESI ID has been involved in an Inadvertent Gain or Loss. </a:t>
            </a:r>
          </a:p>
          <a:p>
            <a:pPr lvl="1"/>
            <a:r>
              <a:rPr lang="en-US" dirty="0"/>
              <a:t>814_16</a:t>
            </a:r>
          </a:p>
          <a:p>
            <a:pPr lvl="1"/>
            <a:r>
              <a:rPr lang="en-US" dirty="0"/>
              <a:t>814_03</a:t>
            </a:r>
          </a:p>
          <a:p>
            <a:pPr lvl="1"/>
            <a:r>
              <a:rPr lang="en-US" dirty="0"/>
              <a:t>814_04</a:t>
            </a:r>
          </a:p>
          <a:p>
            <a:pPr lvl="1"/>
            <a:r>
              <a:rPr lang="en-US" dirty="0"/>
              <a:t>814_05</a:t>
            </a:r>
          </a:p>
          <a:p>
            <a:pPr lvl="1"/>
            <a:endParaRPr lang="en-US" dirty="0"/>
          </a:p>
          <a:p>
            <a:r>
              <a:rPr lang="en-US" b="0" dirty="0"/>
              <a:t>The CR should use the “IA” code in the BGN07 on the Move In request to notify the TDSP the transaction is being used to reverse a Switch or Move In due to Inadvertent Gain or Loss.</a:t>
            </a:r>
          </a:p>
          <a:p>
            <a:pPr lvl="1"/>
            <a:endParaRPr lang="en-US"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13</a:t>
            </a:fld>
            <a:endParaRPr lang="en-US" dirty="0"/>
          </a:p>
        </p:txBody>
      </p:sp>
    </p:spTree>
    <p:extLst>
      <p:ext uri="{BB962C8B-B14F-4D97-AF65-F5344CB8AC3E}">
        <p14:creationId xmlns:p14="http://schemas.microsoft.com/office/powerpoint/2010/main" val="3964995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a:t>
            </a:r>
            <a:r>
              <a:rPr lang="en-US" sz="2000" b="0" dirty="0"/>
              <a:t>090 “Greater than 90 in the future” </a:t>
            </a:r>
            <a:r>
              <a:rPr lang="en-US" b="0" dirty="0"/>
              <a:t>to the REF~7G (Rejection Reason) in the 814_02, 814_04, 814_05, 814_11, 814_13, 814_17, 814_19, and 815_25. This reject code will be used by ERCOT or the TDSP to reject transactions </a:t>
            </a:r>
            <a:r>
              <a:rPr lang="en-US" sz="2000" b="0" dirty="0"/>
              <a:t>requesting more than 90 days in the future. </a:t>
            </a:r>
            <a:endParaRPr lang="en-US" b="0" dirty="0"/>
          </a:p>
          <a:p>
            <a:endParaRPr lang="en-US" sz="1800" b="0" dirty="0"/>
          </a:p>
          <a:p>
            <a:r>
              <a:rPr lang="en-US" b="0" dirty="0"/>
              <a:t>Add the reject code 270 “Greater than 270 in the past” to the REF~7G (Rejection Reason) in the 814_02, 814_04, 814_05, 814_11, 814_13, 814_17, 814_19, and 815_25. This reject code will be used by ERCOT or the TDSP to reject transactions requesting more than 270 days in the past.</a:t>
            </a:r>
          </a:p>
          <a:p>
            <a:pPr marL="0" marR="0">
              <a:spcBef>
                <a:spcPts val="0"/>
              </a:spcBef>
              <a:spcAft>
                <a:spcPts val="0"/>
              </a:spcAft>
            </a:pPr>
            <a:endParaRPr lang="en-US" sz="1800" b="0" dirty="0">
              <a:effectLst/>
              <a:latin typeface="Arial" panose="020B0604020202020204" pitchFamily="34" charset="0"/>
              <a:ea typeface="Times New Roman" panose="02020603050405020304" pitchFamily="18" charset="0"/>
              <a:cs typeface="Arial" panose="020B0604020202020204" pitchFamily="34" charset="0"/>
            </a:endParaRPr>
          </a:p>
          <a:p>
            <a:pPr marR="0">
              <a:spcAft>
                <a:spcPts val="0"/>
              </a:spcAft>
            </a:pPr>
            <a:r>
              <a:rPr lang="en-US" b="0" dirty="0"/>
              <a:t>Add the reject code A78 “Item or Service Already Established” to the REF~7G (Rejection Reason) in the 814_04, 814_05, 814_11, and 814_25. This reject code will be used by the TDSPs to reject an order where the Item or Service is already established. </a:t>
            </a:r>
          </a:p>
          <a:p>
            <a:pPr marL="0" marR="0" indent="0">
              <a:spcBef>
                <a:spcPts val="0"/>
              </a:spcBef>
              <a:spcAft>
                <a:spcPts val="0"/>
              </a:spcAft>
              <a:buNone/>
            </a:pPr>
            <a:endParaRPr lang="en-US" sz="1800" b="0" dirty="0">
              <a:effectLst/>
              <a:latin typeface="Arial" panose="020B0604020202020204" pitchFamily="34" charset="0"/>
              <a:ea typeface="Times New Roman" panose="02020603050405020304" pitchFamily="18" charset="0"/>
              <a:cs typeface="Times New Roman" panose="02020603050405020304" pitchFamily="18" charset="0"/>
            </a:endParaRP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14</a:t>
            </a:fld>
            <a:endParaRPr lang="en-US" dirty="0"/>
          </a:p>
        </p:txBody>
      </p:sp>
    </p:spTree>
    <p:extLst>
      <p:ext uri="{BB962C8B-B14F-4D97-AF65-F5344CB8AC3E}">
        <p14:creationId xmlns:p14="http://schemas.microsoft.com/office/powerpoint/2010/main" val="41500201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CCL “Critical Care or Critical Load” to the REF~7G (Rejection Reason) in the 814_04, 814_05, 814_11, and 814_25. This reject code will be used by the TDSP’s to reject a Move Out where the premise has Critical care or Critical Load.</a:t>
            </a:r>
          </a:p>
          <a:p>
            <a:endParaRPr lang="en-US" b="0" dirty="0"/>
          </a:p>
          <a:p>
            <a:r>
              <a:rPr lang="en-US" b="0" dirty="0"/>
              <a:t>Add the reject code DIP “Date In Past” to the REF~7G (Rejection Reason) in the 814_04, 814_05, 814_11, and 814_25.  Remove ‘MIMO Rules, ERCOT 24’ from the DIP reject code in the 814_13 to allow the TDSP to reject a Date Change with a requested date in the past. This reject code will be used by the TDSPs to reject the 814_03, 814_12 or 814_24 with a requested date in the past.</a:t>
            </a:r>
          </a:p>
          <a:p>
            <a:endParaRPr lang="en-US" b="0" dirty="0"/>
          </a:p>
          <a:p>
            <a:r>
              <a:rPr lang="en-US" b="0" dirty="0"/>
              <a:t>Add the reject code I2M “Invalid Second Move Out” to the REF~7G (Rejection Reason) in the 814_25. This reject code will be used by the TDSPs to reject Move Outs where a second Move Out request is received that is invalid.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15</a:t>
            </a:fld>
            <a:endParaRPr lang="en-US" dirty="0"/>
          </a:p>
        </p:txBody>
      </p:sp>
    </p:spTree>
    <p:extLst>
      <p:ext uri="{BB962C8B-B14F-4D97-AF65-F5344CB8AC3E}">
        <p14:creationId xmlns:p14="http://schemas.microsoft.com/office/powerpoint/2010/main" val="417585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NFI “Not First In” to the REF~7G (Rejection Reason) in the 814_04 and 814_05. This reject code will be used by the TDSPs to reject orders where more than one Move In was received.</a:t>
            </a:r>
          </a:p>
          <a:p>
            <a:endParaRPr lang="en-US" b="0" dirty="0"/>
          </a:p>
          <a:p>
            <a:r>
              <a:rPr lang="en-US" b="0" dirty="0"/>
              <a:t>Add the reject code NVS “No Valid Safety Net” to the REF~7G (Rejection Reason) in the 814_04, 814_05, 814_11, and 814_25. This reject code will be used by the TDPs to reject orders where a valid safety net was not received.</a:t>
            </a:r>
          </a:p>
          <a:p>
            <a:endParaRPr lang="en-US" b="0" dirty="0"/>
          </a:p>
          <a:p>
            <a:r>
              <a:rPr lang="en-US" b="0" dirty="0"/>
              <a:t>Add the reject code PCI “Priority Code Invalid” to the REF~7G (Rejection Reason) in the 814_04, 814_05 and 814_11. This reject code will be used by the TDSPs to reject orders where the priority code is invalid. </a:t>
            </a:r>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16</a:t>
            </a:fld>
            <a:endParaRPr lang="en-US" dirty="0"/>
          </a:p>
        </p:txBody>
      </p:sp>
    </p:spTree>
    <p:extLst>
      <p:ext uri="{BB962C8B-B14F-4D97-AF65-F5344CB8AC3E}">
        <p14:creationId xmlns:p14="http://schemas.microsoft.com/office/powerpoint/2010/main" val="500162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All the reject code SNP “Safety Net Pending” to be sent on Acquisition Transfers (BGN07=AQ).</a:t>
            </a:r>
          </a:p>
          <a:p>
            <a:endParaRPr lang="en-US" b="0" dirty="0"/>
          </a:p>
          <a:p>
            <a:r>
              <a:rPr lang="en-US" b="0" dirty="0"/>
              <a:t>Add the reject code TMI “Invalid Move In on Temporary Service” to the REF~7G of the 814_04 and 814_05. This reject code will be used by the TDSPs to reject Move In’s due to temporary service.</a:t>
            </a:r>
          </a:p>
          <a:p>
            <a:endParaRPr lang="en-US" b="0" dirty="0"/>
          </a:p>
          <a:p>
            <a:r>
              <a:rPr lang="en-US" b="0" dirty="0"/>
              <a:t>Add the reject code SOP “Subsequent Order Processed” to the REF~7G of the 814_09. This reject code will be used by the TDSPs to reject a request to cancel due to a subsequent order pending. </a:t>
            </a:r>
          </a:p>
          <a:p>
            <a:endParaRPr lang="en-US" b="0" dirty="0"/>
          </a:p>
          <a:p>
            <a:r>
              <a:rPr lang="en-US" b="0" dirty="0"/>
              <a:t>Add the reject code DCI “Date Change Request Ineligible” to the REF~7G of the 814_13. This reject code will be used by the TDSPs to reject an invalid date change.</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17</a:t>
            </a:fld>
            <a:endParaRPr lang="en-US" dirty="0"/>
          </a:p>
        </p:txBody>
      </p:sp>
    </p:spTree>
    <p:extLst>
      <p:ext uri="{BB962C8B-B14F-4D97-AF65-F5344CB8AC3E}">
        <p14:creationId xmlns:p14="http://schemas.microsoft.com/office/powerpoint/2010/main" val="22560881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DNS “Date Change Not available on Switch” to the REF~7G in the 814_13. This reject code will be used by ERCOT to reject a Date Change Request received on a Switch.</a:t>
            </a:r>
          </a:p>
          <a:p>
            <a:endParaRPr lang="en-US" b="0" dirty="0"/>
          </a:p>
          <a:p>
            <a:r>
              <a:rPr lang="en-US" b="0" dirty="0"/>
              <a:t>Add the reject code RSD “Received Scheduled Date” to the REF~7G in the 814_13. This reject code will be used by the TDSPs to reject a Date Change Request that was received on the same business day as the requested change date.</a:t>
            </a:r>
          </a:p>
          <a:p>
            <a:endParaRPr lang="en-US" b="0" dirty="0"/>
          </a:p>
          <a:p>
            <a:r>
              <a:rPr lang="en-US" b="0" dirty="0"/>
              <a:t>Add the reject code NCC “No Current CSA” to the REF~7G of the 814_19. This reject code will be used by ERCOT to reject a CSA Delete where there is no Active CSA. </a:t>
            </a:r>
          </a:p>
          <a:p>
            <a:endParaRPr lang="en-US" b="0" dirty="0"/>
          </a:p>
          <a:p>
            <a:r>
              <a:rPr lang="en-US" b="0" dirty="0"/>
              <a:t>Add the reject code ERS “ESI ID already Exists in Registration System” to the REF~7G of the 814_21. This reject code will be used by ERCOT to reject an 814_20 Add where the ESI ID already exists in ERCOT’s registration system.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18</a:t>
            </a:fld>
            <a:endParaRPr lang="en-US" dirty="0"/>
          </a:p>
        </p:txBody>
      </p:sp>
    </p:spTree>
    <p:extLst>
      <p:ext uri="{BB962C8B-B14F-4D97-AF65-F5344CB8AC3E}">
        <p14:creationId xmlns:p14="http://schemas.microsoft.com/office/powerpoint/2010/main" val="41315714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IIC “Invalid Interconnection Point” to the REF~7G of the 814_21. This reject code will be used by ERCOT to reject an 814_20 Maintain with an invalid Standard Interconnection Point. </a:t>
            </a:r>
          </a:p>
          <a:p>
            <a:endParaRPr lang="en-US" b="0" dirty="0"/>
          </a:p>
          <a:p>
            <a:r>
              <a:rPr lang="en-US" b="0" dirty="0"/>
              <a:t>Add the reject code RDF “Read dates in Future” to the REF~7G of the 814_21. This reject code will be used by ERCOT to reject an 814_20 with an Effective Date of Change (DTM~152) or End Date (DTM~197) with a date in the future. </a:t>
            </a:r>
          </a:p>
          <a:p>
            <a:endParaRPr lang="en-US" b="0" dirty="0"/>
          </a:p>
          <a:p>
            <a:r>
              <a:rPr lang="en-US" b="0" dirty="0"/>
              <a:t>Add the reject code SND “Status Not De-Energized” to the REF~7G of the 814_21. This reject code will be used by ERCOT to reject an 814_20 Delete where the ESI ID has open orders or the ESI ID status is not de-energized. </a:t>
            </a:r>
          </a:p>
          <a:p>
            <a:endParaRPr lang="en-US" b="0" dirty="0"/>
          </a:p>
          <a:p>
            <a:r>
              <a:rPr lang="en-US" b="0" dirty="0"/>
              <a:t>Add the reject code A84 “Invalid Relationship” to the REF~7G of the 814_27. this reject code will be used by the TDSPs to reject a historical usage request where the CR does not have a valid relationship with the customer.</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19</a:t>
            </a:fld>
            <a:endParaRPr lang="en-US" dirty="0"/>
          </a:p>
        </p:txBody>
      </p:sp>
    </p:spTree>
    <p:extLst>
      <p:ext uri="{BB962C8B-B14F-4D97-AF65-F5344CB8AC3E}">
        <p14:creationId xmlns:p14="http://schemas.microsoft.com/office/powerpoint/2010/main" val="18548972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Agenda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Acronyms</a:t>
            </a:r>
          </a:p>
          <a:p>
            <a:r>
              <a:rPr lang="en-US" sz="2800" b="0" dirty="0"/>
              <a:t>Texas SET V5.0 High Level Changes</a:t>
            </a:r>
          </a:p>
          <a:p>
            <a:r>
              <a:rPr lang="en-US" sz="2800" b="0" dirty="0"/>
              <a:t>Flight Test – High Level</a:t>
            </a:r>
          </a:p>
          <a:p>
            <a:r>
              <a:rPr lang="en-US" sz="2800" b="0" dirty="0"/>
              <a:t>Go Live / Implementation weekend</a:t>
            </a:r>
          </a:p>
          <a:p>
            <a:r>
              <a:rPr lang="en-US" sz="2800" b="0" dirty="0"/>
              <a:t>Supporting Documents location</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a:t>
            </a:fld>
            <a:endParaRPr lang="en-US" dirty="0"/>
          </a:p>
        </p:txBody>
      </p:sp>
    </p:spTree>
    <p:extLst>
      <p:ext uri="{BB962C8B-B14F-4D97-AF65-F5344CB8AC3E}">
        <p14:creationId xmlns:p14="http://schemas.microsoft.com/office/powerpoint/2010/main" val="2588806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 the reject code TNR “Transaction Not In Review” to the REF~7G of the 814_29. This reject code will be used by ERCOT when an 814_28 (PT) is received on an order where the status is not In Review.</a:t>
            </a:r>
          </a:p>
          <a:p>
            <a:endParaRPr lang="en-US" b="0" dirty="0"/>
          </a:p>
          <a:p>
            <a:r>
              <a:rPr lang="en-US" b="0" dirty="0"/>
              <a:t>Remove ‘MIMO Rules, ERCOT 1’ from the REF~7G of the NFI “Not First In” in the 814_02, 814_11, 814_17 and 814_25. This will allow the TDSP to send the NFI reject.</a:t>
            </a:r>
          </a:p>
          <a:p>
            <a:endParaRPr lang="en-US" b="0" dirty="0"/>
          </a:p>
          <a:p>
            <a:r>
              <a:rPr lang="en-US" b="0" dirty="0"/>
              <a:t>Remove ‘MIMO Rules, ERCOT 3’ from the REF~7G of the SCP “Scheduling Conflict Priority” of the 814_02, 814_04, 814_05, 814_11, 814_13, and 814_25. This will allow both the TDSP and ERCOT to use this reject code. </a:t>
            </a:r>
          </a:p>
          <a:p>
            <a:pPr marL="0" indent="0">
              <a:buNone/>
            </a:pPr>
            <a:endParaRPr lang="en-US" b="0" dirty="0"/>
          </a:p>
          <a:p>
            <a:r>
              <a:rPr lang="en-US" b="0" dirty="0"/>
              <a:t>Remove ‘MIMO Rules, ERCOT 41’ from the REF~7G of the SBD “Scheduled to be De-Energized” in the 814_02, 814_04, 814_05, 814_11, and 814_25. This will allow the TDSP to use this reject code in the 814_04.  The 814_25 will remain ERCOT use only.</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20</a:t>
            </a:fld>
            <a:endParaRPr lang="en-US" dirty="0"/>
          </a:p>
        </p:txBody>
      </p:sp>
    </p:spTree>
    <p:extLst>
      <p:ext uri="{BB962C8B-B14F-4D97-AF65-F5344CB8AC3E}">
        <p14:creationId xmlns:p14="http://schemas.microsoft.com/office/powerpoint/2010/main" val="5122352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Remove the ‘MIMO Rules, ERCOT 24’ from the REF~7G of the IBO “Invalid Backdate Originator” of the 814_04, 814_05 and 814_25. This will allow the TDSP and ERCOT to send this reject code.</a:t>
            </a:r>
          </a:p>
          <a:p>
            <a:endParaRPr lang="en-US" b="0" dirty="0"/>
          </a:p>
          <a:p>
            <a:r>
              <a:rPr lang="en-US" b="0" dirty="0"/>
              <a:t>Remove ‘Used by ERCOT Only’ to from the REF~7G of the CW1 “Cannot Cancel on the Day of Scheduled Meter Read Date or in the past” in the 814_09 and 814_13. This will allow the TDSP to send the CW1 reject code.</a:t>
            </a:r>
          </a:p>
          <a:p>
            <a:endParaRPr lang="en-US" b="0" dirty="0"/>
          </a:p>
          <a:p>
            <a:r>
              <a:rPr lang="en-US" b="0" dirty="0"/>
              <a:t>Remove ‘MIMO Rules, ERCOT 22’ from the REF~7G of the ICL “Iteration Count Lower” in the 814_13. This will allow the TDSP to send the ICL reject code.</a:t>
            </a:r>
            <a:endParaRPr lang="en-US" dirty="0"/>
          </a:p>
          <a:p>
            <a:pPr lvl="1"/>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21</a:t>
            </a:fld>
            <a:endParaRPr lang="en-US" dirty="0"/>
          </a:p>
        </p:txBody>
      </p:sp>
    </p:spTree>
    <p:extLst>
      <p:ext uri="{BB962C8B-B14F-4D97-AF65-F5344CB8AC3E}">
        <p14:creationId xmlns:p14="http://schemas.microsoft.com/office/powerpoint/2010/main" val="9360927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Reject Codes and Reject Reasons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Remove MIMO rules reference from the following</a:t>
            </a:r>
          </a:p>
          <a:p>
            <a:pPr lvl="1"/>
            <a:r>
              <a:rPr lang="en-US" b="0" dirty="0"/>
              <a:t>‘MIMO Rules, ERCOT 1’ from the REF~7G of the UNS “Unable to Schedule” in the 814_02. </a:t>
            </a:r>
          </a:p>
          <a:p>
            <a:pPr lvl="1"/>
            <a:r>
              <a:rPr lang="en-US" dirty="0"/>
              <a:t>‘MIMO Rules, ERCOT 4’ from the REF~7G of the MAR “Move In Already Received” in the 814_02.</a:t>
            </a:r>
          </a:p>
          <a:p>
            <a:pPr lvl="1"/>
            <a:r>
              <a:rPr lang="en-US" b="0" dirty="0"/>
              <a:t>‘MIMO Rules, ERCOT 27’ from the REF~7G of the DOT “Duplicate Original Transaction ID” in the 814_02, 814_17, 814_19, 814_21, 814_25, and 814_27.</a:t>
            </a:r>
          </a:p>
          <a:p>
            <a:pPr lvl="1"/>
            <a:r>
              <a:rPr lang="en-US" dirty="0"/>
              <a:t>‘MIMO Rules, ERCOT 27’ from the REF~7G of the DUP “Duplicate” in the 814_02, 814_09, 814_17, 814_19, 814_21, 814_25, 814_27 and 814_29.</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22</a:t>
            </a:fld>
            <a:endParaRPr lang="en-US" dirty="0"/>
          </a:p>
        </p:txBody>
      </p:sp>
    </p:spTree>
    <p:extLst>
      <p:ext uri="{BB962C8B-B14F-4D97-AF65-F5344CB8AC3E}">
        <p14:creationId xmlns:p14="http://schemas.microsoft.com/office/powerpoint/2010/main" val="4184144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Make the “Unmetered Service Type” found in the REF~PRT segment “Optional” for the TDSP when sending the 814_20 Create.</a:t>
            </a:r>
          </a:p>
          <a:p>
            <a:endParaRPr lang="en-US" b="0" dirty="0"/>
          </a:p>
          <a:p>
            <a:r>
              <a:rPr lang="en-US" b="0" dirty="0"/>
              <a:t>Add the Status Reason “CHP” (Construction Hold Pending) to the 814_04 and 814_05 of the REF~1P (Status Reason).</a:t>
            </a:r>
          </a:p>
          <a:p>
            <a:endParaRPr lang="en-US" b="0" dirty="0"/>
          </a:p>
          <a:p>
            <a:r>
              <a:rPr lang="en-US" b="0" dirty="0"/>
              <a:t>Update the 650_02 to add 5 new codes to the REF~G7 (Complete Unexecutable Reason)</a:t>
            </a:r>
          </a:p>
          <a:p>
            <a:pPr lvl="1"/>
            <a:r>
              <a:rPr lang="en-US" dirty="0"/>
              <a:t>J009 – Distributed Generation (DG) Premise requires ATS and signed Interconnection Agreement</a:t>
            </a:r>
          </a:p>
          <a:p>
            <a:pPr lvl="1"/>
            <a:r>
              <a:rPr lang="en-US" dirty="0"/>
              <a:t>J010 – Auto Transfer Switch (ATS) Not Approved</a:t>
            </a:r>
          </a:p>
          <a:p>
            <a:pPr lvl="1"/>
            <a:r>
              <a:rPr lang="en-US" dirty="0"/>
              <a:t>J011 – Distributed Generation (DG) Auto Transfer Switch (ATS) Disconnect Not Approved</a:t>
            </a:r>
          </a:p>
          <a:p>
            <a:pPr lvl="1"/>
            <a:r>
              <a:rPr lang="en-US" b="0" dirty="0"/>
              <a:t>S004 – Service Standards Clearance Violation</a:t>
            </a:r>
          </a:p>
          <a:p>
            <a:pPr lvl="1"/>
            <a:r>
              <a:rPr lang="en-US" dirty="0"/>
              <a:t>U007 – Service Standards Clearance Violation </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23</a:t>
            </a:fld>
            <a:endParaRPr lang="en-US" dirty="0"/>
          </a:p>
        </p:txBody>
      </p:sp>
    </p:spTree>
    <p:extLst>
      <p:ext uri="{BB962C8B-B14F-4D97-AF65-F5344CB8AC3E}">
        <p14:creationId xmlns:p14="http://schemas.microsoft.com/office/powerpoint/2010/main" val="41127695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650_01 and 650_02 to add 7 new codes to the REF~8X (Purpose Code)</a:t>
            </a:r>
          </a:p>
          <a:p>
            <a:pPr lvl="1"/>
            <a:r>
              <a:rPr lang="en-US" dirty="0"/>
              <a:t>DC006 – Disconnect for Non-Pay for Charges associated to Tampering</a:t>
            </a:r>
          </a:p>
          <a:p>
            <a:pPr lvl="1"/>
            <a:r>
              <a:rPr lang="en-US" b="0" dirty="0"/>
              <a:t>RC002 – to be used where applicable City Permit will be required before Premise can be reconnected by the TDSP</a:t>
            </a:r>
          </a:p>
          <a:p>
            <a:pPr lvl="1"/>
            <a:r>
              <a:rPr lang="en-US" b="0" dirty="0"/>
              <a:t>RC003 – Reconnect Premise</a:t>
            </a:r>
          </a:p>
          <a:p>
            <a:pPr lvl="1"/>
            <a:r>
              <a:rPr lang="en-US" dirty="0"/>
              <a:t>RC004 – Reconnect after Disconnect for Denial of Access</a:t>
            </a:r>
            <a:endParaRPr lang="en-US" b="0" dirty="0"/>
          </a:p>
          <a:p>
            <a:pPr lvl="1"/>
            <a:r>
              <a:rPr lang="en-US" b="0" dirty="0"/>
              <a:t>RC006 – Reconnect Premise After Safety, Weather related or Emergency Conditions No Longer Exist</a:t>
            </a:r>
          </a:p>
          <a:p>
            <a:pPr lvl="1"/>
            <a:r>
              <a:rPr lang="en-US" dirty="0"/>
              <a:t>RC007 – Reconnect Premise after Corrections made to Resolve Service Standards Clearance Violation(s)</a:t>
            </a:r>
          </a:p>
          <a:p>
            <a:pPr lvl="1"/>
            <a:r>
              <a:rPr lang="en-US" dirty="0"/>
              <a:t>RC008 –  Reconnect Premise after Correction(s) were completed to Customer’s Distributed Generation Equipment, which may include Auto Transfer Switch (ATS) corrections and/or Customer has signed Interconnection Agreement</a:t>
            </a:r>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24</a:t>
            </a:fld>
            <a:endParaRPr lang="en-US" dirty="0"/>
          </a:p>
        </p:txBody>
      </p:sp>
    </p:spTree>
    <p:extLst>
      <p:ext uri="{BB962C8B-B14F-4D97-AF65-F5344CB8AC3E}">
        <p14:creationId xmlns:p14="http://schemas.microsoft.com/office/powerpoint/2010/main" val="15135125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add 8 new codes to the REF~5H (Suspension/Reactivation Code)</a:t>
            </a:r>
          </a:p>
          <a:p>
            <a:pPr lvl="1"/>
            <a:r>
              <a:rPr lang="en-US" dirty="0"/>
              <a:t>DC006 – Disconnected Premise Due to Safety, Weather Related or Emergency Condition(s)</a:t>
            </a:r>
          </a:p>
          <a:p>
            <a:pPr lvl="1"/>
            <a:r>
              <a:rPr lang="en-US" b="0" dirty="0"/>
              <a:t>DC007 – Disconnected Premise due to Service Standards Clearance Violation(s)</a:t>
            </a:r>
          </a:p>
          <a:p>
            <a:pPr lvl="1"/>
            <a:r>
              <a:rPr lang="en-US" dirty="0"/>
              <a:t>DG001 – Disconnected Premise due to Distributed Generation (DG) Equipment requires Auto Transfer Switch (ATS) and signed Interconnection Agreement</a:t>
            </a:r>
          </a:p>
          <a:p>
            <a:pPr lvl="1"/>
            <a:r>
              <a:rPr lang="en-US" b="0" dirty="0"/>
              <a:t>DG002 – Disconnected Premise due to Auto Transfer Switch (ATS) Not Approved</a:t>
            </a:r>
          </a:p>
          <a:p>
            <a:pPr lvl="1"/>
            <a:r>
              <a:rPr lang="en-US" dirty="0"/>
              <a:t>DG003 – Disconnected Premise due to Distributed Generation (DG) Auto Transfer Switch (ATS) Disconnect Not Approved</a:t>
            </a:r>
            <a:endParaRPr lang="en-US" b="0" dirty="0"/>
          </a:p>
          <a:p>
            <a:pPr lvl="1"/>
            <a:r>
              <a:rPr lang="en-US" dirty="0"/>
              <a:t>RC006 – Reconnected Premise after Safety, Weather Related or Emergency Conditions(s) No Longer Exist</a:t>
            </a:r>
          </a:p>
          <a:p>
            <a:pPr lvl="1"/>
            <a:r>
              <a:rPr lang="en-US" b="0" dirty="0"/>
              <a:t>RC007 – Reconnected Premise after Service Standards Clearance Violation(s) was Resolved</a:t>
            </a:r>
          </a:p>
          <a:p>
            <a:pPr lvl="1"/>
            <a:r>
              <a:rPr lang="en-US" dirty="0"/>
              <a:t>RC008 – Reconnected Premise after Correction(s) were completed to Distributed Generation Equipment, which may include Auto Transfer Switch Corrections and/or Customer signed Interconnection Agreement</a:t>
            </a:r>
            <a:endParaRPr lang="en-US" b="0" dirty="0"/>
          </a:p>
          <a:p>
            <a:pPr lvl="1"/>
            <a:endParaRPr lang="en-US"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25</a:t>
            </a:fld>
            <a:endParaRPr lang="en-US" dirty="0"/>
          </a:p>
        </p:txBody>
      </p:sp>
    </p:spTree>
    <p:extLst>
      <p:ext uri="{BB962C8B-B14F-4D97-AF65-F5344CB8AC3E}">
        <p14:creationId xmlns:p14="http://schemas.microsoft.com/office/powerpoint/2010/main" val="19655011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transaction to clarify the “R8” (Terminate) code located in the BGN08 of the BGN~13. TDSPs will use this code to indicate an ES ID is permanently suspended and the CR will need to submit an 814_24 (Move Out) with the REF~1P=B44 so the TDSP can retire the ESI ID.</a:t>
            </a:r>
          </a:p>
          <a:p>
            <a:endParaRPr lang="en-US" b="0" dirty="0"/>
          </a:p>
          <a:p>
            <a:r>
              <a:rPr lang="en-US" b="0" dirty="0"/>
              <a:t>Update the 650_04 gray box for the REF~MG (Meter Number) to remove incorrect information. </a:t>
            </a:r>
          </a:p>
          <a:p>
            <a:endParaRPr lang="en-US" b="0" dirty="0"/>
          </a:p>
          <a:p>
            <a:r>
              <a:rPr lang="en-US" b="0" dirty="0"/>
              <a:t>Update the 650_04 to require the DTM~139 (Actual Completion or Estimated Restoration Date/Time) when the BGN08=79 (Reactive) and REF~5H=RC006 (Reconnected Premise after Safety, Weather Related or Emergency Conditions No Longer Exist). TDSP will provide actual Date/Date when restoration of service to Premise was completed.</a:t>
            </a:r>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26</a:t>
            </a:fld>
            <a:endParaRPr lang="en-US" dirty="0"/>
          </a:p>
        </p:txBody>
      </p:sp>
    </p:spTree>
    <p:extLst>
      <p:ext uri="{BB962C8B-B14F-4D97-AF65-F5344CB8AC3E}">
        <p14:creationId xmlns:p14="http://schemas.microsoft.com/office/powerpoint/2010/main" val="3195340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require the DTM~139 (Actual Completion or Estimated Restoration Date/Time) when the </a:t>
            </a:r>
          </a:p>
          <a:p>
            <a:pPr lvl="1"/>
            <a:r>
              <a:rPr lang="en-US" b="0" dirty="0"/>
              <a:t>BGN08=79 (Reactive) and REF~5H=RC006 (Reconnected Premise after Safety, Weather Related or Emergency Conditions No Longer Exist). TDSP will provide actual Date/Time when restoration of service to Premise was completed.</a:t>
            </a:r>
          </a:p>
          <a:p>
            <a:pPr lvl="1"/>
            <a:r>
              <a:rPr lang="en-US" dirty="0"/>
              <a:t>BGN08=S2 (Suspended) and REF~5H=RC007 (Disconnected Premise due to Service Standards Clearance Violation(s)). TDSP will provide actual Date/Time when restoration of service to Premise was completed. </a:t>
            </a:r>
          </a:p>
          <a:p>
            <a:pPr lvl="1"/>
            <a:r>
              <a:rPr lang="en-US" dirty="0"/>
              <a:t>BGN08=79 (Reactive) and REF~5H=RC008 (Reconnected Premise after Correction(s) were completed to Distributed Generation Equipment may include Auto Transfer Switch corrections and/or Customer Signed Interconnection Agreement. TDSP will provide actual Date/Time when restoration of service to Premise was completed.</a:t>
            </a:r>
          </a:p>
          <a:p>
            <a:endParaRPr lang="en-US" b="0" dirty="0"/>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27</a:t>
            </a:fld>
            <a:endParaRPr lang="en-US" dirty="0"/>
          </a:p>
        </p:txBody>
      </p:sp>
    </p:spTree>
    <p:extLst>
      <p:ext uri="{BB962C8B-B14F-4D97-AF65-F5344CB8AC3E}">
        <p14:creationId xmlns:p14="http://schemas.microsoft.com/office/powerpoint/2010/main" val="523824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650_04 to require the MTX (Comments) when the BGN08=79 (Reactive) and REF~5H=RC007 (Reconnected Premise after Service Standards Clearance Violation(s) were Resolved.). TDSP will use “DEP” to provide Service Standards Clearance Violation(s) details in the “MTX02” data field. </a:t>
            </a:r>
          </a:p>
          <a:p>
            <a:endParaRPr lang="en-US" b="0" dirty="0"/>
          </a:p>
          <a:p>
            <a:r>
              <a:rPr lang="en-US" b="0" dirty="0"/>
              <a:t>Update the 814_28 to add 3 new codes to the REF~G7</a:t>
            </a:r>
          </a:p>
          <a:p>
            <a:pPr lvl="1"/>
            <a:r>
              <a:rPr lang="en-US" dirty="0"/>
              <a:t>J009 – </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Distributed Generation (DG) Premise Requires ATS and Signed Interconnection Agreement</a:t>
            </a:r>
          </a:p>
          <a:p>
            <a:pPr lvl="1"/>
            <a:r>
              <a:rPr lang="en-US" dirty="0">
                <a:latin typeface="Arial" panose="020B0604020202020204" pitchFamily="34" charset="0"/>
                <a:cs typeface="Times New Roman" panose="02020603050405020304" pitchFamily="18" charset="0"/>
              </a:rPr>
              <a:t>J010 – Auto Transfer Switch (ATS) Not Approved </a:t>
            </a:r>
          </a:p>
          <a:p>
            <a:pPr lvl="1"/>
            <a:r>
              <a:rPr lang="en-US" dirty="0">
                <a:latin typeface="Arial" panose="020B0604020202020204" pitchFamily="34" charset="0"/>
                <a:cs typeface="Times New Roman" panose="02020603050405020304" pitchFamily="18" charset="0"/>
              </a:rPr>
              <a:t>J011 – Distributed Generation (DG) Auto Transfer Switch (ATS) Disconnect Not Approved</a:t>
            </a:r>
            <a:endParaRPr lang="en-US" dirty="0"/>
          </a:p>
          <a:p>
            <a:pPr lvl="1"/>
            <a:r>
              <a:rPr lang="en-US" b="0" dirty="0"/>
              <a:t>S004 – </a:t>
            </a:r>
            <a:r>
              <a:rPr lang="en-US" sz="1800" dirty="0">
                <a:effectLst/>
                <a:latin typeface="Arial" panose="020B0604020202020204" pitchFamily="34" charset="0"/>
                <a:ea typeface="Times New Roman" panose="02020603050405020304" pitchFamily="18" charset="0"/>
              </a:rPr>
              <a:t>Service Standards Clearance Violation </a:t>
            </a:r>
            <a:endParaRPr lang="en-US" b="0" dirty="0"/>
          </a:p>
          <a:p>
            <a:pPr lvl="1"/>
            <a:r>
              <a:rPr lang="en-US" dirty="0"/>
              <a:t>U007 – </a:t>
            </a:r>
            <a:r>
              <a:rPr lang="en-US" sz="1800" dirty="0">
                <a:effectLst/>
                <a:latin typeface="Arial" panose="020B0604020202020204" pitchFamily="34" charset="0"/>
                <a:ea typeface="Times New Roman" panose="02020603050405020304" pitchFamily="18" charset="0"/>
              </a:rPr>
              <a:t>Service Standards Clearance Violation</a:t>
            </a:r>
          </a:p>
          <a:p>
            <a:pPr lvl="1"/>
            <a:endParaRPr lang="en-US" sz="1800" dirty="0">
              <a:effectLst/>
              <a:latin typeface="Arial" panose="020B0604020202020204" pitchFamily="34"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28</a:t>
            </a:fld>
            <a:endParaRPr lang="en-US" dirty="0"/>
          </a:p>
        </p:txBody>
      </p:sp>
    </p:spTree>
    <p:extLst>
      <p:ext uri="{BB962C8B-B14F-4D97-AF65-F5344CB8AC3E}">
        <p14:creationId xmlns:p14="http://schemas.microsoft.com/office/powerpoint/2010/main" val="17649989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Texas SET Change Controls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Update the BIG07 of the BIG (Beginning Segment for Invoice) for the 810_02 for the code “26” to match the name identified in the TX SET Guide as “Miscellaneous Service Invoice”</a:t>
            </a:r>
          </a:p>
          <a:p>
            <a:endParaRPr lang="en-US" b="0" dirty="0"/>
          </a:p>
          <a:p>
            <a:r>
              <a:rPr lang="en-US" b="0" dirty="0"/>
              <a:t>ERCOT to reject all name fields that contain only a comma or other one character punctuation in the following 814_01, 814_03, 814_04, 814_05, 814_08, 814_12, 814_14, 814_16, 814_18, 814_20, 814_22, 814_24, 814_26, 814_28, 814_PC, 650_01. The following will be validated on</a:t>
            </a:r>
          </a:p>
          <a:p>
            <a:pPr lvl="1"/>
            <a:r>
              <a:rPr lang="en-US" dirty="0"/>
              <a:t>Period . </a:t>
            </a:r>
          </a:p>
          <a:p>
            <a:pPr lvl="1"/>
            <a:r>
              <a:rPr lang="en-US" b="0" dirty="0"/>
              <a:t>Comma ,</a:t>
            </a:r>
          </a:p>
          <a:p>
            <a:pPr lvl="1"/>
            <a:r>
              <a:rPr lang="en-US" dirty="0"/>
              <a:t>Semicolon ;</a:t>
            </a:r>
          </a:p>
          <a:p>
            <a:pPr marR="0" lvl="1">
              <a:spcAft>
                <a:spcPts val="0"/>
              </a:spcAft>
            </a:pPr>
            <a:r>
              <a:rPr lang="en-US" dirty="0"/>
              <a:t>Colon :</a:t>
            </a:r>
          </a:p>
          <a:p>
            <a:pPr marR="0" lvl="1">
              <a:spcAft>
                <a:spcPts val="0"/>
              </a:spcAft>
            </a:pPr>
            <a:r>
              <a:rPr lang="en-US" dirty="0"/>
              <a:t>Exclamation Mark !</a:t>
            </a:r>
          </a:p>
          <a:p>
            <a:pPr marR="0" lvl="1">
              <a:spcAft>
                <a:spcPts val="0"/>
              </a:spcAft>
            </a:pPr>
            <a:r>
              <a:rPr lang="en-US" dirty="0"/>
              <a:t>Question Mark ?</a:t>
            </a:r>
          </a:p>
          <a:p>
            <a:pPr marR="0" lvl="1">
              <a:spcAft>
                <a:spcPts val="0"/>
              </a:spcAft>
            </a:pPr>
            <a:r>
              <a:rPr lang="en-US" dirty="0"/>
              <a:t>Dash –</a:t>
            </a:r>
          </a:p>
          <a:p>
            <a:pPr lvl="1"/>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29</a:t>
            </a:fld>
            <a:endParaRPr lang="en-US" dirty="0"/>
          </a:p>
        </p:txBody>
      </p:sp>
      <p:sp>
        <p:nvSpPr>
          <p:cNvPr id="3" name="TextBox 2">
            <a:extLst>
              <a:ext uri="{FF2B5EF4-FFF2-40B4-BE49-F238E27FC236}">
                <a16:creationId xmlns:a16="http://schemas.microsoft.com/office/drawing/2014/main" id="{3F4FB027-0C1C-9BEC-50BB-B71D5CE3A7B8}"/>
              </a:ext>
            </a:extLst>
          </p:cNvPr>
          <p:cNvSpPr txBox="1"/>
          <p:nvPr/>
        </p:nvSpPr>
        <p:spPr>
          <a:xfrm>
            <a:off x="5643978" y="3304758"/>
            <a:ext cx="3807041" cy="2640723"/>
          </a:xfrm>
          <a:prstGeom prst="rect">
            <a:avLst/>
          </a:prstGeom>
          <a:noFill/>
        </p:spPr>
        <p:txBody>
          <a:bodyPr wrap="square" rtlCol="0">
            <a:spAutoFit/>
          </a:bodyPr>
          <a:lstStyle/>
          <a:p>
            <a:pPr marL="742950" lvl="1" indent="-285750">
              <a:spcBef>
                <a:spcPct val="20000"/>
              </a:spcBef>
              <a:buFont typeface="Arial" panose="020B0604020202020204" pitchFamily="34" charset="0"/>
              <a:buChar char="–"/>
            </a:pPr>
            <a:r>
              <a:rPr lang="en-US" dirty="0">
                <a:solidFill>
                  <a:srgbClr val="5B6770"/>
                </a:solidFill>
              </a:rPr>
              <a:t>Hyphen -</a:t>
            </a:r>
          </a:p>
          <a:p>
            <a:pPr marL="742950" lvl="1" indent="-285750">
              <a:spcBef>
                <a:spcPct val="20000"/>
              </a:spcBef>
              <a:buFont typeface="Arial" panose="020B0604020202020204" pitchFamily="34" charset="0"/>
              <a:buChar char="–"/>
            </a:pPr>
            <a:r>
              <a:rPr lang="en-US" dirty="0">
                <a:solidFill>
                  <a:srgbClr val="5B6770"/>
                </a:solidFill>
              </a:rPr>
              <a:t>Parentheses  ( or )</a:t>
            </a:r>
          </a:p>
          <a:p>
            <a:pPr marL="742950" lvl="1" indent="-285750">
              <a:spcBef>
                <a:spcPct val="20000"/>
              </a:spcBef>
              <a:buFont typeface="Arial" panose="020B0604020202020204" pitchFamily="34" charset="0"/>
              <a:buChar char="–"/>
            </a:pPr>
            <a:r>
              <a:rPr lang="en-US" dirty="0">
                <a:solidFill>
                  <a:srgbClr val="5B6770"/>
                </a:solidFill>
              </a:rPr>
              <a:t>Brackets  [ or ]</a:t>
            </a:r>
          </a:p>
          <a:p>
            <a:pPr marL="742950" lvl="1" indent="-285750">
              <a:spcBef>
                <a:spcPct val="20000"/>
              </a:spcBef>
              <a:buFont typeface="Arial" panose="020B0604020202020204" pitchFamily="34" charset="0"/>
              <a:buChar char="–"/>
            </a:pPr>
            <a:r>
              <a:rPr lang="en-US" dirty="0">
                <a:solidFill>
                  <a:srgbClr val="5B6770"/>
                </a:solidFill>
              </a:rPr>
              <a:t>Curly Braces  { or }</a:t>
            </a:r>
          </a:p>
          <a:p>
            <a:pPr marL="742950" lvl="1" indent="-285750">
              <a:spcBef>
                <a:spcPct val="20000"/>
              </a:spcBef>
              <a:buFont typeface="Arial" panose="020B0604020202020204" pitchFamily="34" charset="0"/>
              <a:buChar char="–"/>
            </a:pPr>
            <a:r>
              <a:rPr lang="en-US" dirty="0">
                <a:solidFill>
                  <a:srgbClr val="5B6770"/>
                </a:solidFill>
              </a:rPr>
              <a:t>Quotation Marks ” or “</a:t>
            </a:r>
          </a:p>
          <a:p>
            <a:pPr marL="742950" lvl="1" indent="-285750">
              <a:spcBef>
                <a:spcPct val="20000"/>
              </a:spcBef>
              <a:buFont typeface="Arial" panose="020B0604020202020204" pitchFamily="34" charset="0"/>
              <a:buChar char="–"/>
            </a:pPr>
            <a:r>
              <a:rPr lang="en-US" dirty="0">
                <a:solidFill>
                  <a:srgbClr val="5B6770"/>
                </a:solidFill>
              </a:rPr>
              <a:t>Apostrophe  ‘</a:t>
            </a:r>
          </a:p>
          <a:p>
            <a:pPr marL="742950" lvl="1" indent="-285750">
              <a:spcBef>
                <a:spcPct val="20000"/>
              </a:spcBef>
              <a:buFont typeface="Arial" panose="020B0604020202020204" pitchFamily="34" charset="0"/>
              <a:buChar char="–"/>
            </a:pPr>
            <a:r>
              <a:rPr lang="en-US" dirty="0">
                <a:solidFill>
                  <a:srgbClr val="5B6770"/>
                </a:solidFill>
              </a:rPr>
              <a:t>Ellipses  …</a:t>
            </a:r>
          </a:p>
          <a:p>
            <a:endParaRPr lang="en-US" dirty="0"/>
          </a:p>
        </p:txBody>
      </p:sp>
    </p:spTree>
    <p:extLst>
      <p:ext uri="{BB962C8B-B14F-4D97-AF65-F5344CB8AC3E}">
        <p14:creationId xmlns:p14="http://schemas.microsoft.com/office/powerpoint/2010/main" val="1085703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Acronyms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CSA – Continuous Service Agreement</a:t>
            </a:r>
          </a:p>
          <a:p>
            <a:r>
              <a:rPr lang="en-US" sz="2800" b="0" dirty="0"/>
              <a:t>MCT – Market Coordination Team</a:t>
            </a:r>
          </a:p>
          <a:p>
            <a:r>
              <a:rPr lang="en-US" sz="2800" b="0" dirty="0"/>
              <a:t>PROD – Production Environment</a:t>
            </a:r>
          </a:p>
          <a:p>
            <a:r>
              <a:rPr lang="en-US" sz="2800" b="0" dirty="0"/>
              <a:t>RMG – Retail Market Guide</a:t>
            </a:r>
          </a:p>
          <a:p>
            <a:r>
              <a:rPr lang="en-US" sz="2800" b="0" dirty="0"/>
              <a:t>RMTE – Retail Market Test Environment (used for flight testing)</a:t>
            </a:r>
          </a:p>
          <a:p>
            <a:r>
              <a:rPr lang="en-US" sz="2800" b="0" dirty="0"/>
              <a:t>ROR – Rep of Record</a:t>
            </a:r>
          </a:p>
          <a:p>
            <a:r>
              <a:rPr lang="en-US" sz="2800" b="0" dirty="0"/>
              <a:t>Texas SET – Texas Standard Electronic Transaction</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a:t>
            </a:fld>
            <a:endParaRPr lang="en-US" dirty="0"/>
          </a:p>
        </p:txBody>
      </p:sp>
    </p:spTree>
    <p:extLst>
      <p:ext uri="{BB962C8B-B14F-4D97-AF65-F5344CB8AC3E}">
        <p14:creationId xmlns:p14="http://schemas.microsoft.com/office/powerpoint/2010/main" val="5870630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latin typeface="Arial" panose="020B0604020202020204" pitchFamily="34" charset="0"/>
              </a:rPr>
              <a:t>In the 814_20 Clarify the NM1 (Meter Level Information)</a:t>
            </a:r>
          </a:p>
          <a:p>
            <a:pPr lvl="1"/>
            <a:r>
              <a:rPr lang="en-US" dirty="0">
                <a:latin typeface="Arial" panose="020B0604020202020204" pitchFamily="34" charset="0"/>
              </a:rPr>
              <a:t>When the NM108 Meter Number = NONE</a:t>
            </a:r>
          </a:p>
          <a:p>
            <a:pPr lvl="1"/>
            <a:r>
              <a:rPr lang="en-US" b="0" dirty="0">
                <a:latin typeface="Arial" panose="020B0604020202020204" pitchFamily="34" charset="0"/>
              </a:rPr>
              <a:t>When the NM109 Meter Number = All and NONE          </a:t>
            </a:r>
          </a:p>
          <a:p>
            <a:endParaRPr lang="en-US" b="0" dirty="0">
              <a:latin typeface="Arial" panose="020B0604020202020204" pitchFamily="34" charset="0"/>
            </a:endParaRPr>
          </a:p>
          <a:p>
            <a:r>
              <a:rPr lang="en-US" b="0" dirty="0">
                <a:latin typeface="Arial" panose="020B0604020202020204" pitchFamily="34" charset="0"/>
              </a:rPr>
              <a:t>Add a new Optional PER segment PER~PO to the 814_01, 814_03 and 814_16 transactions to communicate Power Outage Contact Information.                                     </a:t>
            </a:r>
            <a:endParaRPr lang="en-US" b="0" dirty="0"/>
          </a:p>
          <a:p>
            <a:endParaRPr lang="en-US" b="0" dirty="0"/>
          </a:p>
          <a:p>
            <a:r>
              <a:rPr lang="en-US" b="0" dirty="0"/>
              <a:t>Update the 650_02 for the YNQ to remove the RC003 (Reconnect for Customer Requested Clearance).</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30</a:t>
            </a:fld>
            <a:endParaRPr lang="en-US" dirty="0"/>
          </a:p>
        </p:txBody>
      </p:sp>
    </p:spTree>
    <p:extLst>
      <p:ext uri="{BB962C8B-B14F-4D97-AF65-F5344CB8AC3E}">
        <p14:creationId xmlns:p14="http://schemas.microsoft.com/office/powerpoint/2010/main" val="34420985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762001"/>
            <a:ext cx="11379200" cy="2514599"/>
          </a:xfrm>
        </p:spPr>
        <p:txBody>
          <a:bodyPr/>
          <a:lstStyle/>
          <a:p>
            <a:pPr marL="0" indent="0" algn="ctr">
              <a:buNone/>
            </a:pPr>
            <a:r>
              <a:rPr lang="en-US" sz="5400" b="0" dirty="0"/>
              <a:t>Business Requirements for Entering Test Flight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31</a:t>
            </a:fld>
            <a:endParaRPr lang="en-US" dirty="0"/>
          </a:p>
        </p:txBody>
      </p:sp>
      <p:pic>
        <p:nvPicPr>
          <p:cNvPr id="2" name="Picture 1">
            <a:extLst>
              <a:ext uri="{FF2B5EF4-FFF2-40B4-BE49-F238E27FC236}">
                <a16:creationId xmlns:a16="http://schemas.microsoft.com/office/drawing/2014/main" id="{8F90BFCD-18D2-A9EF-3933-40B9E06E818A}"/>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276600"/>
            <a:ext cx="3062288"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18591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Entering Test Flight</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How do I sign up to participate in Flight 0924, TX SET V5.0?</a:t>
            </a:r>
          </a:p>
          <a:p>
            <a:pPr lvl="1"/>
            <a:r>
              <a:rPr lang="en-US" sz="2800" dirty="0"/>
              <a:t>New LSE</a:t>
            </a:r>
          </a:p>
          <a:p>
            <a:pPr lvl="1"/>
            <a:r>
              <a:rPr lang="en-US" sz="2800" b="0" dirty="0"/>
              <a:t>Existing MPs</a:t>
            </a:r>
          </a:p>
          <a:p>
            <a:pPr lvl="1"/>
            <a:r>
              <a:rPr lang="en-US" sz="2800" dirty="0"/>
              <a:t>Additional DUNS for Certified REP</a:t>
            </a:r>
          </a:p>
          <a:p>
            <a:endParaRPr lang="en-US" sz="3000" b="0" dirty="0"/>
          </a:p>
          <a:p>
            <a:r>
              <a:rPr lang="en-US" sz="3000" b="0" dirty="0"/>
              <a:t>What are the business requirements I must fulfill before entering the test flight?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32</a:t>
            </a:fld>
            <a:endParaRPr lang="en-US" dirty="0"/>
          </a:p>
        </p:txBody>
      </p:sp>
    </p:spTree>
    <p:extLst>
      <p:ext uri="{BB962C8B-B14F-4D97-AF65-F5344CB8AC3E}">
        <p14:creationId xmlns:p14="http://schemas.microsoft.com/office/powerpoint/2010/main" val="1192143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New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New LSEs that wish to sign up for Flight 0924 must complete ALL of the following by Flight Deadline</a:t>
            </a:r>
          </a:p>
          <a:p>
            <a:pPr marL="914400" lvl="2" indent="0">
              <a:buNone/>
            </a:pPr>
            <a:r>
              <a:rPr lang="en-US" dirty="0">
                <a:solidFill>
                  <a:srgbClr val="FF0000"/>
                </a:solidFill>
              </a:rPr>
              <a:t>Wednesday, July 3, 2024 – 5:00 CPT</a:t>
            </a:r>
          </a:p>
          <a:p>
            <a:endParaRPr lang="en-US" b="0" dirty="0"/>
          </a:p>
          <a:p>
            <a:r>
              <a:rPr lang="en-US" sz="1800" b="0" dirty="0"/>
              <a:t>Submit LSE Application</a:t>
            </a:r>
          </a:p>
          <a:p>
            <a:pPr lvl="1"/>
            <a:r>
              <a:rPr lang="en-US" sz="1600" dirty="0"/>
              <a:t>Application can be found in Section 23 of the ERCOT Protocols:</a:t>
            </a:r>
          </a:p>
          <a:p>
            <a:pPr marL="457200" lvl="1" indent="0">
              <a:buNone/>
            </a:pPr>
            <a:r>
              <a:rPr lang="en-US" sz="1600" dirty="0"/>
              <a:t>		</a:t>
            </a:r>
            <a:r>
              <a:rPr lang="en-US" sz="1600" dirty="0">
                <a:hlinkClick r:id="rId2"/>
              </a:rPr>
              <a:t>http://www.ercot.com/mktrules/nprotocols/current</a:t>
            </a:r>
            <a:r>
              <a:rPr lang="en-US" sz="1600" dirty="0"/>
              <a:t> </a:t>
            </a:r>
          </a:p>
          <a:p>
            <a:pPr lvl="1"/>
            <a:r>
              <a:rPr lang="en-US" sz="1600" b="0" dirty="0"/>
              <a:t>QSE Designation must be made prior to production</a:t>
            </a:r>
          </a:p>
          <a:p>
            <a:pPr lvl="2"/>
            <a:r>
              <a:rPr lang="en-US" sz="1400" dirty="0"/>
              <a:t>Note – QSE must be Qualified/Certified by ERCOT</a:t>
            </a:r>
          </a:p>
          <a:p>
            <a:pPr lvl="1"/>
            <a:r>
              <a:rPr lang="en-US" sz="1600" b="0" dirty="0"/>
              <a:t>Application requires a DUNS number (</a:t>
            </a:r>
            <a:r>
              <a:rPr lang="en-US" sz="1600" b="0" dirty="0">
                <a:hlinkClick r:id="rId3"/>
              </a:rPr>
              <a:t>www.dnb.com</a:t>
            </a:r>
            <a:r>
              <a:rPr lang="en-US" sz="1600" b="0" dirty="0"/>
              <a:t>). </a:t>
            </a:r>
          </a:p>
          <a:p>
            <a:pPr lvl="2"/>
            <a:r>
              <a:rPr lang="en-US" sz="1400" b="0" dirty="0"/>
              <a:t>Note: ERCOT must be able to view and access the DUNS Number through www.dnb.com by the Application Processing Deadline; merely obtaining a DUNS Number from Dun and Bradstreet the day of the Application Processing Deadline is not sufficient, as it may take Dun and Bradstreet several days to enter the DUNS Number into their system </a:t>
            </a:r>
          </a:p>
          <a:p>
            <a:pPr lvl="1"/>
            <a:r>
              <a:rPr lang="en-US" sz="1600" dirty="0"/>
              <a:t>Please not that proper registration of your company must be on file at the Texas Secretary of State office in order for your ERCOT LSE application to be accepted (</a:t>
            </a:r>
            <a:r>
              <a:rPr lang="en-US" sz="1600" dirty="0">
                <a:hlinkClick r:id="rId4"/>
              </a:rPr>
              <a:t>http://www.sos.state.tx.us/</a:t>
            </a:r>
            <a:r>
              <a:rPr lang="en-US" sz="1600" dirty="0"/>
              <a:t>) . </a:t>
            </a:r>
          </a:p>
          <a:p>
            <a:pPr lvl="2"/>
            <a:r>
              <a:rPr lang="en-US" sz="1400" dirty="0"/>
              <a:t>Note: ERCOT must be able to view and access the TXSOS registration by the Application Processing Deadline</a:t>
            </a:r>
          </a:p>
          <a:p>
            <a:pPr lvl="1"/>
            <a:r>
              <a:rPr lang="en-US" sz="1600" b="0" dirty="0"/>
              <a:t>Submit an </a:t>
            </a:r>
            <a:r>
              <a:rPr lang="en-US" sz="1600" dirty="0">
                <a:hlinkClick r:id="rId5"/>
              </a:rPr>
              <a:t>Attestation Regarding Market Participant Citizenship, Ownership, or Headquarters</a:t>
            </a:r>
            <a:r>
              <a:rPr lang="en-US" sz="1600" dirty="0"/>
              <a:t> </a:t>
            </a:r>
            <a:r>
              <a:rPr lang="en-US" sz="1600" b="0" dirty="0"/>
              <a:t>form to ERCOT</a:t>
            </a:r>
          </a:p>
          <a:p>
            <a:pPr marL="914400" lvl="2" indent="0">
              <a:buNone/>
            </a:pPr>
            <a:endParaRPr lang="en-US" dirty="0">
              <a:solidFill>
                <a:srgbClr val="FF0000"/>
              </a:solidFill>
            </a:endParaRP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33</a:t>
            </a:fld>
            <a:endParaRPr lang="en-US" dirty="0"/>
          </a:p>
        </p:txBody>
      </p:sp>
    </p:spTree>
    <p:extLst>
      <p:ext uri="{BB962C8B-B14F-4D97-AF65-F5344CB8AC3E}">
        <p14:creationId xmlns:p14="http://schemas.microsoft.com/office/powerpoint/2010/main" val="17172951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New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Submit $500 LSE Application Fee</a:t>
            </a:r>
          </a:p>
          <a:p>
            <a:endParaRPr lang="en-US" b="0" dirty="0"/>
          </a:p>
          <a:p>
            <a:r>
              <a:rPr lang="en-US" b="0" dirty="0"/>
              <a:t>File for REP Certification with PUCT (not required for MOU/EC)</a:t>
            </a:r>
          </a:p>
          <a:p>
            <a:pPr lvl="1"/>
            <a:r>
              <a:rPr lang="en-US" dirty="0"/>
              <a:t>Send the PUCT docket number to: </a:t>
            </a:r>
            <a:r>
              <a:rPr lang="en-US" dirty="0">
                <a:effectLst/>
                <a:hlinkClick r:id="rId2" tooltip="mailto:mpregistration@ercot.com"/>
              </a:rPr>
              <a:t>MPregistration@ercot.com</a:t>
            </a:r>
            <a:endParaRPr lang="en-US" dirty="0">
              <a:effectLst/>
            </a:endParaRPr>
          </a:p>
          <a:p>
            <a:endParaRPr lang="en-US" b="0" dirty="0"/>
          </a:p>
          <a:p>
            <a:pPr marL="508000" lvl="0" indent="-508000" fontAlgn="base">
              <a:lnSpc>
                <a:spcPct val="90000"/>
              </a:lnSpc>
              <a:spcAft>
                <a:spcPct val="0"/>
              </a:spcAft>
              <a:buFont typeface="Arial" panose="020B0604020202020204" pitchFamily="34" charset="0"/>
              <a:buChar char="•"/>
              <a:defRPr/>
            </a:pPr>
            <a:r>
              <a:rPr lang="en-US" b="0" dirty="0"/>
              <a:t>AR/BAR sends info to assign FlighTrak Admin</a:t>
            </a:r>
          </a:p>
          <a:p>
            <a:pPr marL="908050" lvl="1" indent="-508000" fontAlgn="base">
              <a:lnSpc>
                <a:spcPct val="90000"/>
              </a:lnSpc>
              <a:spcAft>
                <a:spcPct val="0"/>
              </a:spcAft>
              <a:buFont typeface="Arial" panose="020B0604020202020204" pitchFamily="34" charset="0"/>
              <a:buChar char="•"/>
              <a:defRPr/>
            </a:pPr>
            <a:r>
              <a:rPr lang="en-US" dirty="0"/>
              <a:t>Email sent to </a:t>
            </a:r>
            <a:r>
              <a:rPr lang="en-US" dirty="0">
                <a:hlinkClick r:id="rId3"/>
              </a:rPr>
              <a:t>flighttesting@ercot.com</a:t>
            </a:r>
            <a:r>
              <a:rPr lang="en-US" dirty="0"/>
              <a:t> by July 10, 2024</a:t>
            </a:r>
          </a:p>
          <a:p>
            <a:pPr marL="908050" lvl="1" indent="-508000" fontAlgn="base">
              <a:lnSpc>
                <a:spcPct val="90000"/>
              </a:lnSpc>
              <a:spcAft>
                <a:spcPct val="0"/>
              </a:spcAft>
              <a:buFont typeface="Arial" panose="020B0604020202020204" pitchFamily="34" charset="0"/>
              <a:buChar char="•"/>
              <a:defRPr/>
            </a:pPr>
            <a:endParaRPr lang="en-US" b="0" dirty="0"/>
          </a:p>
          <a:p>
            <a:pPr marL="508000" indent="-508000" fontAlgn="base">
              <a:lnSpc>
                <a:spcPct val="90000"/>
              </a:lnSpc>
              <a:spcAft>
                <a:spcPct val="0"/>
              </a:spcAft>
              <a:defRPr/>
            </a:pPr>
            <a:r>
              <a:rPr lang="en-US" b="0" dirty="0"/>
              <a:t>FlighTrak Admin creates user account for AR/BAR</a:t>
            </a:r>
          </a:p>
          <a:p>
            <a:pPr marL="908050" lvl="1" indent="-508000" fontAlgn="base">
              <a:lnSpc>
                <a:spcPct val="90000"/>
              </a:lnSpc>
              <a:spcAft>
                <a:spcPct val="0"/>
              </a:spcAft>
              <a:defRPr/>
            </a:pPr>
            <a:r>
              <a:rPr lang="en-US" dirty="0"/>
              <a:t>ERCOT confirms that the AR/BAR set up matches the contacts provided on the LSE application and assigns the AR/BAR roles to the appropriate users by July 17, 2024. </a:t>
            </a:r>
            <a:endParaRPr lang="en-US" b="0" dirty="0"/>
          </a:p>
          <a:p>
            <a:endParaRPr lang="en-US" b="0" dirty="0"/>
          </a:p>
          <a:p>
            <a:r>
              <a:rPr lang="en-US" b="0" dirty="0"/>
              <a:t>AR/BAR Submit Flight Registration in FlighTrak by July 31, 2024 @ 5:00 CPT</a:t>
            </a:r>
          </a:p>
          <a:p>
            <a:pPr lvl="1"/>
            <a:r>
              <a:rPr lang="en-US" dirty="0"/>
              <a:t>Reference the FlighTrak Users Guide </a:t>
            </a:r>
            <a:r>
              <a:rPr lang="en-US" dirty="0">
                <a:hlinkClick r:id="rId4"/>
              </a:rPr>
              <a:t>https://www.ercot.com/services/rq/lse/trt/index</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34</a:t>
            </a:fld>
            <a:endParaRPr lang="en-US" dirty="0"/>
          </a:p>
        </p:txBody>
      </p:sp>
    </p:spTree>
    <p:extLst>
      <p:ext uri="{BB962C8B-B14F-4D97-AF65-F5344CB8AC3E}">
        <p14:creationId xmlns:p14="http://schemas.microsoft.com/office/powerpoint/2010/main" val="6736677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New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Additional DUNS for Certified REP please note:</a:t>
            </a:r>
          </a:p>
          <a:p>
            <a:endParaRPr lang="en-US" b="0" dirty="0"/>
          </a:p>
          <a:p>
            <a:r>
              <a:rPr lang="en-US" b="0" dirty="0"/>
              <a:t>If a decision is made to add a DUNS for a Certified REP (DUNS or DUNS plus 4), this new entity is considered a new LSE from a business perspective</a:t>
            </a:r>
          </a:p>
          <a:p>
            <a:pPr lvl="1"/>
            <a:r>
              <a:rPr lang="en-US" dirty="0"/>
              <a:t>The new LSE must follow the “New LSE” steps for signing up for Flight 0924</a:t>
            </a:r>
          </a:p>
          <a:p>
            <a:pPr lvl="1"/>
            <a:endParaRPr lang="en-US" b="0" dirty="0"/>
          </a:p>
          <a:p>
            <a:r>
              <a:rPr lang="en-US" b="0" dirty="0"/>
              <a:t>From a testing perspective, there are ad-hoc truncated testing tracks available under certain circumstances.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35</a:t>
            </a:fld>
            <a:endParaRPr lang="en-US" dirty="0"/>
          </a:p>
        </p:txBody>
      </p:sp>
    </p:spTree>
    <p:extLst>
      <p:ext uri="{BB962C8B-B14F-4D97-AF65-F5344CB8AC3E}">
        <p14:creationId xmlns:p14="http://schemas.microsoft.com/office/powerpoint/2010/main" val="20444505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Existing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Existing LSEs will be required to test for the version upgrade to TX SET 5.0 and also if they are entering new service territories, testing additional business functionality, changing banking information, changing their service provider, or adding another entity to their business umbrella.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36</a:t>
            </a:fld>
            <a:endParaRPr lang="en-US" dirty="0"/>
          </a:p>
        </p:txBody>
      </p:sp>
      <p:pic>
        <p:nvPicPr>
          <p:cNvPr id="2" name="Picture 7">
            <a:extLst>
              <a:ext uri="{FF2B5EF4-FFF2-40B4-BE49-F238E27FC236}">
                <a16:creationId xmlns:a16="http://schemas.microsoft.com/office/drawing/2014/main" id="{228E7BC6-3F5B-366E-E043-D4F1B2E60BD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926806" y="3581400"/>
            <a:ext cx="2338388" cy="2376488"/>
          </a:xfrm>
          <a:prstGeom prst="rect">
            <a:avLst/>
          </a:prstGeom>
          <a:noFill/>
        </p:spPr>
      </p:pic>
    </p:spTree>
    <p:extLst>
      <p:ext uri="{BB962C8B-B14F-4D97-AF65-F5344CB8AC3E}">
        <p14:creationId xmlns:p14="http://schemas.microsoft.com/office/powerpoint/2010/main" val="3597676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5"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dow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Signing up for Flight 0924:  Existing LSEs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Existing LSEs must sign up for Flight 0924 by submitting their Flight Registration in the FlighTrak application before 5:00 pm July 31, 2024</a:t>
            </a:r>
          </a:p>
          <a:p>
            <a:endParaRPr lang="en-US" b="0" dirty="0"/>
          </a:p>
          <a:p>
            <a:r>
              <a:rPr lang="en-US" b="0" dirty="0"/>
              <a:t>Only the AR/BAR for that LSE, as assigned in the FlighTrak application, can submit the Flight Registration form</a:t>
            </a:r>
          </a:p>
          <a:p>
            <a:endParaRPr lang="en-US" b="0" dirty="0"/>
          </a:p>
          <a:p>
            <a:r>
              <a:rPr lang="en-US" b="0" dirty="0"/>
              <a:t>Once the registration is approved by the Flight Administrator the LSE or applicable Service Provider can provide / update the Testing Specifications in FlighTrak</a:t>
            </a:r>
          </a:p>
          <a:p>
            <a:pPr marL="0" indent="0">
              <a:buNone/>
            </a:pPr>
            <a:endParaRPr lang="en-US" b="0" dirty="0"/>
          </a:p>
          <a:p>
            <a:r>
              <a:rPr lang="en-US" b="0" dirty="0"/>
              <a:t>Testing Specifications must be submitted and approved in FlighTrak by August 5, 2024</a:t>
            </a:r>
          </a:p>
          <a:p>
            <a:pPr marL="457200" lvl="1"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37</a:t>
            </a:fld>
            <a:endParaRPr lang="en-US" dirty="0"/>
          </a:p>
        </p:txBody>
      </p:sp>
    </p:spTree>
    <p:extLst>
      <p:ext uri="{BB962C8B-B14F-4D97-AF65-F5344CB8AC3E}">
        <p14:creationId xmlns:p14="http://schemas.microsoft.com/office/powerpoint/2010/main" val="6616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Registration Requirements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ERCOT Registration requirements are defined in Protocol 16: Registration and Qualification of MPs</a:t>
            </a:r>
          </a:p>
          <a:p>
            <a:pPr lvl="1"/>
            <a:r>
              <a:rPr lang="en-US" dirty="0">
                <a:hlinkClick r:id="rId2"/>
              </a:rPr>
              <a:t>http://www.ercot.com/mktrules/nprotocols/current</a:t>
            </a:r>
            <a:endParaRPr lang="en-US" dirty="0"/>
          </a:p>
          <a:p>
            <a:endParaRPr lang="en-US" b="0" dirty="0"/>
          </a:p>
          <a:p>
            <a:endParaRPr lang="en-US" b="0" dirty="0"/>
          </a:p>
          <a:p>
            <a:endParaRPr lang="en-US" b="0" dirty="0"/>
          </a:p>
          <a:p>
            <a:endParaRPr lang="en-US" b="0" dirty="0"/>
          </a:p>
          <a:p>
            <a:endParaRPr lang="en-US" b="0" dirty="0"/>
          </a:p>
          <a:p>
            <a:endParaRPr lang="en-US" b="0" dirty="0"/>
          </a:p>
          <a:p>
            <a:endParaRPr lang="en-US" b="0" dirty="0"/>
          </a:p>
          <a:p>
            <a:r>
              <a:rPr lang="en-US" b="0" dirty="0"/>
              <a:t>ERCOT Registration Requirements must be fulfilled prior to a Market Participant receiving their certification letter and migrating to production.</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38</a:t>
            </a:fld>
            <a:endParaRPr lang="en-US" dirty="0"/>
          </a:p>
        </p:txBody>
      </p:sp>
      <p:pic>
        <p:nvPicPr>
          <p:cNvPr id="2" name="Picture 6">
            <a:extLst>
              <a:ext uri="{FF2B5EF4-FFF2-40B4-BE49-F238E27FC236}">
                <a16:creationId xmlns:a16="http://schemas.microsoft.com/office/drawing/2014/main" id="{C47DBA8E-8DDA-FC05-1ADB-784F713D35E0}"/>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419600" y="2514600"/>
            <a:ext cx="2503488" cy="1666875"/>
          </a:xfrm>
          <a:prstGeom prst="rect">
            <a:avLst/>
          </a:prstGeom>
          <a:noFill/>
        </p:spPr>
      </p:pic>
    </p:spTree>
    <p:extLst>
      <p:ext uri="{BB962C8B-B14F-4D97-AF65-F5344CB8AC3E}">
        <p14:creationId xmlns:p14="http://schemas.microsoft.com/office/powerpoint/2010/main" val="24620165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LSE Registration Requirements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pPr marL="0" indent="0">
              <a:buNone/>
            </a:pPr>
            <a:r>
              <a:rPr lang="en-US" sz="1400" b="0" dirty="0"/>
              <a:t>New Load Service Entity (LSE) Registration Requirements:</a:t>
            </a:r>
          </a:p>
          <a:p>
            <a:endParaRPr lang="en-US" sz="1400" b="0" dirty="0"/>
          </a:p>
          <a:p>
            <a:r>
              <a:rPr lang="en-US" sz="1400" b="0" dirty="0"/>
              <a:t>LSE Application Completed</a:t>
            </a:r>
          </a:p>
          <a:p>
            <a:pPr lvl="1"/>
            <a:r>
              <a:rPr lang="en-US" sz="1200" dirty="0"/>
              <a:t>Executed Standard Form Agreement</a:t>
            </a:r>
          </a:p>
          <a:p>
            <a:pPr lvl="1"/>
            <a:r>
              <a:rPr lang="en-US" sz="1200" b="0" dirty="0"/>
              <a:t>QSE Designation</a:t>
            </a:r>
          </a:p>
          <a:p>
            <a:pPr lvl="2"/>
            <a:r>
              <a:rPr lang="en-US" sz="1100" dirty="0"/>
              <a:t>Note – QSE must be qualified/certified by ERCOT</a:t>
            </a:r>
          </a:p>
          <a:p>
            <a:endParaRPr lang="en-US" sz="1400" b="0" dirty="0"/>
          </a:p>
          <a:p>
            <a:r>
              <a:rPr lang="en-US" sz="1400" b="0" dirty="0"/>
              <a:t>Apply for and receive a Data Universal Numbering System (DUNS) number that is accessible by ERCOT on www.dnb.com </a:t>
            </a:r>
          </a:p>
          <a:p>
            <a:pPr lvl="1"/>
            <a:r>
              <a:rPr lang="en-US" sz="1200" b="0" dirty="0"/>
              <a:t>Note: ERCOT must be able to view and access the DUNS Number through www.dnb.com by the Application Processing Deadline; merely obtaining a DUNS Number from Dun and Bradstreet the day of the Application Processing Deadline is not sufficient, as it may take Dun and Bradstreet several days to enter the DUNS Number into their system</a:t>
            </a:r>
          </a:p>
          <a:p>
            <a:endParaRPr lang="en-US" sz="1400" b="0" dirty="0"/>
          </a:p>
          <a:p>
            <a:r>
              <a:rPr lang="en-US" sz="1400" b="0" dirty="0"/>
              <a:t>Registration with the Texas Secretary of State (TXSOS). </a:t>
            </a:r>
          </a:p>
          <a:p>
            <a:pPr lvl="1"/>
            <a:r>
              <a:rPr lang="en-US" sz="1200" b="0" dirty="0"/>
              <a:t>Note: ERCOT must be able to view and access the TXSOS registration by the Application Processing Deadline</a:t>
            </a:r>
          </a:p>
          <a:p>
            <a:endParaRPr lang="en-US" sz="1400" b="0" dirty="0"/>
          </a:p>
          <a:p>
            <a:r>
              <a:rPr lang="en-US" sz="1400" b="0" dirty="0"/>
              <a:t>Submit an Attestation Regarding Market Participant Citizenship, Ownership, or Headquarters form to ERCOT</a:t>
            </a:r>
          </a:p>
          <a:p>
            <a:endParaRPr lang="en-US" sz="1400" b="0" dirty="0"/>
          </a:p>
          <a:p>
            <a:r>
              <a:rPr lang="en-US" sz="1400" b="0" dirty="0"/>
              <a:t>LSE Application Fee Received</a:t>
            </a:r>
          </a:p>
          <a:p>
            <a:endParaRPr lang="en-US" sz="1400" b="0" dirty="0"/>
          </a:p>
          <a:p>
            <a:r>
              <a:rPr lang="en-US" sz="1400" b="0" dirty="0"/>
              <a:t>PUCT Certification Issued (not required for MOU/EC)</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39</a:t>
            </a:fld>
            <a:endParaRPr lang="en-US" dirty="0"/>
          </a:p>
        </p:txBody>
      </p:sp>
      <p:pic>
        <p:nvPicPr>
          <p:cNvPr id="2" name="Picture 8">
            <a:extLst>
              <a:ext uri="{FF2B5EF4-FFF2-40B4-BE49-F238E27FC236}">
                <a16:creationId xmlns:a16="http://schemas.microsoft.com/office/drawing/2014/main" id="{3A543756-21C4-76CB-7DB4-5B018788CD60}"/>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rot="1243346">
            <a:off x="9564112" y="770783"/>
            <a:ext cx="1852612" cy="1849437"/>
          </a:xfrm>
          <a:prstGeom prst="rect">
            <a:avLst/>
          </a:prstGeom>
          <a:noFill/>
        </p:spPr>
      </p:pic>
    </p:spTree>
    <p:extLst>
      <p:ext uri="{BB962C8B-B14F-4D97-AF65-F5344CB8AC3E}">
        <p14:creationId xmlns:p14="http://schemas.microsoft.com/office/powerpoint/2010/main" val="40654546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CSA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Add CSA Start Date and CSA End Date to the Establish CSA transaction.</a:t>
            </a:r>
          </a:p>
          <a:p>
            <a:endParaRPr lang="en-US" sz="2400" b="0" dirty="0"/>
          </a:p>
          <a:p>
            <a:r>
              <a:rPr lang="en-US" sz="2400" b="0" dirty="0"/>
              <a:t>Add the ability to modify the CSA End Date through the CSA Change transaction (new ASI02 of 001).</a:t>
            </a:r>
          </a:p>
          <a:p>
            <a:endParaRPr lang="en-US" sz="2400" b="0" dirty="0"/>
          </a:p>
          <a:p>
            <a:r>
              <a:rPr lang="en-US" sz="2400" b="0" dirty="0"/>
              <a:t>CSA Start Date is required for all Establish CSA requests. CSA End Date is optional for all Establish CSA requests.</a:t>
            </a:r>
          </a:p>
          <a:p>
            <a:endParaRPr lang="en-US" sz="2400" b="0" dirty="0"/>
          </a:p>
          <a:p>
            <a:r>
              <a:rPr lang="en-US" sz="2400" b="0" dirty="0"/>
              <a:t>CSA End Date is required for all Change CSA requests. CSA Start Date should not be used for a CSA Change request, or the transaction will be rejected.</a:t>
            </a:r>
          </a:p>
          <a:p>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a:t>
            </a:fld>
            <a:endParaRPr lang="en-US" dirty="0"/>
          </a:p>
        </p:txBody>
      </p:sp>
    </p:spTree>
    <p:extLst>
      <p:ext uri="{BB962C8B-B14F-4D97-AF65-F5344CB8AC3E}">
        <p14:creationId xmlns:p14="http://schemas.microsoft.com/office/powerpoint/2010/main" val="42907365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Schedule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Market Notice for Flight 0924 will be sent on June 5, 2024. All existing MPs must sign up in order to continue in the ERCOT market.  </a:t>
            </a:r>
          </a:p>
          <a:p>
            <a:endParaRPr lang="en-US" b="0" dirty="0"/>
          </a:p>
          <a:p>
            <a:r>
              <a:rPr lang="en-US" b="0" dirty="0"/>
              <a:t>Registration for 0924 is open now with a signup deadline of July 31, 2024</a:t>
            </a:r>
          </a:p>
          <a:p>
            <a:endParaRPr lang="en-US" b="0" dirty="0"/>
          </a:p>
          <a:p>
            <a:r>
              <a:rPr lang="en-US" b="0" dirty="0"/>
              <a:t>Testing specifications must be submitted and approved prior to August 5, 2024</a:t>
            </a:r>
          </a:p>
          <a:p>
            <a:endParaRPr lang="en-US" b="0" dirty="0"/>
          </a:p>
          <a:p>
            <a:r>
              <a:rPr lang="en-US" b="0" dirty="0"/>
              <a:t>Connectivity testing begins August 6, 2024</a:t>
            </a:r>
          </a:p>
          <a:p>
            <a:endParaRPr lang="en-US" b="0" dirty="0"/>
          </a:p>
          <a:p>
            <a:r>
              <a:rPr lang="en-US" b="0" dirty="0"/>
              <a:t>TDSPs upload test bed information to FlighTrak by September 16, 2024</a:t>
            </a:r>
          </a:p>
          <a:p>
            <a:endParaRPr lang="en-US" b="0" dirty="0"/>
          </a:p>
          <a:p>
            <a:endParaRPr lang="en-US" b="0" dirty="0"/>
          </a:p>
          <a:p>
            <a:pPr marL="0" indent="0">
              <a:buNone/>
            </a:pP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40</a:t>
            </a:fld>
            <a:endParaRPr lang="en-US" dirty="0"/>
          </a:p>
        </p:txBody>
      </p:sp>
    </p:spTree>
    <p:extLst>
      <p:ext uri="{BB962C8B-B14F-4D97-AF65-F5344CB8AC3E}">
        <p14:creationId xmlns:p14="http://schemas.microsoft.com/office/powerpoint/2010/main" val="29702791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Schedule</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Day 1 transactions flow September 23, 2024 </a:t>
            </a:r>
          </a:p>
          <a:p>
            <a:pPr marL="0" indent="0">
              <a:buNone/>
            </a:pPr>
            <a:endParaRPr lang="en-US" b="0" dirty="0"/>
          </a:p>
          <a:p>
            <a:r>
              <a:rPr lang="en-US" b="0" dirty="0"/>
              <a:t>Flight scheduled to conclude October 4, 2024. Contingency testing available until October 18, 2024 if needed. </a:t>
            </a:r>
          </a:p>
          <a:p>
            <a:pPr marL="0" indent="0">
              <a:buNone/>
            </a:pPr>
            <a:endParaRPr lang="en-US" b="0" dirty="0"/>
          </a:p>
          <a:p>
            <a:r>
              <a:rPr lang="en-US" b="0" dirty="0"/>
              <a:t>MarkeTrak testing begins (</a:t>
            </a:r>
            <a:r>
              <a:rPr lang="en-US" b="0" dirty="0">
                <a:solidFill>
                  <a:srgbClr val="FF0000"/>
                </a:solidFill>
              </a:rPr>
              <a:t>TBD</a:t>
            </a:r>
            <a:r>
              <a:rPr lang="en-US" b="0" dirty="0"/>
              <a:t>). Testing will be on a volunteer basis.</a:t>
            </a:r>
          </a:p>
          <a:p>
            <a:endParaRPr lang="en-US" b="0" dirty="0"/>
          </a:p>
          <a:p>
            <a:r>
              <a:rPr lang="en-US" b="0" dirty="0"/>
              <a:t>PROD implementation for TX SET V5.0 version upgrade scheduled to take place November 8</a:t>
            </a:r>
            <a:r>
              <a:rPr lang="en-US" b="0" baseline="30000" dirty="0"/>
              <a:t>th</a:t>
            </a:r>
            <a:r>
              <a:rPr lang="en-US" b="0" dirty="0"/>
              <a:t> – 10</a:t>
            </a:r>
            <a:r>
              <a:rPr lang="en-US" b="0" baseline="30000" dirty="0"/>
              <a:t>th</a:t>
            </a:r>
            <a:r>
              <a:rPr lang="en-US" b="0" dirty="0"/>
              <a:t>. The following weekend would be used as a contingency.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41</a:t>
            </a:fld>
            <a:endParaRPr lang="en-US" dirty="0"/>
          </a:p>
        </p:txBody>
      </p:sp>
    </p:spTree>
    <p:extLst>
      <p:ext uri="{BB962C8B-B14F-4D97-AF65-F5344CB8AC3E}">
        <p14:creationId xmlns:p14="http://schemas.microsoft.com/office/powerpoint/2010/main" val="28670296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Overview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42</a:t>
            </a:fld>
            <a:endParaRPr lang="en-US" dirty="0"/>
          </a:p>
        </p:txBody>
      </p:sp>
      <p:pic>
        <p:nvPicPr>
          <p:cNvPr id="2" name="Picture 8">
            <a:extLst>
              <a:ext uri="{FF2B5EF4-FFF2-40B4-BE49-F238E27FC236}">
                <a16:creationId xmlns:a16="http://schemas.microsoft.com/office/drawing/2014/main" id="{55B4BD19-D28A-87E0-A3CF-082F6412B446}"/>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295400" y="1371600"/>
            <a:ext cx="2577830" cy="875489"/>
          </a:xfrm>
          <a:noFill/>
        </p:spPr>
      </p:pic>
      <p:pic>
        <p:nvPicPr>
          <p:cNvPr id="3" name="Picture 7">
            <a:extLst>
              <a:ext uri="{FF2B5EF4-FFF2-40B4-BE49-F238E27FC236}">
                <a16:creationId xmlns:a16="http://schemas.microsoft.com/office/drawing/2014/main" id="{26C04A20-1605-6A75-5223-4CB9BC995C06}"/>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43400" y="2133600"/>
            <a:ext cx="2828925" cy="2717800"/>
          </a:xfrm>
          <a:prstGeom prst="rect">
            <a:avLst/>
          </a:prstGeom>
          <a:noFill/>
        </p:spPr>
      </p:pic>
      <p:pic>
        <p:nvPicPr>
          <p:cNvPr id="7" name="Picture 11">
            <a:extLst>
              <a:ext uri="{FF2B5EF4-FFF2-40B4-BE49-F238E27FC236}">
                <a16:creationId xmlns:a16="http://schemas.microsoft.com/office/drawing/2014/main" id="{CFCD40E0-491F-18E6-F75E-97F53A118857}"/>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558044">
            <a:off x="7555031" y="4419582"/>
            <a:ext cx="3305175"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9617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fill="hold" nodeType="withEffect">
                                  <p:stCondLst>
                                    <p:cond delay="0"/>
                                  </p:stCondLst>
                                  <p:childTnLst>
                                    <p:animRot by="-21600000">
                                      <p:cBhvr>
                                        <p:cTn id="6" dur="2000" fill="hold"/>
                                        <p:tgtEl>
                                          <p:spTgt spid="2"/>
                                        </p:tgtEl>
                                        <p:attrNameLst>
                                          <p:attrName>r</p:attrName>
                                        </p:attrNameLst>
                                      </p:cBhvr>
                                    </p:animRot>
                                  </p:childTnLst>
                                </p:cTn>
                              </p:par>
                              <p:par>
                                <p:cTn id="7" presetID="8" presetClass="emph" presetSubtype="0" accel="50000" fill="hold" nodeType="withEffect">
                                  <p:stCondLst>
                                    <p:cond delay="2000"/>
                                  </p:stCondLst>
                                  <p:childTnLst>
                                    <p:animRot by="21600000">
                                      <p:cBhvr>
                                        <p:cTn id="8"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Test Participants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All Existing CRs currently in the Market; Additional DUNS that utilize the same functionality as the Umbrella DUNS do not have to test</a:t>
            </a:r>
          </a:p>
          <a:p>
            <a:endParaRPr lang="en-US" b="0" dirty="0"/>
          </a:p>
          <a:p>
            <a:r>
              <a:rPr lang="en-US" b="0" dirty="0"/>
              <a:t>All Existing TDSPs</a:t>
            </a:r>
          </a:p>
          <a:p>
            <a:endParaRPr lang="en-US" b="0" dirty="0"/>
          </a:p>
          <a:p>
            <a:r>
              <a:rPr lang="en-US" b="0" dirty="0"/>
              <a:t>ERCOT</a:t>
            </a:r>
          </a:p>
          <a:p>
            <a:endParaRPr lang="en-US" b="0" dirty="0"/>
          </a:p>
          <a:p>
            <a:r>
              <a:rPr lang="en-US" b="0" dirty="0"/>
              <a:t>CRs new to the Market</a:t>
            </a:r>
          </a:p>
          <a:p>
            <a:pPr lvl="1"/>
            <a:r>
              <a:rPr lang="en-US" dirty="0"/>
              <a:t>Testing full Flight using ‘All’ Track</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43</a:t>
            </a:fld>
            <a:endParaRPr lang="en-US" dirty="0"/>
          </a:p>
        </p:txBody>
      </p:sp>
    </p:spTree>
    <p:extLst>
      <p:ext uri="{BB962C8B-B14F-4D97-AF65-F5344CB8AC3E}">
        <p14:creationId xmlns:p14="http://schemas.microsoft.com/office/powerpoint/2010/main" val="33790238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How Do We Move Forward?</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MPs and ERCOT are required to complete their daily activities as outlined in the testing scripts.</a:t>
            </a:r>
          </a:p>
          <a:p>
            <a:endParaRPr lang="en-US" b="0" dirty="0"/>
          </a:p>
          <a:p>
            <a:r>
              <a:rPr lang="en-US" b="0" dirty="0"/>
              <a:t>Timing – MPs are expected to have their transactions set to Trading Partners as early as possible each day due to the number of transactions sent each day per script. This will allow MP receiving the transactions to process them and send out responses or determine if the transactions contain errors.  If you are unable to send your transactions by noon, please inform the appropriate testing contacts. </a:t>
            </a:r>
          </a:p>
          <a:p>
            <a:endParaRPr lang="en-US" b="0" dirty="0"/>
          </a:p>
          <a:p>
            <a:r>
              <a:rPr lang="en-US" b="0" dirty="0"/>
              <a:t>Critical Date – Some scripts have critical dates that must be met for specific Business Rules to be tested successfully. </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44</a:t>
            </a:fld>
            <a:endParaRPr lang="en-US" dirty="0"/>
          </a:p>
        </p:txBody>
      </p:sp>
    </p:spTree>
    <p:extLst>
      <p:ext uri="{BB962C8B-B14F-4D97-AF65-F5344CB8AC3E}">
        <p14:creationId xmlns:p14="http://schemas.microsoft.com/office/powerpoint/2010/main" val="27174257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B8779-F859-8C39-9505-10945305AF9A}"/>
              </a:ext>
            </a:extLst>
          </p:cNvPr>
          <p:cNvSpPr>
            <a:spLocks noGrp="1"/>
          </p:cNvSpPr>
          <p:nvPr>
            <p:ph type="title"/>
          </p:nvPr>
        </p:nvSpPr>
        <p:spPr/>
        <p:txBody>
          <a:bodyPr/>
          <a:lstStyle/>
          <a:p>
            <a:r>
              <a:rPr lang="en-US" dirty="0"/>
              <a:t>How Do We Move Forward?</a:t>
            </a:r>
          </a:p>
        </p:txBody>
      </p:sp>
      <p:sp>
        <p:nvSpPr>
          <p:cNvPr id="3" name="Content Placeholder 2">
            <a:extLst>
              <a:ext uri="{FF2B5EF4-FFF2-40B4-BE49-F238E27FC236}">
                <a16:creationId xmlns:a16="http://schemas.microsoft.com/office/drawing/2014/main" id="{E2C5B14D-A7E7-372E-F82A-B44AEBA49C42}"/>
              </a:ext>
            </a:extLst>
          </p:cNvPr>
          <p:cNvSpPr>
            <a:spLocks noGrp="1"/>
          </p:cNvSpPr>
          <p:nvPr>
            <p:ph idx="1"/>
          </p:nvPr>
        </p:nvSpPr>
        <p:spPr/>
        <p:txBody>
          <a:bodyPr/>
          <a:lstStyle/>
          <a:p>
            <a:r>
              <a:rPr lang="en-US" b="0" dirty="0"/>
              <a:t>Check Points – Check Points will exist throughout the market test. These check points exist to allow:</a:t>
            </a:r>
          </a:p>
          <a:p>
            <a:pPr lvl="1"/>
            <a:r>
              <a:rPr lang="en-US" dirty="0"/>
              <a:t>The Flight Administrator to gauge where the market test is in relation to the flight timeline</a:t>
            </a:r>
          </a:p>
          <a:p>
            <a:pPr lvl="1"/>
            <a:r>
              <a:rPr lang="en-US" b="0" dirty="0"/>
              <a:t>Take necessary action to get the flight back on schedule</a:t>
            </a:r>
          </a:p>
          <a:p>
            <a:endParaRPr lang="en-US" b="0" dirty="0"/>
          </a:p>
          <a:p>
            <a:r>
              <a:rPr lang="en-US" b="0" dirty="0"/>
              <a:t>Weekends – The Flight Administrator may elect to use weekends for testing in the event testing has fallen behind schedule.</a:t>
            </a:r>
          </a:p>
          <a:p>
            <a:endParaRPr lang="en-US" dirty="0"/>
          </a:p>
        </p:txBody>
      </p:sp>
      <p:sp>
        <p:nvSpPr>
          <p:cNvPr id="4" name="Slide Number Placeholder 3">
            <a:extLst>
              <a:ext uri="{FF2B5EF4-FFF2-40B4-BE49-F238E27FC236}">
                <a16:creationId xmlns:a16="http://schemas.microsoft.com/office/drawing/2014/main" id="{3007ABD3-30E9-CA23-4F10-3A72E4701DCF}"/>
              </a:ext>
            </a:extLst>
          </p:cNvPr>
          <p:cNvSpPr>
            <a:spLocks noGrp="1"/>
          </p:cNvSpPr>
          <p:nvPr>
            <p:ph type="sldNum" sz="quarter" idx="4"/>
          </p:nvPr>
        </p:nvSpPr>
        <p:spPr/>
        <p:txBody>
          <a:bodyPr/>
          <a:lstStyle/>
          <a:p>
            <a:fld id="{1D93BD3E-1E9A-4970-A6F7-E7AC52762E0C}" type="slidenum">
              <a:rPr lang="en-US" smtClean="0"/>
              <a:pPr/>
              <a:t>45</a:t>
            </a:fld>
            <a:endParaRPr lang="en-US" dirty="0"/>
          </a:p>
        </p:txBody>
      </p:sp>
    </p:spTree>
    <p:extLst>
      <p:ext uri="{BB962C8B-B14F-4D97-AF65-F5344CB8AC3E}">
        <p14:creationId xmlns:p14="http://schemas.microsoft.com/office/powerpoint/2010/main" val="22405859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pPr marL="0" indent="0" algn="ctr">
              <a:buNone/>
            </a:pPr>
            <a:endParaRPr lang="en-US" sz="4000" b="0" dirty="0"/>
          </a:p>
          <a:p>
            <a:pPr marL="0" indent="0" algn="ctr">
              <a:buNone/>
            </a:pPr>
            <a:r>
              <a:rPr lang="en-US" sz="4400" b="0" dirty="0"/>
              <a:t>Testing Tracks</a:t>
            </a:r>
          </a:p>
          <a:p>
            <a:pPr marL="0" indent="0" algn="ctr">
              <a:buNone/>
            </a:pPr>
            <a:r>
              <a:rPr lang="en-US" sz="4400" b="0" dirty="0"/>
              <a:t>And</a:t>
            </a:r>
          </a:p>
          <a:p>
            <a:pPr marL="0" indent="0" algn="ctr">
              <a:buNone/>
            </a:pPr>
            <a:r>
              <a:rPr lang="en-US" sz="4400" b="0" dirty="0"/>
              <a:t>Testing Relationships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46</a:t>
            </a:fld>
            <a:endParaRPr lang="en-US" dirty="0"/>
          </a:p>
        </p:txBody>
      </p:sp>
    </p:spTree>
    <p:extLst>
      <p:ext uri="{BB962C8B-B14F-4D97-AF65-F5344CB8AC3E}">
        <p14:creationId xmlns:p14="http://schemas.microsoft.com/office/powerpoint/2010/main" val="39143622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Track Names</a:t>
            </a:r>
          </a:p>
          <a:p>
            <a:pPr lvl="1"/>
            <a:r>
              <a:rPr lang="en-US" sz="2600" dirty="0"/>
              <a:t>TX SET 5.0</a:t>
            </a:r>
          </a:p>
          <a:p>
            <a:pPr lvl="1"/>
            <a:r>
              <a:rPr lang="en-US" sz="2600" b="0" dirty="0"/>
              <a:t>Connectivity Testing Scripts</a:t>
            </a:r>
          </a:p>
          <a:p>
            <a:pPr lvl="1"/>
            <a:r>
              <a:rPr lang="en-US" sz="2600" dirty="0"/>
              <a:t>All New IOU CRs</a:t>
            </a:r>
          </a:p>
          <a:p>
            <a:pPr lvl="1"/>
            <a:r>
              <a:rPr lang="en-US" sz="2600" b="0" dirty="0"/>
              <a:t>All New MOU/EC CRs</a:t>
            </a:r>
          </a:p>
          <a:p>
            <a:pPr lvl="1"/>
            <a:r>
              <a:rPr lang="en-US" sz="2600" b="0" dirty="0"/>
              <a:t>CSA CRs</a:t>
            </a:r>
            <a:endParaRPr lang="en-US" sz="2600" dirty="0"/>
          </a:p>
          <a:p>
            <a:pPr lvl="1"/>
            <a:r>
              <a:rPr lang="en-US" sz="2600" b="0" dirty="0"/>
              <a:t>PUCT REP Certification Option 2 LSEs</a:t>
            </a:r>
            <a:endParaRPr lang="en-US" sz="2600" dirty="0"/>
          </a:p>
          <a:p>
            <a:pPr lvl="1"/>
            <a:r>
              <a:rPr lang="en-US" sz="2600" b="0" dirty="0"/>
              <a:t>Existing CR – Changing Service Provider</a:t>
            </a:r>
          </a:p>
          <a:p>
            <a:pPr lvl="1"/>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47</a:t>
            </a:fld>
            <a:endParaRPr lang="en-US" dirty="0"/>
          </a:p>
        </p:txBody>
      </p:sp>
      <p:pic>
        <p:nvPicPr>
          <p:cNvPr id="2" name="Picture 6">
            <a:extLst>
              <a:ext uri="{FF2B5EF4-FFF2-40B4-BE49-F238E27FC236}">
                <a16:creationId xmlns:a16="http://schemas.microsoft.com/office/drawing/2014/main" id="{5AD59EFA-F426-DB34-239F-ABD117E142F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0" y="990600"/>
            <a:ext cx="2681288" cy="2986088"/>
          </a:xfrm>
          <a:prstGeom prst="rect">
            <a:avLst/>
          </a:prstGeom>
          <a:noFill/>
        </p:spPr>
      </p:pic>
    </p:spTree>
    <p:extLst>
      <p:ext uri="{BB962C8B-B14F-4D97-AF65-F5344CB8AC3E}">
        <p14:creationId xmlns:p14="http://schemas.microsoft.com/office/powerpoint/2010/main" val="1015325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New IOU CR</a:t>
            </a:r>
          </a:p>
          <a:p>
            <a:pPr lvl="1"/>
            <a:r>
              <a:rPr lang="en-US" sz="2800" dirty="0"/>
              <a:t>All New LSEs will execute all scripts in this track with at least one TDSP territory that the LSE is entering</a:t>
            </a:r>
            <a:endParaRPr lang="en-US" sz="3200" b="0" dirty="0"/>
          </a:p>
          <a:p>
            <a:r>
              <a:rPr lang="en-US" sz="3200" b="0" dirty="0"/>
              <a:t>New MOU/EC CR</a:t>
            </a:r>
          </a:p>
          <a:p>
            <a:pPr lvl="1"/>
            <a:r>
              <a:rPr lang="en-US" sz="2800" dirty="0"/>
              <a:t>Any LSE who signed up to test with a MOU/EC TDSP will execute all scripts in this track with the MOU/EC TDSP</a:t>
            </a:r>
          </a:p>
          <a:p>
            <a:r>
              <a:rPr lang="en-US" sz="3000" b="0" dirty="0"/>
              <a:t>New CSA CR</a:t>
            </a:r>
          </a:p>
          <a:p>
            <a:pPr lvl="1"/>
            <a:r>
              <a:rPr lang="en-US" sz="2800" dirty="0"/>
              <a:t>CSA LSEs and existing LSEs wanting to add CSA functionality will test IOU and MOU separately</a:t>
            </a:r>
          </a:p>
          <a:p>
            <a:endParaRPr lang="en-US" sz="3000" b="0" dirty="0"/>
          </a:p>
          <a:p>
            <a:endParaRPr lang="en-US" sz="30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48</a:t>
            </a:fld>
            <a:endParaRPr lang="en-US" dirty="0"/>
          </a:p>
        </p:txBody>
      </p:sp>
    </p:spTree>
    <p:extLst>
      <p:ext uri="{BB962C8B-B14F-4D97-AF65-F5344CB8AC3E}">
        <p14:creationId xmlns:p14="http://schemas.microsoft.com/office/powerpoint/2010/main" val="7966089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Tracks for V5.0 End-to-End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PUCT REP Certificate Option 2 LSEs</a:t>
            </a:r>
          </a:p>
          <a:p>
            <a:pPr lvl="1"/>
            <a:r>
              <a:rPr lang="en-US" sz="2800" dirty="0"/>
              <a:t>LSEs who are PUCT REP Option 2 LSEs are only required to test this track.</a:t>
            </a:r>
          </a:p>
          <a:p>
            <a:r>
              <a:rPr lang="en-US" sz="3200" b="0" dirty="0"/>
              <a:t>Changing Service Provider</a:t>
            </a:r>
          </a:p>
          <a:p>
            <a:pPr lvl="1"/>
            <a:r>
              <a:rPr lang="en-US" sz="2800" dirty="0"/>
              <a:t>LSEs who are changing Service Providers will execute all scripts in the track with all TDSP territories in which the LSE is certified.</a:t>
            </a:r>
          </a:p>
          <a:p>
            <a:r>
              <a:rPr lang="en-US" sz="3000" b="0" dirty="0"/>
              <a:t>Changing Bank</a:t>
            </a:r>
          </a:p>
          <a:p>
            <a:pPr lvl="1"/>
            <a:r>
              <a:rPr lang="en-US" sz="2800" dirty="0"/>
              <a:t>LSEs who are changing Banks will execute all scripts in the track with all TDSP territories in which the LSE is certified.</a:t>
            </a:r>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49</a:t>
            </a:fld>
            <a:endParaRPr lang="en-US" dirty="0"/>
          </a:p>
        </p:txBody>
      </p:sp>
    </p:spTree>
    <p:extLst>
      <p:ext uri="{BB962C8B-B14F-4D97-AF65-F5344CB8AC3E}">
        <p14:creationId xmlns:p14="http://schemas.microsoft.com/office/powerpoint/2010/main" val="3039966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CSA cont. </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The use of CSA Start Date or CSA End Date on the Delete CSA will cause the transaction to be rejected at ERCOT.</a:t>
            </a:r>
          </a:p>
          <a:p>
            <a:endParaRPr lang="en-US" sz="2400" b="0" dirty="0"/>
          </a:p>
          <a:p>
            <a:r>
              <a:rPr lang="en-US" sz="2400" b="0" dirty="0"/>
              <a:t>CSAs with a requested Start Date in the future will be placed in a ‘Pending’ status until the morning of the requested Start Date.</a:t>
            </a:r>
          </a:p>
          <a:p>
            <a:endParaRPr lang="en-US" sz="2400" b="0" dirty="0"/>
          </a:p>
          <a:p>
            <a:r>
              <a:rPr lang="en-US" sz="2400" b="0" dirty="0"/>
              <a:t>On the morning of the requested Start Date, ERCOT will update the CSA status to Active and end any previous CSA Service Instances.  </a:t>
            </a:r>
          </a:p>
          <a:p>
            <a:endParaRPr lang="en-US" sz="24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a:t>
            </a:fld>
            <a:endParaRPr lang="en-US" dirty="0"/>
          </a:p>
        </p:txBody>
      </p:sp>
    </p:spTree>
    <p:extLst>
      <p:ext uri="{BB962C8B-B14F-4D97-AF65-F5344CB8AC3E}">
        <p14:creationId xmlns:p14="http://schemas.microsoft.com/office/powerpoint/2010/main" val="996949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NAESB Connectivity 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533400"/>
            <a:ext cx="11379200" cy="5509423"/>
          </a:xfrm>
        </p:spPr>
        <p:txBody>
          <a:bodyPr/>
          <a:lstStyle/>
          <a:p>
            <a:r>
              <a:rPr lang="en-US" sz="2800" b="0" dirty="0"/>
              <a:t>All testing participants must test connectivity using NAESB EDM v1.6, Testing with ERCOT requires TLS 1.2</a:t>
            </a:r>
          </a:p>
          <a:p>
            <a:endParaRPr lang="en-US" sz="2800" b="0" dirty="0"/>
          </a:p>
          <a:p>
            <a:r>
              <a:rPr lang="en-US" sz="2800" b="0" dirty="0"/>
              <a:t>Everyone participating in the Flight must test Connectivity with all trading partner relationships defined within your testing specifications and ERCOT </a:t>
            </a:r>
          </a:p>
          <a:p>
            <a:endParaRPr lang="en-US" sz="2800" b="0" dirty="0"/>
          </a:p>
          <a:p>
            <a:r>
              <a:rPr lang="en-US" sz="2800" b="0" dirty="0"/>
              <a:t>After connectivity is tested, any changes will require retesting before the start of the flight</a:t>
            </a:r>
          </a:p>
          <a:p>
            <a:endParaRPr lang="en-US" sz="2800" b="0" dirty="0"/>
          </a:p>
          <a:p>
            <a:r>
              <a:rPr lang="en-US" sz="2800" b="0" dirty="0"/>
              <a:t>Connectivity testing needs to be completed prior to Day 1</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50</a:t>
            </a:fld>
            <a:endParaRPr lang="en-US" dirty="0"/>
          </a:p>
        </p:txBody>
      </p:sp>
    </p:spTree>
    <p:extLst>
      <p:ext uri="{BB962C8B-B14F-4D97-AF65-F5344CB8AC3E}">
        <p14:creationId xmlns:p14="http://schemas.microsoft.com/office/powerpoint/2010/main" val="26842927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ERCOT has committed to provide the following information to the market:</a:t>
            </a:r>
          </a:p>
          <a:p>
            <a:endParaRPr lang="en-US" sz="3200" b="0" dirty="0"/>
          </a:p>
          <a:p>
            <a:pPr lvl="1"/>
            <a:r>
              <a:rPr lang="en-US" sz="2800" dirty="0"/>
              <a:t>For all LSEs and TDSPs in the market, The Final Testing Matrixes to view Flight testing relationships and scripts will be available by 5:00pm CPT on August 2, 2024 in FlighTrak</a:t>
            </a:r>
          </a:p>
          <a:p>
            <a:pPr lvl="1"/>
            <a:endParaRPr lang="en-US" sz="2800" dirty="0"/>
          </a:p>
          <a:p>
            <a:pPr lvl="1"/>
            <a:r>
              <a:rPr lang="en-US" sz="2800" b="0" dirty="0"/>
              <a:t>These lists will be available to all testing partners who have access to FlighTrak and are testing in the Flight.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51</a:t>
            </a:fld>
            <a:endParaRPr lang="en-US" dirty="0"/>
          </a:p>
        </p:txBody>
      </p:sp>
    </p:spTree>
    <p:extLst>
      <p:ext uri="{BB962C8B-B14F-4D97-AF65-F5344CB8AC3E}">
        <p14:creationId xmlns:p14="http://schemas.microsoft.com/office/powerpoint/2010/main" val="630943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If a Market Participant has issues with the testing relationships, issues </a:t>
            </a:r>
            <a:r>
              <a:rPr lang="en-US" sz="3200" b="0" u="sng" dirty="0"/>
              <a:t>must</a:t>
            </a:r>
            <a:r>
              <a:rPr lang="en-US" sz="3200" b="0" dirty="0"/>
              <a:t> be communicated back to ERCOT by 5:00 P.M. on August 6, 2024</a:t>
            </a:r>
            <a:endParaRPr lang="en-US" sz="3200" b="0" dirty="0">
              <a:solidFill>
                <a:srgbClr val="FF0000"/>
              </a:solidFill>
            </a:endParaRPr>
          </a:p>
          <a:p>
            <a:endParaRPr lang="en-US" sz="3200" b="0" dirty="0"/>
          </a:p>
          <a:p>
            <a:r>
              <a:rPr lang="en-US" sz="3200" b="0" dirty="0"/>
              <a:t>ERCOT will contact each party who has issues and work towards resolving the issue.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52</a:t>
            </a:fld>
            <a:endParaRPr lang="en-US" dirty="0"/>
          </a:p>
        </p:txBody>
      </p:sp>
    </p:spTree>
    <p:extLst>
      <p:ext uri="{BB962C8B-B14F-4D97-AF65-F5344CB8AC3E}">
        <p14:creationId xmlns:p14="http://schemas.microsoft.com/office/powerpoint/2010/main" val="30709636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What Happens If I Don’t Meet Flight Checkpoints/Tasks?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Conference calls with the Flight Administrator as needed</a:t>
            </a:r>
          </a:p>
          <a:p>
            <a:endParaRPr lang="en-US" sz="2800" b="0" dirty="0"/>
          </a:p>
          <a:p>
            <a:r>
              <a:rPr lang="en-US" sz="2800" b="0" dirty="0"/>
              <a:t>Escalation procedures to executive management at the MP, ERCOT, and possibly the PUCT</a:t>
            </a:r>
          </a:p>
          <a:p>
            <a:endParaRPr lang="en-US" sz="2800" b="0" dirty="0"/>
          </a:p>
          <a:p>
            <a:r>
              <a:rPr lang="en-US" sz="2800" b="0" dirty="0"/>
              <a:t>MP may be requested to work overtime and/or weekends to catch up</a:t>
            </a:r>
          </a:p>
          <a:p>
            <a:endParaRPr lang="en-US" sz="2800" b="0" dirty="0"/>
          </a:p>
          <a:p>
            <a:r>
              <a:rPr lang="en-US" sz="2800" b="0" dirty="0"/>
              <a:t>MP may be asked to start the script over at a later time</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53</a:t>
            </a:fld>
            <a:endParaRPr lang="en-US" dirty="0"/>
          </a:p>
        </p:txBody>
      </p:sp>
    </p:spTree>
    <p:extLst>
      <p:ext uri="{BB962C8B-B14F-4D97-AF65-F5344CB8AC3E}">
        <p14:creationId xmlns:p14="http://schemas.microsoft.com/office/powerpoint/2010/main" val="145776484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Pre Testing Preparation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Review ERCOT Protocols, Retail Market Guide, Texas Market Test Plan, TDSP Tariffs, and the Terms and Conditions</a:t>
            </a:r>
          </a:p>
          <a:p>
            <a:endParaRPr lang="en-US" sz="2800" b="0" dirty="0"/>
          </a:p>
          <a:p>
            <a:r>
              <a:rPr lang="en-US" sz="2800" b="0" dirty="0"/>
              <a:t>Review the V5.0 Texas SET Implementation Guides</a:t>
            </a:r>
          </a:p>
          <a:p>
            <a:pPr lvl="1"/>
            <a:r>
              <a:rPr lang="en-US" sz="2400" dirty="0"/>
              <a:t>These often contain additional information on the business process</a:t>
            </a:r>
          </a:p>
          <a:p>
            <a:endParaRPr lang="en-US" sz="2800" b="0" dirty="0"/>
          </a:p>
          <a:p>
            <a:r>
              <a:rPr lang="en-US" sz="2800" b="0" dirty="0"/>
              <a:t>Market Participants </a:t>
            </a:r>
            <a:r>
              <a:rPr lang="en-US" sz="2800" b="0" u="sng" dirty="0"/>
              <a:t>must</a:t>
            </a:r>
            <a:r>
              <a:rPr lang="en-US" sz="2800" b="0" dirty="0"/>
              <a:t> establish banking relationships prior to Connectivity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54</a:t>
            </a:fld>
            <a:endParaRPr lang="en-US" dirty="0"/>
          </a:p>
        </p:txBody>
      </p:sp>
    </p:spTree>
    <p:extLst>
      <p:ext uri="{BB962C8B-B14F-4D97-AF65-F5344CB8AC3E}">
        <p14:creationId xmlns:p14="http://schemas.microsoft.com/office/powerpoint/2010/main" val="408809443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Pre-Testing Preparation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600" b="0" dirty="0"/>
              <a:t>Review all test scripts within your test track</a:t>
            </a:r>
          </a:p>
          <a:p>
            <a:endParaRPr lang="en-US" sz="2600" b="0" dirty="0"/>
          </a:p>
          <a:p>
            <a:r>
              <a:rPr lang="en-US" sz="2600" b="0" dirty="0"/>
              <a:t>Contact ERCOT and/or Texas SET working group if you have questions</a:t>
            </a:r>
          </a:p>
          <a:p>
            <a:endParaRPr lang="en-US" sz="2600" b="0" dirty="0"/>
          </a:p>
          <a:p>
            <a:r>
              <a:rPr lang="en-US" sz="2600" b="0" dirty="0"/>
              <a:t>If you have a service provider, coordinate your testing activities in advance</a:t>
            </a:r>
          </a:p>
          <a:p>
            <a:endParaRPr lang="en-US" sz="2600" b="0" dirty="0"/>
          </a:p>
          <a:p>
            <a:r>
              <a:rPr lang="en-US" sz="2600" b="0" dirty="0"/>
              <a:t>When utilizing a service provider for flight testing, the testing process between the MP and the service provider must be representative of the production environments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55</a:t>
            </a:fld>
            <a:endParaRPr lang="en-US" dirty="0"/>
          </a:p>
        </p:txBody>
      </p:sp>
    </p:spTree>
    <p:extLst>
      <p:ext uri="{BB962C8B-B14F-4D97-AF65-F5344CB8AC3E}">
        <p14:creationId xmlns:p14="http://schemas.microsoft.com/office/powerpoint/2010/main" val="261641486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Contacts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endParaRPr lang="en-US" sz="2800" b="0" dirty="0"/>
          </a:p>
          <a:p>
            <a:r>
              <a:rPr lang="en-US" sz="2800" b="0" dirty="0"/>
              <a:t>Market Participants must provide the following Testing Contacts in FlighTrak</a:t>
            </a:r>
          </a:p>
          <a:p>
            <a:pPr lvl="1"/>
            <a:r>
              <a:rPr lang="en-US" sz="2400" dirty="0"/>
              <a:t>Primary &amp; Secondary Testing Contact</a:t>
            </a:r>
          </a:p>
          <a:p>
            <a:pPr lvl="1"/>
            <a:endParaRPr lang="en-US" sz="2400" dirty="0"/>
          </a:p>
          <a:p>
            <a:pPr lvl="1"/>
            <a:r>
              <a:rPr lang="en-US" sz="2400" b="0" dirty="0"/>
              <a:t>Primary &amp; Secondary Business Contact </a:t>
            </a:r>
            <a:r>
              <a:rPr lang="en-US" sz="2400" b="1" dirty="0"/>
              <a:t>MUST</a:t>
            </a:r>
            <a:r>
              <a:rPr lang="en-US" sz="2400" dirty="0"/>
              <a:t> be an employee of the Market Participant company</a:t>
            </a:r>
          </a:p>
          <a:p>
            <a:pPr lvl="1"/>
            <a:endParaRPr lang="en-US" sz="2400" dirty="0"/>
          </a:p>
          <a:p>
            <a:pPr lvl="1"/>
            <a:r>
              <a:rPr lang="en-US" sz="2400" dirty="0"/>
              <a:t>Treasury Contact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56</a:t>
            </a:fld>
            <a:endParaRPr lang="en-US" dirty="0"/>
          </a:p>
        </p:txBody>
      </p:sp>
      <p:pic>
        <p:nvPicPr>
          <p:cNvPr id="2" name="Picture 6">
            <a:extLst>
              <a:ext uri="{FF2B5EF4-FFF2-40B4-BE49-F238E27FC236}">
                <a16:creationId xmlns:a16="http://schemas.microsoft.com/office/drawing/2014/main" id="{F5B59CAF-393C-8B35-EEEA-F4D039F70E0F}"/>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rot="775242">
            <a:off x="8461355" y="4146801"/>
            <a:ext cx="1830388" cy="1598613"/>
          </a:xfrm>
          <a:prstGeom prst="rect">
            <a:avLst/>
          </a:prstGeom>
          <a:noFill/>
        </p:spPr>
      </p:pic>
    </p:spTree>
    <p:extLst>
      <p:ext uri="{BB962C8B-B14F-4D97-AF65-F5344CB8AC3E}">
        <p14:creationId xmlns:p14="http://schemas.microsoft.com/office/powerpoint/2010/main" val="181305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fill="hold" nodeType="with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Contacts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Market Participants must provide the following Testing Contacts in FlighTrak</a:t>
            </a:r>
          </a:p>
          <a:p>
            <a:pPr lvl="1"/>
            <a:endParaRPr lang="en-US" sz="2400" b="0" dirty="0"/>
          </a:p>
          <a:p>
            <a:pPr lvl="1"/>
            <a:r>
              <a:rPr lang="en-US" sz="2400" b="0" dirty="0"/>
              <a:t>Primary &amp; Secondary Connectivity Contacts</a:t>
            </a:r>
          </a:p>
          <a:p>
            <a:pPr marL="457200" lvl="1" indent="0">
              <a:buNone/>
            </a:pPr>
            <a:endParaRPr lang="en-US" sz="2400" dirty="0"/>
          </a:p>
          <a:p>
            <a:pPr lvl="1"/>
            <a:r>
              <a:rPr lang="en-US" sz="2400" b="0" dirty="0"/>
              <a:t>Contacts should be updated by the MP FlighTrak Administrator as MP contact information changes.</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57</a:t>
            </a:fld>
            <a:endParaRPr lang="en-US" dirty="0"/>
          </a:p>
        </p:txBody>
      </p:sp>
      <p:pic>
        <p:nvPicPr>
          <p:cNvPr id="2" name="Picture 6">
            <a:extLst>
              <a:ext uri="{FF2B5EF4-FFF2-40B4-BE49-F238E27FC236}">
                <a16:creationId xmlns:a16="http://schemas.microsoft.com/office/drawing/2014/main" id="{B666C0B4-E69E-1869-CFD5-18AA611A2C14}"/>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763000" y="4114800"/>
            <a:ext cx="1836738" cy="1649413"/>
          </a:xfrm>
          <a:prstGeom prst="rect">
            <a:avLst/>
          </a:prstGeom>
          <a:noFill/>
        </p:spPr>
      </p:pic>
    </p:spTree>
    <p:extLst>
      <p:ext uri="{BB962C8B-B14F-4D97-AF65-F5344CB8AC3E}">
        <p14:creationId xmlns:p14="http://schemas.microsoft.com/office/powerpoint/2010/main" val="17815870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11899" y="268820"/>
            <a:ext cx="11379200" cy="5799142"/>
          </a:xfrm>
        </p:spPr>
        <p:txBody>
          <a:bodyPr/>
          <a:lstStyle/>
          <a:p>
            <a:pPr marL="0" indent="0" algn="ctr">
              <a:buNone/>
            </a:pPr>
            <a:r>
              <a:rPr lang="en-US" sz="3600" b="0" dirty="0"/>
              <a:t>FlighTrak</a:t>
            </a:r>
          </a:p>
          <a:p>
            <a:pPr marL="0" indent="0" algn="ctr">
              <a:buNone/>
            </a:pPr>
            <a:r>
              <a:rPr lang="en-US" sz="3600" b="0" dirty="0"/>
              <a:t>Your One Stop Shop for Retail Market Testing!</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58</a:t>
            </a:fld>
            <a:endParaRPr lang="en-US" dirty="0"/>
          </a:p>
        </p:txBody>
      </p:sp>
      <p:pic>
        <p:nvPicPr>
          <p:cNvPr id="2" name="Picture 7">
            <a:extLst>
              <a:ext uri="{FF2B5EF4-FFF2-40B4-BE49-F238E27FC236}">
                <a16:creationId xmlns:a16="http://schemas.microsoft.com/office/drawing/2014/main" id="{FA341D64-4127-9B72-F654-F46FB540520B}"/>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310856" y="2076934"/>
            <a:ext cx="3671888" cy="2886075"/>
          </a:xfrm>
          <a:prstGeom prst="rect">
            <a:avLst/>
          </a:prstGeom>
          <a:noFill/>
        </p:spPr>
      </p:pic>
      <p:sp>
        <p:nvSpPr>
          <p:cNvPr id="3" name="TextBox 2">
            <a:extLst>
              <a:ext uri="{FF2B5EF4-FFF2-40B4-BE49-F238E27FC236}">
                <a16:creationId xmlns:a16="http://schemas.microsoft.com/office/drawing/2014/main" id="{752DDB94-0BD5-BC3B-F2A0-651B9EBB0123}"/>
              </a:ext>
            </a:extLst>
          </p:cNvPr>
          <p:cNvSpPr txBox="1"/>
          <p:nvPr/>
        </p:nvSpPr>
        <p:spPr>
          <a:xfrm>
            <a:off x="1371600" y="5268110"/>
            <a:ext cx="9448800" cy="1046440"/>
          </a:xfrm>
          <a:prstGeom prst="rect">
            <a:avLst/>
          </a:prstGeom>
          <a:noFill/>
        </p:spPr>
        <p:txBody>
          <a:bodyPr wrap="square" rtlCol="0">
            <a:spAutoFit/>
          </a:bodyPr>
          <a:lstStyle/>
          <a:p>
            <a:pPr marL="342900" lvl="0" indent="-342900" algn="ctr" fontAlgn="base">
              <a:spcBef>
                <a:spcPct val="20000"/>
              </a:spcBef>
              <a:spcAft>
                <a:spcPct val="0"/>
              </a:spcAft>
            </a:pPr>
            <a:r>
              <a:rPr lang="en-US" altLang="en-US" sz="2000" b="1" kern="0" dirty="0">
                <a:solidFill>
                  <a:srgbClr val="000000"/>
                </a:solidFill>
              </a:rPr>
              <a:t>Please reference the FlighTrak Users Guide for information about FlighTrak</a:t>
            </a:r>
          </a:p>
          <a:p>
            <a:pPr marL="342900" lvl="0" indent="-342900" algn="ctr" fontAlgn="base">
              <a:spcBef>
                <a:spcPct val="20000"/>
              </a:spcBef>
              <a:spcAft>
                <a:spcPct val="0"/>
              </a:spcAft>
            </a:pPr>
            <a:r>
              <a:rPr lang="en-US" altLang="en-US" sz="2000" b="1" kern="0" dirty="0">
                <a:solidFill>
                  <a:srgbClr val="000000"/>
                </a:solidFill>
                <a:hlinkClick r:id="rId3"/>
              </a:rPr>
              <a:t>http://www.ercot.com/services/rq/lse/trt/index.html</a:t>
            </a:r>
            <a:endParaRPr lang="en-US" altLang="en-US" sz="2000" b="1" kern="0" dirty="0">
              <a:solidFill>
                <a:srgbClr val="000000"/>
              </a:solidFill>
            </a:endParaRPr>
          </a:p>
          <a:p>
            <a:endParaRPr lang="en-US" dirty="0"/>
          </a:p>
        </p:txBody>
      </p:sp>
    </p:spTree>
    <p:extLst>
      <p:ext uri="{BB962C8B-B14F-4D97-AF65-F5344CB8AC3E}">
        <p14:creationId xmlns:p14="http://schemas.microsoft.com/office/powerpoint/2010/main" val="333689194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a:xfrm>
            <a:off x="406400" y="762000"/>
            <a:ext cx="11379200" cy="5410199"/>
          </a:xfrm>
        </p:spPr>
        <p:txBody>
          <a:bodyPr/>
          <a:lstStyle/>
          <a:p>
            <a:pPr marL="0" indent="0" algn="ctr">
              <a:buNone/>
            </a:pPr>
            <a:r>
              <a:rPr lang="en-US" sz="4000" b="0" dirty="0"/>
              <a:t>FlighTrak</a:t>
            </a:r>
          </a:p>
          <a:p>
            <a:endParaRPr lang="en-US" sz="3600" b="0" dirty="0"/>
          </a:p>
          <a:p>
            <a:endParaRPr lang="en-US" sz="3600" b="0" dirty="0"/>
          </a:p>
          <a:p>
            <a:endParaRPr lang="en-US" sz="3600" b="0" dirty="0"/>
          </a:p>
          <a:p>
            <a:endParaRPr lang="en-US" sz="2800" b="0" dirty="0"/>
          </a:p>
          <a:p>
            <a:pPr marL="0" indent="0" algn="ctr">
              <a:buNone/>
            </a:pPr>
            <a:r>
              <a:rPr lang="en-US" sz="3600" b="0" dirty="0"/>
              <a:t>To obtain your own logon contact your company’s </a:t>
            </a:r>
            <a:r>
              <a:rPr lang="en-US" sz="3600" b="0" dirty="0" err="1"/>
              <a:t>FlighTrak</a:t>
            </a:r>
            <a:r>
              <a:rPr lang="en-US" sz="3600" b="0" dirty="0"/>
              <a:t> Admin or </a:t>
            </a:r>
            <a:r>
              <a:rPr lang="en-US" sz="3600" b="0" dirty="0">
                <a:hlinkClick r:id="rId2"/>
              </a:rPr>
              <a:t>flighttesting@ercot.com</a:t>
            </a:r>
            <a:r>
              <a:rPr lang="en-US" sz="3600" b="0" dirty="0"/>
              <a:t> if your company has not been set up</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59</a:t>
            </a:fld>
            <a:endParaRPr lang="en-US" dirty="0"/>
          </a:p>
        </p:txBody>
      </p:sp>
      <p:pic>
        <p:nvPicPr>
          <p:cNvPr id="2" name="Picture 8">
            <a:extLst>
              <a:ext uri="{FF2B5EF4-FFF2-40B4-BE49-F238E27FC236}">
                <a16:creationId xmlns:a16="http://schemas.microsoft.com/office/drawing/2014/main" id="{CDAC9766-5C29-7739-D5C4-5421C98D12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991100" y="2057400"/>
            <a:ext cx="2209800" cy="1770063"/>
          </a:xfrm>
          <a:prstGeom prst="rect">
            <a:avLst/>
          </a:prstGeom>
          <a:noFill/>
        </p:spPr>
      </p:pic>
    </p:spTree>
    <p:extLst>
      <p:ext uri="{BB962C8B-B14F-4D97-AF65-F5344CB8AC3E}">
        <p14:creationId xmlns:p14="http://schemas.microsoft.com/office/powerpoint/2010/main" val="1549033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Move Out evaluations against CSA relationships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On receipt of a Move Out request (814_24), ERCOT will use the Start Date and End Date of all Active and pending CSAs to determine if the Move Out will be a Move Out to CSA or a straight Move Out.</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a:t>
            </a:fld>
            <a:endParaRPr lang="en-US" dirty="0"/>
          </a:p>
        </p:txBody>
      </p:sp>
    </p:spTree>
    <p:extLst>
      <p:ext uri="{BB962C8B-B14F-4D97-AF65-F5344CB8AC3E}">
        <p14:creationId xmlns:p14="http://schemas.microsoft.com/office/powerpoint/2010/main" val="54243920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Specifications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400" b="0" dirty="0"/>
              <a:t>Testing Specifications provide valuable information to testing participants such as</a:t>
            </a:r>
          </a:p>
          <a:p>
            <a:pPr lvl="1"/>
            <a:endParaRPr lang="en-US" sz="2000" dirty="0"/>
          </a:p>
          <a:p>
            <a:pPr lvl="1"/>
            <a:r>
              <a:rPr lang="en-US" sz="2000" b="0" dirty="0"/>
              <a:t>Company Information</a:t>
            </a:r>
          </a:p>
          <a:p>
            <a:pPr lvl="1"/>
            <a:endParaRPr lang="en-US" sz="2000" dirty="0"/>
          </a:p>
          <a:p>
            <a:pPr lvl="1"/>
            <a:r>
              <a:rPr lang="en-US" sz="2000" b="0" dirty="0"/>
              <a:t>Contact Information</a:t>
            </a:r>
          </a:p>
          <a:p>
            <a:pPr lvl="1"/>
            <a:endParaRPr lang="en-US" sz="2000" dirty="0"/>
          </a:p>
          <a:p>
            <a:pPr lvl="1"/>
            <a:r>
              <a:rPr lang="en-US" sz="2000" b="0" dirty="0"/>
              <a:t>Testing Information</a:t>
            </a:r>
          </a:p>
          <a:p>
            <a:pPr lvl="1"/>
            <a:endParaRPr lang="en-US" sz="2000" dirty="0"/>
          </a:p>
          <a:p>
            <a:pPr lvl="1"/>
            <a:r>
              <a:rPr lang="en-US" sz="2000" b="0" dirty="0"/>
              <a:t>Connectivity Information</a:t>
            </a:r>
          </a:p>
          <a:p>
            <a:pPr lvl="1"/>
            <a:endParaRPr lang="en-US" sz="2000" dirty="0"/>
          </a:p>
          <a:p>
            <a:pPr lvl="1"/>
            <a:r>
              <a:rPr lang="en-US" sz="2000" b="0" dirty="0"/>
              <a:t>EDI Specifications Information</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60</a:t>
            </a:fld>
            <a:endParaRPr lang="en-US" dirty="0"/>
          </a:p>
        </p:txBody>
      </p:sp>
      <p:pic>
        <p:nvPicPr>
          <p:cNvPr id="2" name="Picture 8">
            <a:extLst>
              <a:ext uri="{FF2B5EF4-FFF2-40B4-BE49-F238E27FC236}">
                <a16:creationId xmlns:a16="http://schemas.microsoft.com/office/drawing/2014/main" id="{FC282C5D-212B-5E9E-8544-96989D06CE21}"/>
              </a:ext>
            </a:extLst>
          </p:cNvPr>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a:xfrm>
            <a:off x="7391400" y="2743200"/>
            <a:ext cx="2212975" cy="1919288"/>
          </a:xfrm>
          <a:prstGeom prst="rect">
            <a:avLst/>
          </a:prstGeom>
          <a:noFill/>
        </p:spPr>
      </p:pic>
    </p:spTree>
    <p:extLst>
      <p:ext uri="{BB962C8B-B14F-4D97-AF65-F5344CB8AC3E}">
        <p14:creationId xmlns:p14="http://schemas.microsoft.com/office/powerpoint/2010/main" val="231917580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Specifications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Testing specifications will be provided in the FlighTrak application</a:t>
            </a:r>
          </a:p>
          <a:p>
            <a:endParaRPr lang="en-US" sz="3200" b="0" dirty="0"/>
          </a:p>
          <a:p>
            <a:r>
              <a:rPr lang="en-US" sz="3200" b="0" dirty="0"/>
              <a:t>This information can be provided / updated by a Service Provider, if applicable</a:t>
            </a:r>
          </a:p>
          <a:p>
            <a:endParaRPr lang="en-US" sz="3200" b="0" dirty="0"/>
          </a:p>
          <a:p>
            <a:r>
              <a:rPr lang="en-US" sz="3200" b="0" dirty="0"/>
              <a:t>All test specifications must be submitted and approved by 5:00 pm on August 5, 2024</a:t>
            </a:r>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61</a:t>
            </a:fld>
            <a:endParaRPr lang="en-US" dirty="0"/>
          </a:p>
        </p:txBody>
      </p:sp>
    </p:spTree>
    <p:extLst>
      <p:ext uri="{BB962C8B-B14F-4D97-AF65-F5344CB8AC3E}">
        <p14:creationId xmlns:p14="http://schemas.microsoft.com/office/powerpoint/2010/main" val="1523204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Commonly Used Testing Terms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Script – Individual tasks required for each scenario in a step-by-step layout</a:t>
            </a:r>
          </a:p>
          <a:p>
            <a:endParaRPr lang="en-US" sz="2800" b="0" dirty="0"/>
          </a:p>
          <a:p>
            <a:r>
              <a:rPr lang="en-US" sz="2800" b="0" dirty="0"/>
              <a:t>Actual Date – Current calendar date</a:t>
            </a:r>
          </a:p>
          <a:p>
            <a:endParaRPr lang="en-US" sz="28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62</a:t>
            </a:fld>
            <a:endParaRPr lang="en-US" dirty="0"/>
          </a:p>
        </p:txBody>
      </p:sp>
    </p:spTree>
    <p:extLst>
      <p:ext uri="{BB962C8B-B14F-4D97-AF65-F5344CB8AC3E}">
        <p14:creationId xmlns:p14="http://schemas.microsoft.com/office/powerpoint/2010/main" val="4271407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Qualification Letters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New Market Participants will receive their ERCOT Retail Qualification letter when they have successfully completed testing and met all Registration requirements. Due to the large number of participants testing, please allow 2 – 3 weeks to receive your letter once flight concludes.</a:t>
            </a:r>
          </a:p>
          <a:p>
            <a:endParaRPr lang="en-US" b="0" dirty="0"/>
          </a:p>
          <a:p>
            <a:r>
              <a:rPr lang="en-US" b="0" dirty="0"/>
              <a:t>Existing Market Participants testing Texas SET V5.0 changes will receive their ERCOT Certification Letter upon completion of the Flight.</a:t>
            </a:r>
          </a:p>
          <a:p>
            <a:endParaRPr lang="en-US" b="0" dirty="0"/>
          </a:p>
          <a:p>
            <a:r>
              <a:rPr lang="en-US" b="0" dirty="0"/>
              <a:t>Market Participant business names should coincide between ERCOT registration, Public Utility Commission of Texas (PUCT), and Texas Secretary of State.  Discrepancies in these names will delay ERCOT’s ability to generate certification letters after testing is complete.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63</a:t>
            </a:fld>
            <a:endParaRPr lang="en-US" dirty="0"/>
          </a:p>
        </p:txBody>
      </p:sp>
    </p:spTree>
    <p:extLst>
      <p:ext uri="{BB962C8B-B14F-4D97-AF65-F5344CB8AC3E}">
        <p14:creationId xmlns:p14="http://schemas.microsoft.com/office/powerpoint/2010/main" val="5793184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Flight 0924 Test Scripts Overview</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64</a:t>
            </a:fld>
            <a:endParaRPr lang="en-US" dirty="0"/>
          </a:p>
        </p:txBody>
      </p:sp>
      <p:pic>
        <p:nvPicPr>
          <p:cNvPr id="2" name="Picture 8">
            <a:extLst>
              <a:ext uri="{FF2B5EF4-FFF2-40B4-BE49-F238E27FC236}">
                <a16:creationId xmlns:a16="http://schemas.microsoft.com/office/drawing/2014/main" id="{A0B414A6-DCEE-39BE-3332-596B5AE51542}"/>
              </a:ext>
            </a:extLst>
          </p:cNvPr>
          <p:cNvPicPr>
            <a:picLocks noGrp="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306110" y="1802606"/>
            <a:ext cx="3579779" cy="3200400"/>
          </a:xfrm>
          <a:noFill/>
        </p:spPr>
      </p:pic>
    </p:spTree>
    <p:extLst>
      <p:ext uri="{BB962C8B-B14F-4D97-AF65-F5344CB8AC3E}">
        <p14:creationId xmlns:p14="http://schemas.microsoft.com/office/powerpoint/2010/main" val="188328092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Test Scripts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2800" b="0" dirty="0"/>
              <a:t>Located in Key Documents of the MCT page on ercot.com</a:t>
            </a:r>
          </a:p>
          <a:p>
            <a:pPr lvl="1"/>
            <a:r>
              <a:rPr lang="en-US" sz="2600" dirty="0">
                <a:hlinkClick r:id="rId2"/>
              </a:rPr>
              <a:t>https://www.ercot.com/committees/rms/mct</a:t>
            </a:r>
            <a:r>
              <a:rPr lang="en-US" sz="2600" dirty="0"/>
              <a:t> </a:t>
            </a:r>
            <a:endParaRPr lang="en-US" sz="2600"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65</a:t>
            </a:fld>
            <a:endParaRPr lang="en-US" dirty="0"/>
          </a:p>
        </p:txBody>
      </p:sp>
    </p:spTree>
    <p:extLst>
      <p:ext uri="{BB962C8B-B14F-4D97-AF65-F5344CB8AC3E}">
        <p14:creationId xmlns:p14="http://schemas.microsoft.com/office/powerpoint/2010/main" val="124233055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66</a:t>
            </a:fld>
            <a:endParaRPr lang="en-US" dirty="0"/>
          </a:p>
        </p:txBody>
      </p:sp>
    </p:spTree>
    <p:extLst>
      <p:ext uri="{BB962C8B-B14F-4D97-AF65-F5344CB8AC3E}">
        <p14:creationId xmlns:p14="http://schemas.microsoft.com/office/powerpoint/2010/main" val="1269950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Testing to Production Transition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sz="3200" b="0" dirty="0"/>
              <a:t>REMINDER:</a:t>
            </a:r>
          </a:p>
          <a:p>
            <a:pPr lvl="1"/>
            <a:endParaRPr lang="en-US" sz="2800" dirty="0"/>
          </a:p>
          <a:p>
            <a:pPr lvl="1"/>
            <a:r>
              <a:rPr lang="en-US" sz="2800" b="0" dirty="0"/>
              <a:t>A Qualified Scheduling Entity (QSE) must be designated as part of the completion for your LSE Application.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67</a:t>
            </a:fld>
            <a:endParaRPr lang="en-US" dirty="0"/>
          </a:p>
        </p:txBody>
      </p:sp>
      <p:pic>
        <p:nvPicPr>
          <p:cNvPr id="2" name="Picture 1">
            <a:extLst>
              <a:ext uri="{FF2B5EF4-FFF2-40B4-BE49-F238E27FC236}">
                <a16:creationId xmlns:a16="http://schemas.microsoft.com/office/drawing/2014/main" id="{7857854D-344C-367D-E9F5-2BC11E030D79}"/>
              </a:ext>
            </a:extLst>
          </p:cNvPr>
          <p:cNvPicPr>
            <a:picLocks noGrp="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451934"/>
            <a:ext cx="3048000" cy="2487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31255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Texas SET V5.0 PROD Implementation</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68</a:t>
            </a:fld>
            <a:endParaRPr lang="en-US" dirty="0"/>
          </a:p>
        </p:txBody>
      </p:sp>
    </p:spTree>
    <p:extLst>
      <p:ext uri="{BB962C8B-B14F-4D97-AF65-F5344CB8AC3E}">
        <p14:creationId xmlns:p14="http://schemas.microsoft.com/office/powerpoint/2010/main" val="272954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F4FE-C4D3-B1F7-1E26-FB5115DD971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C35C66C-40D4-1A83-1D2A-29FC11B4ED9E}"/>
              </a:ext>
            </a:extLst>
          </p:cNvPr>
          <p:cNvSpPr>
            <a:spLocks noGrp="1"/>
          </p:cNvSpPr>
          <p:nvPr>
            <p:ph type="sldNum" sz="quarter" idx="4"/>
          </p:nvPr>
        </p:nvSpPr>
        <p:spPr/>
        <p:txBody>
          <a:bodyPr/>
          <a:lstStyle/>
          <a:p>
            <a:fld id="{1D93BD3E-1E9A-4970-A6F7-E7AC52762E0C}" type="slidenum">
              <a:rPr lang="en-US" smtClean="0"/>
              <a:pPr/>
              <a:t>69</a:t>
            </a:fld>
            <a:endParaRPr lang="en-US" dirty="0"/>
          </a:p>
        </p:txBody>
      </p:sp>
      <p:sp>
        <p:nvSpPr>
          <p:cNvPr id="4" name="Content Placeholder 3">
            <a:extLst>
              <a:ext uri="{FF2B5EF4-FFF2-40B4-BE49-F238E27FC236}">
                <a16:creationId xmlns:a16="http://schemas.microsoft.com/office/drawing/2014/main" id="{9E0FF0EB-B763-DB49-597E-C3E0DD53AF1D}"/>
              </a:ext>
            </a:extLst>
          </p:cNvPr>
          <p:cNvSpPr>
            <a:spLocks noGrp="1"/>
          </p:cNvSpPr>
          <p:nvPr>
            <p:ph idx="1"/>
          </p:nvPr>
        </p:nvSpPr>
        <p:spPr/>
        <p:txBody>
          <a:bodyPr/>
          <a:lstStyle/>
          <a:p>
            <a:pPr algn="ctr"/>
            <a:r>
              <a:rPr lang="en-US" sz="11500" dirty="0"/>
              <a:t>THANK YOU!</a:t>
            </a:r>
          </a:p>
        </p:txBody>
      </p:sp>
      <p:pic>
        <p:nvPicPr>
          <p:cNvPr id="6" name="Content Placeholder 5">
            <a:extLst>
              <a:ext uri="{FF2B5EF4-FFF2-40B4-BE49-F238E27FC236}">
                <a16:creationId xmlns:a16="http://schemas.microsoft.com/office/drawing/2014/main" id="{DEFD285A-DF3C-3053-FA59-09BC63E3A64D}"/>
              </a:ext>
            </a:extLst>
          </p:cNvPr>
          <p:cNvPicPr>
            <a:picLocks noGrp="1" noChangeArrowheads="1"/>
          </p:cNvPicPr>
          <p:nvPr>
            <p:ph idx="10"/>
          </p:nvPr>
        </p:nvPicPr>
        <p:blipFill>
          <a:blip r:embed="rId2">
            <a:extLst>
              <a:ext uri="{28A0092B-C50C-407E-A947-70E740481C1C}">
                <a14:useLocalDpi xmlns:a14="http://schemas.microsoft.com/office/drawing/2010/main" val="0"/>
              </a:ext>
            </a:extLst>
          </a:blip>
          <a:srcRect/>
          <a:stretch>
            <a:fillRect/>
          </a:stretch>
        </p:blipFill>
        <p:spPr bwMode="auto">
          <a:xfrm>
            <a:off x="8121515" y="841442"/>
            <a:ext cx="3365770" cy="5175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924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Bypass to CSA</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After the implementation of Texas SET 5.0 the use of the REF~2W CSA Bypass code on and ESI ID where the CR is not the CSA, or scheduled to be the CSA, on the requested date of the Move Out, will result in ERCOT rejecting the Move Out. </a:t>
            </a:r>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a:t>
            </a:fld>
            <a:endParaRPr lang="en-US" dirty="0"/>
          </a:p>
        </p:txBody>
      </p:sp>
    </p:spTree>
    <p:extLst>
      <p:ext uri="{BB962C8B-B14F-4D97-AF65-F5344CB8AC3E}">
        <p14:creationId xmlns:p14="http://schemas.microsoft.com/office/powerpoint/2010/main" val="94931029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endParaRPr lang="en-US" dirty="0"/>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70</a:t>
            </a:fld>
            <a:endParaRPr lang="en-US" dirty="0"/>
          </a:p>
        </p:txBody>
      </p:sp>
    </p:spTree>
    <p:extLst>
      <p:ext uri="{BB962C8B-B14F-4D97-AF65-F5344CB8AC3E}">
        <p14:creationId xmlns:p14="http://schemas.microsoft.com/office/powerpoint/2010/main" val="29836298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Supporting Documents and Useful Links</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Texas SET – </a:t>
            </a:r>
            <a:r>
              <a:rPr lang="en-US" dirty="0">
                <a:hlinkClick r:id="rId2"/>
              </a:rPr>
              <a:t>https://www.ercot.com/committees/rms/txset</a:t>
            </a:r>
            <a:endParaRPr lang="en-US" b="0" dirty="0"/>
          </a:p>
          <a:p>
            <a:endParaRPr lang="en-US" b="0" dirty="0"/>
          </a:p>
          <a:p>
            <a:r>
              <a:rPr lang="en-US" b="0" dirty="0"/>
              <a:t>MCT –  </a:t>
            </a:r>
            <a:r>
              <a:rPr lang="en-US" dirty="0">
                <a:hlinkClick r:id="rId3"/>
              </a:rPr>
              <a:t>https://www.ercot.com/committees/rms/mct</a:t>
            </a:r>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71</a:t>
            </a:fld>
            <a:endParaRPr lang="en-US" dirty="0"/>
          </a:p>
        </p:txBody>
      </p:sp>
    </p:spTree>
    <p:extLst>
      <p:ext uri="{BB962C8B-B14F-4D97-AF65-F5344CB8AC3E}">
        <p14:creationId xmlns:p14="http://schemas.microsoft.com/office/powerpoint/2010/main" val="245729210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1AFAD7F-7C99-12F2-BF15-5ECB72F7F3FF}"/>
              </a:ext>
            </a:extLst>
          </p:cNvPr>
          <p:cNvSpPr>
            <a:spLocks noGrp="1"/>
          </p:cNvSpPr>
          <p:nvPr>
            <p:ph type="title"/>
          </p:nvPr>
        </p:nvSpPr>
        <p:spPr/>
        <p:txBody>
          <a:bodyPr/>
          <a:lstStyle/>
          <a:p>
            <a:endParaRPr lang="en-US"/>
          </a:p>
        </p:txBody>
      </p:sp>
      <p:sp>
        <p:nvSpPr>
          <p:cNvPr id="7" name="Content Placeholder 6">
            <a:extLst>
              <a:ext uri="{FF2B5EF4-FFF2-40B4-BE49-F238E27FC236}">
                <a16:creationId xmlns:a16="http://schemas.microsoft.com/office/drawing/2014/main" id="{D8C7B349-5598-981E-C2EF-44B7A9D41A83}"/>
              </a:ext>
            </a:extLst>
          </p:cNvPr>
          <p:cNvSpPr>
            <a:spLocks noGrp="1"/>
          </p:cNvSpPr>
          <p:nvPr>
            <p:ph idx="1"/>
          </p:nvPr>
        </p:nvSpPr>
        <p:spPr/>
        <p:txBody>
          <a:bodyPr/>
          <a:lstStyle/>
          <a:p>
            <a:endParaRPr lang="en-US"/>
          </a:p>
        </p:txBody>
      </p:sp>
      <p:sp>
        <p:nvSpPr>
          <p:cNvPr id="8" name="Content Placeholder 7">
            <a:extLst>
              <a:ext uri="{FF2B5EF4-FFF2-40B4-BE49-F238E27FC236}">
                <a16:creationId xmlns:a16="http://schemas.microsoft.com/office/drawing/2014/main" id="{3EA61D99-E563-5480-5E79-CBC67B370839}"/>
              </a:ext>
            </a:extLst>
          </p:cNvPr>
          <p:cNvSpPr>
            <a:spLocks noGrp="1"/>
          </p:cNvSpPr>
          <p:nvPr>
            <p:ph idx="10"/>
          </p:nvPr>
        </p:nvSpPr>
        <p:spPr>
          <a:xfrm>
            <a:off x="7823200" y="838200"/>
            <a:ext cx="3962400" cy="5257800"/>
          </a:xfrm>
        </p:spPr>
        <p:txBody>
          <a:bodyPr/>
          <a:lstStyle/>
          <a:p>
            <a:endParaRPr lang="en-US" dirty="0"/>
          </a:p>
        </p:txBody>
      </p:sp>
      <p:sp>
        <p:nvSpPr>
          <p:cNvPr id="3" name="Slide Number Placeholder 2">
            <a:extLst>
              <a:ext uri="{FF2B5EF4-FFF2-40B4-BE49-F238E27FC236}">
                <a16:creationId xmlns:a16="http://schemas.microsoft.com/office/drawing/2014/main" id="{8EC0AB41-1A39-0D02-0973-59F5B643BCD9}"/>
              </a:ext>
            </a:extLst>
          </p:cNvPr>
          <p:cNvSpPr>
            <a:spLocks noGrp="1"/>
          </p:cNvSpPr>
          <p:nvPr>
            <p:ph type="sldNum" sz="quarter" idx="4"/>
          </p:nvPr>
        </p:nvSpPr>
        <p:spPr/>
        <p:txBody>
          <a:bodyPr/>
          <a:lstStyle/>
          <a:p>
            <a:fld id="{1D93BD3E-1E9A-4970-A6F7-E7AC52762E0C}" type="slidenum">
              <a:rPr lang="en-US" smtClean="0"/>
              <a:pPr/>
              <a:t>72</a:t>
            </a:fld>
            <a:endParaRPr lang="en-US" dirty="0"/>
          </a:p>
        </p:txBody>
      </p:sp>
    </p:spTree>
    <p:extLst>
      <p:ext uri="{BB962C8B-B14F-4D97-AF65-F5344CB8AC3E}">
        <p14:creationId xmlns:p14="http://schemas.microsoft.com/office/powerpoint/2010/main" val="110492189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42D5AFE-D065-2D6F-4D04-C44EBECA1E7D}"/>
              </a:ext>
            </a:extLst>
          </p:cNvPr>
          <p:cNvSpPr>
            <a:spLocks noGrp="1"/>
          </p:cNvSpPr>
          <p:nvPr>
            <p:ph type="title"/>
          </p:nvPr>
        </p:nvSpPr>
        <p:spPr/>
        <p:txBody>
          <a:bodyPr/>
          <a:lstStyle/>
          <a:p>
            <a:endParaRPr lang="en-US"/>
          </a:p>
        </p:txBody>
      </p:sp>
      <p:sp>
        <p:nvSpPr>
          <p:cNvPr id="9" name="Content Placeholder 8">
            <a:extLst>
              <a:ext uri="{FF2B5EF4-FFF2-40B4-BE49-F238E27FC236}">
                <a16:creationId xmlns:a16="http://schemas.microsoft.com/office/drawing/2014/main" id="{823A5707-B741-5523-DB5E-67A38A1D9286}"/>
              </a:ext>
            </a:extLst>
          </p:cNvPr>
          <p:cNvSpPr>
            <a:spLocks noGrp="1"/>
          </p:cNvSpPr>
          <p:nvPr>
            <p:ph idx="4294967295"/>
          </p:nvPr>
        </p:nvSpPr>
        <p:spPr>
          <a:xfrm>
            <a:off x="406400" y="1066800"/>
            <a:ext cx="11379200" cy="2819400"/>
          </a:xfrm>
          <a:prstGeom prst="rect">
            <a:avLst/>
          </a:prstGeom>
        </p:spPr>
        <p:txBody>
          <a:bodyPr/>
          <a:lstStyle/>
          <a:p>
            <a:endParaRPr lang="en-US" sz="2000" dirty="0"/>
          </a:p>
        </p:txBody>
      </p:sp>
      <p:sp>
        <p:nvSpPr>
          <p:cNvPr id="10" name="Content Placeholder 9">
            <a:extLst>
              <a:ext uri="{FF2B5EF4-FFF2-40B4-BE49-F238E27FC236}">
                <a16:creationId xmlns:a16="http://schemas.microsoft.com/office/drawing/2014/main" id="{DA435F5A-B67F-E384-B44F-E4409D23EBE3}"/>
              </a:ext>
            </a:extLst>
          </p:cNvPr>
          <p:cNvSpPr>
            <a:spLocks noGrp="1"/>
          </p:cNvSpPr>
          <p:nvPr>
            <p:ph idx="10"/>
          </p:nvPr>
        </p:nvSpPr>
        <p:spPr/>
        <p:txBody>
          <a:bodyPr/>
          <a:lstStyle/>
          <a:p>
            <a:r>
              <a:rPr lang="en-US" b="1" dirty="0">
                <a:solidFill>
                  <a:schemeClr val="tx1"/>
                </a:solidFill>
              </a:rPr>
              <a:t>Key Takeaway:</a:t>
            </a:r>
          </a:p>
        </p:txBody>
      </p:sp>
      <p:sp>
        <p:nvSpPr>
          <p:cNvPr id="4" name="Slide Number Placeholder 3">
            <a:extLst>
              <a:ext uri="{FF2B5EF4-FFF2-40B4-BE49-F238E27FC236}">
                <a16:creationId xmlns:a16="http://schemas.microsoft.com/office/drawing/2014/main" id="{201B9AB7-B03C-2511-24C0-47530B1FA24F}"/>
              </a:ext>
            </a:extLst>
          </p:cNvPr>
          <p:cNvSpPr>
            <a:spLocks noGrp="1"/>
          </p:cNvSpPr>
          <p:nvPr>
            <p:ph type="sldNum" sz="quarter" idx="4"/>
          </p:nvPr>
        </p:nvSpPr>
        <p:spPr/>
        <p:txBody>
          <a:bodyPr/>
          <a:lstStyle/>
          <a:p>
            <a:fld id="{1D93BD3E-1E9A-4970-A6F7-E7AC52762E0C}" type="slidenum">
              <a:rPr lang="en-US" smtClean="0"/>
              <a:pPr/>
              <a:t>73</a:t>
            </a:fld>
            <a:endParaRPr lang="en-US" dirty="0"/>
          </a:p>
        </p:txBody>
      </p:sp>
    </p:spTree>
    <p:extLst>
      <p:ext uri="{BB962C8B-B14F-4D97-AF65-F5344CB8AC3E}">
        <p14:creationId xmlns:p14="http://schemas.microsoft.com/office/powerpoint/2010/main" val="23831336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A0E31F-A09D-6D10-43E4-6C3B9D962B58}"/>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851FBAB2-D9DD-30FB-93AD-A7C7F6672A3B}"/>
              </a:ext>
            </a:extLst>
          </p:cNvPr>
          <p:cNvSpPr>
            <a:spLocks noGrp="1"/>
          </p:cNvSpPr>
          <p:nvPr>
            <p:ph type="sldNum" sz="quarter" idx="4"/>
          </p:nvPr>
        </p:nvSpPr>
        <p:spPr/>
        <p:txBody>
          <a:bodyPr/>
          <a:lstStyle/>
          <a:p>
            <a:fld id="{1D93BD3E-1E9A-4970-A6F7-E7AC52762E0C}" type="slidenum">
              <a:rPr lang="en-US" smtClean="0"/>
              <a:pPr/>
              <a:t>74</a:t>
            </a:fld>
            <a:endParaRPr lang="en-US" dirty="0"/>
          </a:p>
        </p:txBody>
      </p:sp>
      <p:sp>
        <p:nvSpPr>
          <p:cNvPr id="4" name="Content Placeholder 3">
            <a:extLst>
              <a:ext uri="{FF2B5EF4-FFF2-40B4-BE49-F238E27FC236}">
                <a16:creationId xmlns:a16="http://schemas.microsoft.com/office/drawing/2014/main" id="{DF651241-B454-6ECD-7244-DECACBEE2F26}"/>
              </a:ext>
            </a:extLst>
          </p:cNvPr>
          <p:cNvSpPr>
            <a:spLocks noGrp="1"/>
          </p:cNvSpPr>
          <p:nvPr>
            <p:ph sz="half" idx="1"/>
          </p:nvPr>
        </p:nvSpPr>
        <p:spPr/>
        <p:txBody>
          <a:bodyPr/>
          <a:lstStyle/>
          <a:p>
            <a:endParaRPr lang="en-US" dirty="0"/>
          </a:p>
        </p:txBody>
      </p:sp>
      <p:sp>
        <p:nvSpPr>
          <p:cNvPr id="5" name="Content Placeholder 4">
            <a:extLst>
              <a:ext uri="{FF2B5EF4-FFF2-40B4-BE49-F238E27FC236}">
                <a16:creationId xmlns:a16="http://schemas.microsoft.com/office/drawing/2014/main" id="{87D8D892-D2F6-EA00-D3E1-CB390B3E4359}"/>
              </a:ext>
            </a:extLst>
          </p:cNvPr>
          <p:cNvSpPr>
            <a:spLocks noGrp="1"/>
          </p:cNvSpPr>
          <p:nvPr>
            <p:ph sz="half" idx="11"/>
          </p:nvPr>
        </p:nvSpPr>
        <p:spPr/>
        <p:txBody>
          <a:bodyPr/>
          <a:lstStyle/>
          <a:p>
            <a:endParaRPr lang="en-US" dirty="0"/>
          </a:p>
        </p:txBody>
      </p:sp>
      <p:sp>
        <p:nvSpPr>
          <p:cNvPr id="6" name="Content Placeholder 5">
            <a:extLst>
              <a:ext uri="{FF2B5EF4-FFF2-40B4-BE49-F238E27FC236}">
                <a16:creationId xmlns:a16="http://schemas.microsoft.com/office/drawing/2014/main" id="{548319EF-0C19-165A-68A3-E3D98CF00886}"/>
              </a:ext>
            </a:extLst>
          </p:cNvPr>
          <p:cNvSpPr>
            <a:spLocks noGrp="1"/>
          </p:cNvSpPr>
          <p:nvPr>
            <p:ph sz="half" idx="12"/>
          </p:nvPr>
        </p:nvSpPr>
        <p:spPr/>
        <p:txBody>
          <a:bodyPr/>
          <a:lstStyle/>
          <a:p>
            <a:endParaRPr lang="en-US" dirty="0"/>
          </a:p>
        </p:txBody>
      </p:sp>
    </p:spTree>
    <p:extLst>
      <p:ext uri="{BB962C8B-B14F-4D97-AF65-F5344CB8AC3E}">
        <p14:creationId xmlns:p14="http://schemas.microsoft.com/office/powerpoint/2010/main" val="118016026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416EE1-BCA0-B479-7379-0E461A72872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2C40EB34-0800-7047-5FB3-4A4EF74C8C9D}"/>
              </a:ext>
            </a:extLst>
          </p:cNvPr>
          <p:cNvSpPr>
            <a:spLocks noGrp="1"/>
          </p:cNvSpPr>
          <p:nvPr>
            <p:ph type="sldNum" sz="quarter" idx="4"/>
          </p:nvPr>
        </p:nvSpPr>
        <p:spPr/>
        <p:txBody>
          <a:bodyPr/>
          <a:lstStyle/>
          <a:p>
            <a:fld id="{1D93BD3E-1E9A-4970-A6F7-E7AC52762E0C}" type="slidenum">
              <a:rPr lang="en-US" smtClean="0"/>
              <a:pPr/>
              <a:t>75</a:t>
            </a:fld>
            <a:endParaRPr lang="en-US" dirty="0"/>
          </a:p>
        </p:txBody>
      </p:sp>
      <p:sp>
        <p:nvSpPr>
          <p:cNvPr id="13" name="Content Placeholder 12">
            <a:extLst>
              <a:ext uri="{FF2B5EF4-FFF2-40B4-BE49-F238E27FC236}">
                <a16:creationId xmlns:a16="http://schemas.microsoft.com/office/drawing/2014/main" id="{97468D58-65D8-2173-9B35-B383FFDA87EB}"/>
              </a:ext>
            </a:extLst>
          </p:cNvPr>
          <p:cNvSpPr>
            <a:spLocks noGrp="1"/>
          </p:cNvSpPr>
          <p:nvPr>
            <p:ph idx="1"/>
          </p:nvPr>
        </p:nvSpPr>
        <p:spPr>
          <a:xfrm>
            <a:off x="5177912" y="914400"/>
            <a:ext cx="6607687" cy="3581400"/>
          </a:xfrm>
        </p:spPr>
        <p:txBody>
          <a:bodyPr/>
          <a:lstStyle/>
          <a:p>
            <a:endParaRPr lang="en-US"/>
          </a:p>
        </p:txBody>
      </p:sp>
      <p:sp>
        <p:nvSpPr>
          <p:cNvPr id="14" name="Content Placeholder 13">
            <a:extLst>
              <a:ext uri="{FF2B5EF4-FFF2-40B4-BE49-F238E27FC236}">
                <a16:creationId xmlns:a16="http://schemas.microsoft.com/office/drawing/2014/main" id="{E8CC1B63-0A53-48B3-2040-44DA60EDEC74}"/>
              </a:ext>
            </a:extLst>
          </p:cNvPr>
          <p:cNvSpPr>
            <a:spLocks noGrp="1"/>
          </p:cNvSpPr>
          <p:nvPr>
            <p:ph idx="10"/>
          </p:nvPr>
        </p:nvSpPr>
        <p:spPr>
          <a:xfrm>
            <a:off x="5177913" y="4495800"/>
            <a:ext cx="6607687" cy="1600200"/>
          </a:xfrm>
        </p:spPr>
        <p:txBody>
          <a:bodyPr/>
          <a:lstStyle/>
          <a:p>
            <a:r>
              <a:rPr lang="en-US" dirty="0"/>
              <a:t>Key Takeaway:</a:t>
            </a:r>
          </a:p>
        </p:txBody>
      </p:sp>
      <p:graphicFrame>
        <p:nvGraphicFramePr>
          <p:cNvPr id="11" name="Table 5">
            <a:extLst>
              <a:ext uri="{FF2B5EF4-FFF2-40B4-BE49-F238E27FC236}">
                <a16:creationId xmlns:a16="http://schemas.microsoft.com/office/drawing/2014/main" id="{67F88DF7-72C2-05E9-4E2D-4B2393AA0B16}"/>
              </a:ext>
            </a:extLst>
          </p:cNvPr>
          <p:cNvGraphicFramePr>
            <a:graphicFrameLocks noGrp="1"/>
          </p:cNvGraphicFramePr>
          <p:nvPr>
            <p:extLst>
              <p:ext uri="{D42A27DB-BD31-4B8C-83A1-F6EECF244321}">
                <p14:modId xmlns:p14="http://schemas.microsoft.com/office/powerpoint/2010/main" val="641151420"/>
              </p:ext>
            </p:extLst>
          </p:nvPr>
        </p:nvGraphicFramePr>
        <p:xfrm>
          <a:off x="508000" y="1018540"/>
          <a:ext cx="4568313" cy="4820920"/>
        </p:xfrm>
        <a:graphic>
          <a:graphicData uri="http://schemas.openxmlformats.org/drawingml/2006/table">
            <a:tbl>
              <a:tblPr firstRow="1" firstCol="1" bandRow="1">
                <a:tableStyleId>{93296810-A885-4BE3-A3E7-6D5BEEA58F35}</a:tableStyleId>
              </a:tblPr>
              <a:tblGrid>
                <a:gridCol w="1522771">
                  <a:extLst>
                    <a:ext uri="{9D8B030D-6E8A-4147-A177-3AD203B41FA5}">
                      <a16:colId xmlns:a16="http://schemas.microsoft.com/office/drawing/2014/main" val="1100787511"/>
                    </a:ext>
                  </a:extLst>
                </a:gridCol>
                <a:gridCol w="1522771">
                  <a:extLst>
                    <a:ext uri="{9D8B030D-6E8A-4147-A177-3AD203B41FA5}">
                      <a16:colId xmlns:a16="http://schemas.microsoft.com/office/drawing/2014/main" val="2638076970"/>
                    </a:ext>
                  </a:extLst>
                </a:gridCol>
                <a:gridCol w="1522771">
                  <a:extLst>
                    <a:ext uri="{9D8B030D-6E8A-4147-A177-3AD203B41FA5}">
                      <a16:colId xmlns:a16="http://schemas.microsoft.com/office/drawing/2014/main" val="1795605687"/>
                    </a:ext>
                  </a:extLst>
                </a:gridCol>
              </a:tblGrid>
              <a:tr h="370840">
                <a:tc>
                  <a:txBody>
                    <a:bodyPr/>
                    <a:lstStyle/>
                    <a:p>
                      <a:r>
                        <a:rPr lang="en-US" dirty="0">
                          <a:solidFill>
                            <a:schemeClr val="bg1"/>
                          </a:solidFill>
                        </a:rPr>
                        <a:t>Header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Header</a:t>
                      </a:r>
                      <a:endParaRPr lang="en-US" dirty="0">
                        <a:solidFill>
                          <a:schemeClr val="accent1"/>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Header</a:t>
                      </a:r>
                      <a:endParaRPr lang="en-US" dirty="0">
                        <a:solidFill>
                          <a:schemeClr val="accent1"/>
                        </a:solidFill>
                      </a:endParaRPr>
                    </a:p>
                  </a:txBody>
                  <a:tcPr/>
                </a:tc>
                <a:extLst>
                  <a:ext uri="{0D108BD9-81ED-4DB2-BD59-A6C34878D82A}">
                    <a16:rowId xmlns:a16="http://schemas.microsoft.com/office/drawing/2014/main" val="3132045848"/>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3405941177"/>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860054951"/>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3606537709"/>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31125079"/>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4171761522"/>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376316831"/>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1563514840"/>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1973816774"/>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2277436521"/>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3679327379"/>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174528985"/>
                  </a:ext>
                </a:extLst>
              </a:tr>
              <a:tr h="370840">
                <a:tc>
                  <a:txBody>
                    <a:bodyPr/>
                    <a:lstStyle/>
                    <a:p>
                      <a:r>
                        <a:rPr lang="en-US" dirty="0">
                          <a:solidFill>
                            <a:schemeClr val="bg1"/>
                          </a:solidFill>
                        </a:rPr>
                        <a:t>Text</a:t>
                      </a:r>
                    </a:p>
                  </a:txBody>
                  <a:tcPr/>
                </a:tc>
                <a:tc>
                  <a:txBody>
                    <a:bodyPr/>
                    <a:lstStyle/>
                    <a:p>
                      <a:r>
                        <a:rPr lang="en-US" dirty="0"/>
                        <a:t>Text</a:t>
                      </a:r>
                    </a:p>
                  </a:txBody>
                  <a:tcPr/>
                </a:tc>
                <a:tc>
                  <a:txBody>
                    <a:bodyPr/>
                    <a:lstStyle/>
                    <a:p>
                      <a:r>
                        <a:rPr lang="en-US" dirty="0"/>
                        <a:t>Text</a:t>
                      </a:r>
                    </a:p>
                  </a:txBody>
                  <a:tcPr/>
                </a:tc>
                <a:extLst>
                  <a:ext uri="{0D108BD9-81ED-4DB2-BD59-A6C34878D82A}">
                    <a16:rowId xmlns:a16="http://schemas.microsoft.com/office/drawing/2014/main" val="2849906457"/>
                  </a:ext>
                </a:extLst>
              </a:tr>
            </a:tbl>
          </a:graphicData>
        </a:graphic>
      </p:graphicFrame>
    </p:spTree>
    <p:extLst>
      <p:ext uri="{BB962C8B-B14F-4D97-AF65-F5344CB8AC3E}">
        <p14:creationId xmlns:p14="http://schemas.microsoft.com/office/powerpoint/2010/main" val="34569645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5F4FE-C4D3-B1F7-1E26-FB5115DD9713}"/>
              </a:ext>
            </a:extLst>
          </p:cNvPr>
          <p:cNvSpPr>
            <a:spLocks noGrp="1"/>
          </p:cNvSpPr>
          <p:nvPr>
            <p:ph type="title"/>
          </p:nvPr>
        </p:nvSpPr>
        <p:spPr/>
        <p:txBody>
          <a:bodyPr/>
          <a:lstStyle/>
          <a:p>
            <a:endParaRPr lang="en-US"/>
          </a:p>
        </p:txBody>
      </p:sp>
      <p:sp>
        <p:nvSpPr>
          <p:cNvPr id="3" name="Slide Number Placeholder 2">
            <a:extLst>
              <a:ext uri="{FF2B5EF4-FFF2-40B4-BE49-F238E27FC236}">
                <a16:creationId xmlns:a16="http://schemas.microsoft.com/office/drawing/2014/main" id="{5C35C66C-40D4-1A83-1D2A-29FC11B4ED9E}"/>
              </a:ext>
            </a:extLst>
          </p:cNvPr>
          <p:cNvSpPr>
            <a:spLocks noGrp="1"/>
          </p:cNvSpPr>
          <p:nvPr>
            <p:ph type="sldNum" sz="quarter" idx="4"/>
          </p:nvPr>
        </p:nvSpPr>
        <p:spPr/>
        <p:txBody>
          <a:bodyPr/>
          <a:lstStyle/>
          <a:p>
            <a:fld id="{1D93BD3E-1E9A-4970-A6F7-E7AC52762E0C}" type="slidenum">
              <a:rPr lang="en-US" smtClean="0"/>
              <a:pPr/>
              <a:t>76</a:t>
            </a:fld>
            <a:endParaRPr lang="en-US" dirty="0"/>
          </a:p>
        </p:txBody>
      </p:sp>
      <p:sp>
        <p:nvSpPr>
          <p:cNvPr id="4" name="Content Placeholder 3">
            <a:extLst>
              <a:ext uri="{FF2B5EF4-FFF2-40B4-BE49-F238E27FC236}">
                <a16:creationId xmlns:a16="http://schemas.microsoft.com/office/drawing/2014/main" id="{9E0FF0EB-B763-DB49-597E-C3E0DD53AF1D}"/>
              </a:ext>
            </a:extLst>
          </p:cNvPr>
          <p:cNvSpPr>
            <a:spLocks noGrp="1"/>
          </p:cNvSpPr>
          <p:nvPr>
            <p:ph idx="1"/>
          </p:nvPr>
        </p:nvSpPr>
        <p:spPr/>
        <p:txBody>
          <a:bodyPr/>
          <a:lstStyle/>
          <a:p>
            <a:endParaRPr lang="en-US"/>
          </a:p>
        </p:txBody>
      </p:sp>
      <p:sp>
        <p:nvSpPr>
          <p:cNvPr id="5" name="Content Placeholder 4">
            <a:extLst>
              <a:ext uri="{FF2B5EF4-FFF2-40B4-BE49-F238E27FC236}">
                <a16:creationId xmlns:a16="http://schemas.microsoft.com/office/drawing/2014/main" id="{4B383ABF-55A5-1B08-8F9E-BF03A4FD67C2}"/>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980198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Switches rejected for NFI</a:t>
            </a:r>
          </a:p>
        </p:txBody>
      </p:sp>
      <p:sp>
        <p:nvSpPr>
          <p:cNvPr id="6" name="Content Placeholder 5">
            <a:extLst>
              <a:ext uri="{FF2B5EF4-FFF2-40B4-BE49-F238E27FC236}">
                <a16:creationId xmlns:a16="http://schemas.microsoft.com/office/drawing/2014/main" id="{F6AEBABE-899F-F463-8EB6-A801DF17053F}"/>
              </a:ext>
            </a:extLst>
          </p:cNvPr>
          <p:cNvSpPr>
            <a:spLocks noGrp="1"/>
          </p:cNvSpPr>
          <p:nvPr>
            <p:ph idx="1"/>
          </p:nvPr>
        </p:nvSpPr>
        <p:spPr/>
        <p:txBody>
          <a:bodyPr/>
          <a:lstStyle/>
          <a:p>
            <a:r>
              <a:rPr lang="en-US" b="0" dirty="0"/>
              <a:t>ERCOT will begin rejecting switches based on the First Available Switch Date (FASD) of the Standard Switch.</a:t>
            </a:r>
          </a:p>
          <a:p>
            <a:endParaRPr lang="en-US" b="0" dirty="0"/>
          </a:p>
          <a:p>
            <a:r>
              <a:rPr lang="en-US" b="0" dirty="0"/>
              <a:t>In the event there is already a Switch Request (standard or Self-Selected) scheduled that does not have a Cancel Pending status and for which the Scheduled Meter Read Date (SMRD) is later than or equal to the FASD on the second standard Switch Request, the standard Switch request will be rejected for Not First In (NFI).</a:t>
            </a:r>
          </a:p>
          <a:p>
            <a:endParaRPr lang="en-US" b="0" dirty="0"/>
          </a:p>
          <a:p>
            <a:r>
              <a:rPr lang="en-US" b="0" dirty="0"/>
              <a:t>In the event ERCOT receives a standard switch on an ESI ID where there is a scheduled Move In with the SMRD equal to FASD of the standard Switch, the standard Switch will be rejected for NFI.</a:t>
            </a:r>
          </a:p>
          <a:p>
            <a:endParaRPr lang="en-US" b="0" dirty="0"/>
          </a:p>
          <a:p>
            <a:r>
              <a:rPr lang="en-US" b="0" dirty="0"/>
              <a:t>In the event ERCOT receives a standard switch on an ESI ID where there is a scheduled Move Out with the SMRD equal to FASD of the standard Switch, the standard Switch will be rejected for NFI.</a:t>
            </a:r>
          </a:p>
          <a:p>
            <a:endParaRPr lang="en-US" b="0" dirty="0"/>
          </a:p>
        </p:txBody>
      </p:sp>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8</a:t>
            </a:fld>
            <a:endParaRPr lang="en-US" dirty="0"/>
          </a:p>
        </p:txBody>
      </p:sp>
    </p:spTree>
    <p:extLst>
      <p:ext uri="{BB962C8B-B14F-4D97-AF65-F5344CB8AC3E}">
        <p14:creationId xmlns:p14="http://schemas.microsoft.com/office/powerpoint/2010/main" val="1048971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887978D0-4B67-CCD1-8084-898DC57B7D44}"/>
              </a:ext>
            </a:extLst>
          </p:cNvPr>
          <p:cNvSpPr>
            <a:spLocks noGrp="1"/>
          </p:cNvSpPr>
          <p:nvPr>
            <p:ph type="title"/>
          </p:nvPr>
        </p:nvSpPr>
        <p:spPr/>
        <p:txBody>
          <a:bodyPr/>
          <a:lstStyle/>
          <a:p>
            <a:r>
              <a:rPr lang="en-US" dirty="0"/>
              <a:t>High Level Changes - NFI</a:t>
            </a:r>
          </a:p>
        </p:txBody>
      </p:sp>
      <p:graphicFrame>
        <p:nvGraphicFramePr>
          <p:cNvPr id="2" name="Content Placeholder 1">
            <a:extLst>
              <a:ext uri="{FF2B5EF4-FFF2-40B4-BE49-F238E27FC236}">
                <a16:creationId xmlns:a16="http://schemas.microsoft.com/office/drawing/2014/main" id="{B9D92A6E-0A29-FB95-3C73-A41708EA8D99}"/>
              </a:ext>
            </a:extLst>
          </p:cNvPr>
          <p:cNvGraphicFramePr>
            <a:graphicFrameLocks noGrp="1"/>
          </p:cNvGraphicFramePr>
          <p:nvPr>
            <p:ph idx="1"/>
            <p:extLst>
              <p:ext uri="{D42A27DB-BD31-4B8C-83A1-F6EECF244321}">
                <p14:modId xmlns:p14="http://schemas.microsoft.com/office/powerpoint/2010/main" val="3627061370"/>
              </p:ext>
            </p:extLst>
          </p:nvPr>
        </p:nvGraphicFramePr>
        <p:xfrm>
          <a:off x="1600200" y="838200"/>
          <a:ext cx="8686799" cy="4952997"/>
        </p:xfrm>
        <a:graphic>
          <a:graphicData uri="http://schemas.openxmlformats.org/drawingml/2006/table">
            <a:tbl>
              <a:tblPr firstRow="1" firstCol="1" bandRow="1">
                <a:tableStyleId>{93296810-A885-4BE3-A3E7-6D5BEEA58F35}</a:tableStyleId>
              </a:tblPr>
              <a:tblGrid>
                <a:gridCol w="3187891">
                  <a:extLst>
                    <a:ext uri="{9D8B030D-6E8A-4147-A177-3AD203B41FA5}">
                      <a16:colId xmlns:a16="http://schemas.microsoft.com/office/drawing/2014/main" val="1431948097"/>
                    </a:ext>
                  </a:extLst>
                </a:gridCol>
                <a:gridCol w="2781692">
                  <a:extLst>
                    <a:ext uri="{9D8B030D-6E8A-4147-A177-3AD203B41FA5}">
                      <a16:colId xmlns:a16="http://schemas.microsoft.com/office/drawing/2014/main" val="463053967"/>
                    </a:ext>
                  </a:extLst>
                </a:gridCol>
                <a:gridCol w="2717216">
                  <a:extLst>
                    <a:ext uri="{9D8B030D-6E8A-4147-A177-3AD203B41FA5}">
                      <a16:colId xmlns:a16="http://schemas.microsoft.com/office/drawing/2014/main" val="1894894077"/>
                    </a:ext>
                  </a:extLst>
                </a:gridCol>
              </a:tblGrid>
              <a:tr h="235857">
                <a:tc>
                  <a:txBody>
                    <a:bodyPr/>
                    <a:lstStyle/>
                    <a:p>
                      <a:pPr marL="0" marR="0">
                        <a:spcBef>
                          <a:spcPts val="0"/>
                        </a:spcBef>
                        <a:spcAft>
                          <a:spcPts val="0"/>
                        </a:spcAft>
                      </a:pPr>
                      <a:r>
                        <a:rPr lang="en-US" sz="1100">
                          <a:effectLst/>
                        </a:rPr>
                        <a:t>Scheduled</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New Transaction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Rejected for Not First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272175460"/>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009635183"/>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3194072"/>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0536515"/>
                  </a:ext>
                </a:extLst>
              </a:tr>
              <a:tr h="235857">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543690459"/>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602685278"/>
                  </a:ext>
                </a:extLst>
              </a:tr>
              <a:tr h="235857">
                <a:tc>
                  <a:txBody>
                    <a:bodyPr/>
                    <a:lstStyle/>
                    <a:p>
                      <a:pPr marL="0" marR="0">
                        <a:spcBef>
                          <a:spcPts val="0"/>
                        </a:spcBef>
                        <a:spcAft>
                          <a:spcPts val="0"/>
                        </a:spcAft>
                      </a:pPr>
                      <a:r>
                        <a:rPr lang="en-US" sz="1100" dirty="0">
                          <a:effectLst/>
                        </a:rPr>
                        <a:t>Move out</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981145263"/>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828200573"/>
                  </a:ext>
                </a:extLst>
              </a:tr>
              <a:tr h="235857">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397771108"/>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06878086"/>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29406241"/>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01214832"/>
                  </a:ext>
                </a:extLst>
              </a:tr>
              <a:tr h="235857">
                <a:tc>
                  <a:txBody>
                    <a:bodyPr/>
                    <a:lstStyle/>
                    <a:p>
                      <a:pPr marL="0" marR="0">
                        <a:spcBef>
                          <a:spcPts val="0"/>
                        </a:spcBef>
                        <a:spcAft>
                          <a:spcPts val="0"/>
                        </a:spcAft>
                      </a:pPr>
                      <a:r>
                        <a:rPr lang="en-US" sz="1100">
                          <a:effectLst/>
                        </a:rPr>
                        <a:t>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highlight>
                            <a:srgbClr val="FFFF00"/>
                          </a:highlight>
                        </a:rPr>
                        <a:t>Yes</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4671777"/>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25081544"/>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48732021"/>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7862420"/>
                  </a:ext>
                </a:extLst>
              </a:tr>
              <a:tr h="235857">
                <a:tc>
                  <a:txBody>
                    <a:bodyPr/>
                    <a:lstStyle/>
                    <a:p>
                      <a:pPr marL="0" marR="0">
                        <a:spcBef>
                          <a:spcPts val="0"/>
                        </a:spcBef>
                        <a:spcAft>
                          <a:spcPts val="0"/>
                        </a:spcAft>
                      </a:pPr>
                      <a:r>
                        <a:rPr lang="en-US" sz="1100">
                          <a:effectLst/>
                        </a:rPr>
                        <a:t>Mass Transition drop</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22264268"/>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in</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790608119"/>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Self-selected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190128834"/>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Move out</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a:effectLst/>
                        </a:rPr>
                        <a:t>No</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341467883"/>
                  </a:ext>
                </a:extLst>
              </a:tr>
              <a:tr h="235857">
                <a:tc>
                  <a:txBody>
                    <a:bodyPr/>
                    <a:lstStyle/>
                    <a:p>
                      <a:pPr marL="0" marR="0">
                        <a:spcBef>
                          <a:spcPts val="0"/>
                        </a:spcBef>
                        <a:spcAft>
                          <a:spcPts val="0"/>
                        </a:spcAft>
                      </a:pPr>
                      <a:r>
                        <a:rPr lang="en-US" sz="1100">
                          <a:effectLst/>
                        </a:rPr>
                        <a:t>Acquisition Transfer</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spcBef>
                          <a:spcPts val="0"/>
                        </a:spcBef>
                        <a:spcAft>
                          <a:spcPts val="0"/>
                        </a:spcAft>
                      </a:pPr>
                      <a:r>
                        <a:rPr lang="en-US" sz="1100">
                          <a:effectLst/>
                        </a:rPr>
                        <a:t>Standard switch</a:t>
                      </a:r>
                      <a:endParaRPr lang="en-US"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100" dirty="0">
                          <a:effectLst/>
                        </a:rPr>
                        <a:t>No</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569302729"/>
                  </a:ext>
                </a:extLst>
              </a:tr>
            </a:tbl>
          </a:graphicData>
        </a:graphic>
      </p:graphicFrame>
      <p:sp>
        <p:nvSpPr>
          <p:cNvPr id="4" name="Slide Number Placeholder 3">
            <a:extLst>
              <a:ext uri="{FF2B5EF4-FFF2-40B4-BE49-F238E27FC236}">
                <a16:creationId xmlns:a16="http://schemas.microsoft.com/office/drawing/2014/main" id="{4CCC55B8-2A8A-88CC-F89F-6D2C7331B1E3}"/>
              </a:ext>
            </a:extLst>
          </p:cNvPr>
          <p:cNvSpPr>
            <a:spLocks noGrp="1"/>
          </p:cNvSpPr>
          <p:nvPr>
            <p:ph type="sldNum" sz="quarter" idx="4"/>
          </p:nvPr>
        </p:nvSpPr>
        <p:spPr/>
        <p:txBody>
          <a:bodyPr/>
          <a:lstStyle/>
          <a:p>
            <a:fld id="{1D93BD3E-1E9A-4970-A6F7-E7AC52762E0C}" type="slidenum">
              <a:rPr lang="en-US" smtClean="0"/>
              <a:pPr/>
              <a:t>9</a:t>
            </a:fld>
            <a:endParaRPr lang="en-US" dirty="0"/>
          </a:p>
        </p:txBody>
      </p:sp>
      <p:sp>
        <p:nvSpPr>
          <p:cNvPr id="3" name="TextBox 2">
            <a:extLst>
              <a:ext uri="{FF2B5EF4-FFF2-40B4-BE49-F238E27FC236}">
                <a16:creationId xmlns:a16="http://schemas.microsoft.com/office/drawing/2014/main" id="{5168C545-6899-AE09-37B9-8D6202F4AF6A}"/>
              </a:ext>
            </a:extLst>
          </p:cNvPr>
          <p:cNvSpPr txBox="1"/>
          <p:nvPr/>
        </p:nvSpPr>
        <p:spPr>
          <a:xfrm>
            <a:off x="1981199" y="6005001"/>
            <a:ext cx="7924800" cy="338554"/>
          </a:xfrm>
          <a:prstGeom prst="rect">
            <a:avLst/>
          </a:prstGeom>
          <a:noFill/>
        </p:spPr>
        <p:txBody>
          <a:bodyPr wrap="square" rtlCol="0">
            <a:spAutoFit/>
          </a:bodyPr>
          <a:lstStyle/>
          <a:p>
            <a:pPr algn="ctr"/>
            <a:r>
              <a:rPr lang="en-US" sz="1600" dirty="0"/>
              <a:t>Items highlighted in yellow are the ones changing for Texas SET 5.0</a:t>
            </a:r>
          </a:p>
        </p:txBody>
      </p:sp>
    </p:spTree>
    <p:extLst>
      <p:ext uri="{BB962C8B-B14F-4D97-AF65-F5344CB8AC3E}">
        <p14:creationId xmlns:p14="http://schemas.microsoft.com/office/powerpoint/2010/main" val="1021869909"/>
      </p:ext>
    </p:extLst>
  </p:cSld>
  <p:clrMapOvr>
    <a:masterClrMapping/>
  </p:clrMapOvr>
</p:sld>
</file>

<file path=ppt/theme/theme1.xml><?xml version="1.0" encoding="utf-8"?>
<a:theme xmlns:a="http://schemas.openxmlformats.org/drawingml/2006/main" name="Cover Slid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orizont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Gra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EBF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Vertical Theme">
  <a:themeElements>
    <a:clrScheme name="ERCOT Brand Colors">
      <a:dk1>
        <a:srgbClr val="2D3338"/>
      </a:dk1>
      <a:lt1>
        <a:srgbClr val="FFFFFF"/>
      </a:lt1>
      <a:dk2>
        <a:srgbClr val="5B6770"/>
      </a:dk2>
      <a:lt2>
        <a:srgbClr val="E6EBF0"/>
      </a:lt2>
      <a:accent1>
        <a:srgbClr val="00AEC7"/>
      </a:accent1>
      <a:accent2>
        <a:srgbClr val="7C858C"/>
      </a:accent2>
      <a:accent3>
        <a:srgbClr val="26D07C"/>
      </a:accent3>
      <a:accent4>
        <a:srgbClr val="003865"/>
      </a:accent4>
      <a:accent5>
        <a:srgbClr val="685BC7"/>
      </a:accent5>
      <a:accent6>
        <a:srgbClr val="1F8B9D"/>
      </a:accent6>
      <a:hlink>
        <a:srgbClr val="0063B4"/>
      </a:hlink>
      <a:folHlink>
        <a:srgbClr val="800080"/>
      </a:folHlink>
    </a:clrScheme>
    <a:fontScheme name="H1-Aqu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D0999AAC16EAB41985F08B9B30BD6F8" ma:contentTypeVersion="4" ma:contentTypeDescription="Create a new document." ma:contentTypeScope="" ma:versionID="54a17e9d40c7014760f9dc4e880c4e25">
  <xsd:schema xmlns:xsd="http://www.w3.org/2001/XMLSchema" xmlns:xs="http://www.w3.org/2001/XMLSchema" xmlns:p="http://schemas.microsoft.com/office/2006/metadata/properties" xmlns:ns2="8d5ee879-813f-4fb9-b7c2-a59846c21aeb" targetNamespace="http://schemas.microsoft.com/office/2006/metadata/properties" ma:root="true" ma:fieldsID="ca4c14e1e5b8b4a88da272a4fd4c4e4c" ns2:_="">
    <xsd:import namespace="8d5ee879-813f-4fb9-b7c2-a59846c21aeb"/>
    <xsd:element name="properties">
      <xsd:complexType>
        <xsd:sequence>
          <xsd:element name="documentManagement">
            <xsd:complexType>
              <xsd:all>
                <xsd:element ref="ns2:Audience" minOccurs="0"/>
                <xsd:element ref="ns2:Year"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5ee879-813f-4fb9-b7c2-a59846c21aeb" elementFormDefault="qualified">
    <xsd:import namespace="http://schemas.microsoft.com/office/2006/documentManagement/types"/>
    <xsd:import namespace="http://schemas.microsoft.com/office/infopath/2007/PartnerControls"/>
    <xsd:element name="Audience" ma:index="8" nillable="true" ma:displayName="Audience" ma:format="Dropdown" ma:internalName="Audience">
      <xsd:simpleType>
        <xsd:restriction base="dms:Choice">
          <xsd:enumeration value="Confidential"/>
          <xsd:enumeration value="Public"/>
          <xsd:enumeration value="Internal"/>
          <xsd:enumeration value="Board of Directors"/>
        </xsd:restriction>
      </xsd:simpleType>
    </xsd:element>
    <xsd:element name="Year" ma:index="9" nillable="true" ma:displayName="Year" ma:format="Dropdown" ma:internalName="Year">
      <xsd:simpleType>
        <xsd:restriction base="dms:Choice">
          <xsd:enumeration value="2022"/>
          <xsd:enumeration value="2023"/>
          <xsd:enumeration value="2024"/>
          <xsd:enumeration value="2025"/>
        </xsd:restriction>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Year xmlns="8d5ee879-813f-4fb9-b7c2-a59846c21aeb" xsi:nil="true"/>
    <Audience xmlns="8d5ee879-813f-4fb9-b7c2-a59846c21aeb">Public</Audience>
  </documentManagement>
</p:properties>
</file>

<file path=customXml/itemProps1.xml><?xml version="1.0" encoding="utf-8"?>
<ds:datastoreItem xmlns:ds="http://schemas.openxmlformats.org/officeDocument/2006/customXml" ds:itemID="{9F18ABE5-2C97-4413-ACB0-B3080BAFCAD6}">
  <ds:schemaRefs>
    <ds:schemaRef ds:uri="http://schemas.microsoft.com/sharepoint/v3/contenttype/forms"/>
  </ds:schemaRefs>
</ds:datastoreItem>
</file>

<file path=customXml/itemProps2.xml><?xml version="1.0" encoding="utf-8"?>
<ds:datastoreItem xmlns:ds="http://schemas.openxmlformats.org/officeDocument/2006/customXml" ds:itemID="{529A276C-E533-4BD6-9A4F-A75CED96B5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5ee879-813f-4fb9-b7c2-a59846c21a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526C54-2038-4DDB-9077-84C80FF069E0}">
  <ds:schemaRefs>
    <ds:schemaRef ds:uri="http://schemas.microsoft.com/office/2006/metadata/properties"/>
    <ds:schemaRef ds:uri="http://www.w3.org/XML/1998/namespace"/>
    <ds:schemaRef ds:uri="http://purl.org/dc/dcmitype/"/>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8d5ee879-813f-4fb9-b7c2-a59846c21aeb"/>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
  <TotalTime>24188</TotalTime>
  <Words>6062</Words>
  <Application>Microsoft Office PowerPoint</Application>
  <PresentationFormat>Widescreen</PresentationFormat>
  <Paragraphs>667</Paragraphs>
  <Slides>76</Slides>
  <Notes>0</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76</vt:i4>
      </vt:variant>
    </vt:vector>
  </HeadingPairs>
  <TitlesOfParts>
    <vt:vector size="82" baseType="lpstr">
      <vt:lpstr>Arial</vt:lpstr>
      <vt:lpstr>Calibri</vt:lpstr>
      <vt:lpstr>Times New Roman</vt:lpstr>
      <vt:lpstr>Cover Slide</vt:lpstr>
      <vt:lpstr>Horizontal Theme</vt:lpstr>
      <vt:lpstr>Vertical Theme</vt:lpstr>
      <vt:lpstr>PowerPoint Presentation</vt:lpstr>
      <vt:lpstr>Agenda</vt:lpstr>
      <vt:lpstr>Acronyms</vt:lpstr>
      <vt:lpstr>High Level Changes - CSA</vt:lpstr>
      <vt:lpstr>High Level Changes – CSA cont. </vt:lpstr>
      <vt:lpstr>High Level Changes – Move Out evaluations against CSA relationships</vt:lpstr>
      <vt:lpstr>High Level Changes – Bypass to CSA</vt:lpstr>
      <vt:lpstr>High Level Changes – Switches rejected for NFI</vt:lpstr>
      <vt:lpstr>High Level Changes - NFI</vt:lpstr>
      <vt:lpstr>High Level Changes - County</vt:lpstr>
      <vt:lpstr>High Level Changes – Metered Service Type</vt:lpstr>
      <vt:lpstr>High Level Changes – Inadvertent </vt:lpstr>
      <vt:lpstr>High Level Changes – Inadvertent </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Reject Codes and Reject Reasons</vt:lpstr>
      <vt:lpstr>High Level Changes – Texas SET Change Controls</vt:lpstr>
      <vt:lpstr>High Level Changes – Texas SET Change Controls</vt:lpstr>
      <vt:lpstr>High Level Changes – Texas SET Change Controls </vt:lpstr>
      <vt:lpstr>High Level Changes – Texas SET Change Controls </vt:lpstr>
      <vt:lpstr>High Level Changes – Texas SET Change Controls </vt:lpstr>
      <vt:lpstr>High Level Changes – Texas SET Change Controls </vt:lpstr>
      <vt:lpstr>High Level Changes - Texas SET Change Controls </vt:lpstr>
      <vt:lpstr>High Level Changes - </vt:lpstr>
      <vt:lpstr>Flight Testing</vt:lpstr>
      <vt:lpstr>Entering Test Flight</vt:lpstr>
      <vt:lpstr>Signing up for Flight 0924: New LSEs</vt:lpstr>
      <vt:lpstr>Signing up for Flight 0924: New LSEs</vt:lpstr>
      <vt:lpstr>Signing up for Flight 0924: New LSEs</vt:lpstr>
      <vt:lpstr>Signing up for Flight 0924: Existing LSEs</vt:lpstr>
      <vt:lpstr>Signing up for Flight 0924:  Existing LSEs</vt:lpstr>
      <vt:lpstr>Registration Requirements</vt:lpstr>
      <vt:lpstr>LSE Registration Requirements</vt:lpstr>
      <vt:lpstr>Flight 0924 Schedule</vt:lpstr>
      <vt:lpstr>Flight 0924 Schedule</vt:lpstr>
      <vt:lpstr>Flight Overview</vt:lpstr>
      <vt:lpstr>Flight 0924 Test Participants</vt:lpstr>
      <vt:lpstr>How Do We Move Forward?</vt:lpstr>
      <vt:lpstr>How Do We Move Forward?</vt:lpstr>
      <vt:lpstr>Testing</vt:lpstr>
      <vt:lpstr>Testing Tracks for V5.0 End-to-End Scripts</vt:lpstr>
      <vt:lpstr>Testing Tracks for V5.0 End-to-End Scripts</vt:lpstr>
      <vt:lpstr>Testing Tracks for V5.0 End-to-End Scripts</vt:lpstr>
      <vt:lpstr>NAESB Connectivity Testing</vt:lpstr>
      <vt:lpstr>Testing Relationships</vt:lpstr>
      <vt:lpstr>Testing Relationships</vt:lpstr>
      <vt:lpstr>What Happens If I Don’t Meet Flight Checkpoints/Tasks?</vt:lpstr>
      <vt:lpstr>Pre Testing Preparation</vt:lpstr>
      <vt:lpstr>Pre-Testing Preparation</vt:lpstr>
      <vt:lpstr>Testing Contacts</vt:lpstr>
      <vt:lpstr>Testing Contacts</vt:lpstr>
      <vt:lpstr>Testing</vt:lpstr>
      <vt:lpstr>Testing</vt:lpstr>
      <vt:lpstr>Testing Specifications</vt:lpstr>
      <vt:lpstr>Testing Specifications</vt:lpstr>
      <vt:lpstr>Commonly Used Testing Terms</vt:lpstr>
      <vt:lpstr>Qualification Letters</vt:lpstr>
      <vt:lpstr>Flight 0924 Test Scripts Overview</vt:lpstr>
      <vt:lpstr>Texas SET V5.0 Test Scripts</vt:lpstr>
      <vt:lpstr>Texas SET V5.0 PROD Implementation</vt:lpstr>
      <vt:lpstr>Testing to Production Transition</vt:lpstr>
      <vt:lpstr>Texas SET V5.0 PROD Implementation</vt:lpstr>
      <vt:lpstr>PowerPoint Presentation</vt:lpstr>
      <vt:lpstr>PowerPoint Presentation</vt:lpstr>
      <vt:lpstr>Supporting Documents and Useful Links</vt:lpstr>
      <vt:lpstr>PowerPoint Presentation</vt:lpstr>
      <vt:lpstr>PowerPoint Presentation</vt:lpstr>
      <vt:lpstr>PowerPoint Presentation</vt:lpstr>
      <vt:lpstr>PowerPoint Presentation</vt:lpstr>
      <vt:lpstr>PowerPoint Presentation</vt:lpstr>
    </vt:vector>
  </TitlesOfParts>
  <Company>The Electric Reliability Council of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Thurman, Kathryn</cp:lastModifiedBy>
  <cp:revision>541</cp:revision>
  <cp:lastPrinted>2017-10-10T21:31:05Z</cp:lastPrinted>
  <dcterms:created xsi:type="dcterms:W3CDTF">2016-01-21T15:20:31Z</dcterms:created>
  <dcterms:modified xsi:type="dcterms:W3CDTF">2023-09-18T14:08:07Z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0x0101006D0999AAC16EAB41985F08B9B30BD6F8</vt:lpwstr>
  </property>
  <property fmtid="{D5CDD505-2E9C-101B-9397-08002B2CF9AE}" pid="3" name="MSIP_Label_7084cbda-52b8-46fb-a7b7-cb5bd465ed85_Enabled">
    <vt:lpwstr>true</vt:lpwstr>
  </property>
  <property fmtid="{D5CDD505-2E9C-101B-9397-08002B2CF9AE}" pid="4" name="MSIP_Label_7084cbda-52b8-46fb-a7b7-cb5bd465ed85_SetDate">
    <vt:lpwstr>2023-04-04T20:11:08Z</vt:lpwstr>
  </property>
  <property fmtid="{D5CDD505-2E9C-101B-9397-08002B2CF9AE}" pid="5" name="MSIP_Label_7084cbda-52b8-46fb-a7b7-cb5bd465ed85_Method">
    <vt:lpwstr>Standard</vt:lpwstr>
  </property>
  <property fmtid="{D5CDD505-2E9C-101B-9397-08002B2CF9AE}" pid="6" name="MSIP_Label_7084cbda-52b8-46fb-a7b7-cb5bd465ed85_Name">
    <vt:lpwstr>Internal</vt:lpwstr>
  </property>
  <property fmtid="{D5CDD505-2E9C-101B-9397-08002B2CF9AE}" pid="7" name="MSIP_Label_7084cbda-52b8-46fb-a7b7-cb5bd465ed85_SiteId">
    <vt:lpwstr>0afb747d-bff7-4596-a9fc-950ef9e0ec45</vt:lpwstr>
  </property>
  <property fmtid="{D5CDD505-2E9C-101B-9397-08002B2CF9AE}" pid="8" name="MSIP_Label_7084cbda-52b8-46fb-a7b7-cb5bd465ed85_ActionId">
    <vt:lpwstr>bf2916b5-40d5-464a-a6ad-5ac6ebbcbc61</vt:lpwstr>
  </property>
  <property fmtid="{D5CDD505-2E9C-101B-9397-08002B2CF9AE}" pid="9" name="MSIP_Label_7084cbda-52b8-46fb-a7b7-cb5bd465ed85_ContentBits">
    <vt:lpwstr>0</vt:lpwstr>
  </property>
</Properties>
</file>