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357" r:id="rId8"/>
    <p:sldId id="359" r:id="rId9"/>
    <p:sldId id="360" r:id="rId10"/>
    <p:sldId id="362" r:id="rId11"/>
    <p:sldId id="363" r:id="rId12"/>
    <p:sldId id="364" r:id="rId13"/>
    <p:sldId id="365" r:id="rId14"/>
    <p:sldId id="366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1517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EAL Change Proposals</a:t>
            </a:r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September 20, 2023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Current EAL Formula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1800" b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1800" b="1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1800" b="1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1800" b="1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1800" b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1800" b="1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1800" b="1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1800" b="1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q</a:t>
            </a:r>
            <a:endParaRPr lang="en-US" sz="1800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i="1" baseline="-250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=	Max [RFAF * Max {RTLE during the previous </a:t>
            </a:r>
            <a:r>
              <a:rPr lang="en-US" sz="1800" b="1" i="1" dirty="0" err="1">
                <a:effectLst/>
                <a:ea typeface="Times New Roman" panose="02020603050405020304" pitchFamily="18" charset="0"/>
              </a:rPr>
              <a:t>lrt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days}, RTLF] + DFAF * DALE + Max [RTLCNS, Max {URTA during the previous </a:t>
            </a:r>
            <a:r>
              <a:rPr lang="en-US" sz="1800" b="1" i="1" dirty="0" err="1">
                <a:effectLst/>
                <a:ea typeface="Times New Roman" panose="02020603050405020304" pitchFamily="18" charset="0"/>
              </a:rPr>
              <a:t>lrt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days}] + OUT</a:t>
            </a:r>
            <a:r>
              <a:rPr lang="en-US" sz="1800" b="1" i="1" baseline="-25000" dirty="0">
                <a:effectLst/>
                <a:ea typeface="Times New Roman" panose="02020603050405020304" pitchFamily="18" charset="0"/>
              </a:rPr>
              <a:t> t</a:t>
            </a:r>
            <a:r>
              <a:rPr lang="en-US" sz="1800" b="1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800" b="1" dirty="0">
              <a:ea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800" dirty="0">
              <a:ea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r>
              <a:rPr lang="en-US" sz="2000" b="1" dirty="0">
                <a:ea typeface="Times New Roman" panose="02020603050405020304" pitchFamily="18" charset="0"/>
              </a:rPr>
              <a:t>EAL is driven by (1) changes in FAF and (2) how FAF’s applied. </a:t>
            </a: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dirty="0">
                <a:effectLst/>
                <a:ea typeface="Calibri" panose="020F0502020204030204" pitchFamily="34" charset="0"/>
                <a:cs typeface="Arial-BoldMT"/>
              </a:rPr>
              <a:t> </a:t>
            </a:r>
            <a:endParaRPr lang="en-US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Scenario # 2 (DC Energy proposal): applying RFAF against all RTLE in the lookback period and taking the Max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that the Counter-Party commences activity in ERCOT markets, 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{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-BoldMT"/>
              <a:ea typeface="Calibri" panose="020F0502020204030204" pitchFamily="34" charset="0"/>
              <a:cs typeface="Arial-BoldM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t = 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800" strike="sngStrike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Max{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8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t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96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Scenario # 3 (ERCOT’s proposal): adjusting RFAF formula to reflect each MP’s unique situation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that the Counter-Party commences activity in ERCOT markets, RFAF * Max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{RTLE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Arial-BoldMT"/>
              <a:ea typeface="Calibri" panose="020F0502020204030204" pitchFamily="34" charset="0"/>
              <a:cs typeface="Arial-BoldM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t = Max [RFAF * Max {RTLE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8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lrt</a:t>
            </a: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RFAF’s: CP specific RFAF and Global RFAF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specific RFAF = </a:t>
            </a:r>
            <a:r>
              <a:rPr lang="en-US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Real-Time ICE Forward Average Price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Max RTLE date </a:t>
            </a:r>
            <a:r>
              <a:rPr lang="en-US" sz="18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 Real-Time Settled Average Price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RFAF is calculated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existing methodology. Global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is used in MCE calculations. </a:t>
            </a:r>
            <a:endParaRPr lang="en-US" sz="1800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18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6782-1D16-0250-B3FE-06951C21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the two proposals on TPE: Market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68C12-D805-4FFE-5BDC-5328647A6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006354"/>
            <a:ext cx="8534400" cy="1432719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TPE formulas excluded the following: </a:t>
            </a:r>
          </a:p>
          <a:p>
            <a:r>
              <a:rPr lang="en-US" sz="1600" dirty="0"/>
              <a:t>IEL for new entities for the two proposals (but included in the existing TPE) </a:t>
            </a:r>
          </a:p>
          <a:p>
            <a:r>
              <a:rPr lang="en-US" sz="1600" dirty="0"/>
              <a:t>Winter storm Yuri impacts (short pays)</a:t>
            </a:r>
          </a:p>
          <a:p>
            <a:pPr marL="0" indent="0">
              <a:buNone/>
            </a:pPr>
            <a:r>
              <a:rPr lang="en-US" sz="1600" dirty="0"/>
              <a:t>Period covered: 1/1/2022 through 8/31/2023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742FF-C301-52AC-C7F0-EC77674FD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118C18-D293-4171-C131-AEE713A47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14400"/>
            <a:ext cx="8763000" cy="389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222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6782-1D16-0250-B3FE-06951C21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the two proposals on TPE: Load and Generation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742FF-C301-52AC-C7F0-EC77674FD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7E8202-9F48-6C4F-CC08-5AAAF0412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355011"/>
            <a:ext cx="8534400" cy="36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95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6782-1D16-0250-B3FE-06951C21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the two proposals on TPE: Load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742FF-C301-52AC-C7F0-EC77674FD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366F37-0E06-42E8-9404-9EA6ACF18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46" y="972979"/>
            <a:ext cx="8534400" cy="377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20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6782-1D16-0250-B3FE-06951C21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the two proposals on TPE: Generation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742FF-C301-52AC-C7F0-EC77674FD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DB87E3-8F8C-31DA-E916-4A0D78562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168" y="1143000"/>
            <a:ext cx="8458200" cy="376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954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6782-1D16-0250-B3FE-06951C21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the two proposals on TPE: Traders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742FF-C301-52AC-C7F0-EC77674FDF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27C1FE-96CC-8114-EC12-A17B188B6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610600" cy="383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0734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21321</TotalTime>
  <Words>523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Arial-BoldMT</vt:lpstr>
      <vt:lpstr>Calibri</vt:lpstr>
      <vt:lpstr>Roboto</vt:lpstr>
      <vt:lpstr>1_Custom Design</vt:lpstr>
      <vt:lpstr>Office Theme</vt:lpstr>
      <vt:lpstr>Custom Design</vt:lpstr>
      <vt:lpstr>PowerPoint Presentation</vt:lpstr>
      <vt:lpstr>Current EAL Formula </vt:lpstr>
      <vt:lpstr>Scenario # 2 (DC Energy proposal): applying RFAF against all RTLE in the lookback period and taking the Max </vt:lpstr>
      <vt:lpstr>Scenario # 3 (ERCOT’s proposal): adjusting RFAF formula to reflect each MP’s unique situation  </vt:lpstr>
      <vt:lpstr>Impact of the two proposals on TPE: Market </vt:lpstr>
      <vt:lpstr>Impact of the two proposals on TPE: Load and Generation</vt:lpstr>
      <vt:lpstr>Impact of the two proposals on TPE: Load  </vt:lpstr>
      <vt:lpstr>Impact of the two proposals on TPE: Generation  </vt:lpstr>
      <vt:lpstr>Impact of the two proposals on TPE: Traders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392</cp:revision>
  <cp:lastPrinted>2016-01-21T20:53:15Z</cp:lastPrinted>
  <dcterms:created xsi:type="dcterms:W3CDTF">2016-01-21T15:20:31Z</dcterms:created>
  <dcterms:modified xsi:type="dcterms:W3CDTF">2023-09-18T19:46:31Z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2023-08-10T19:23:21Z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37949901-4eb1-4caa-b219-90463ffbe35d</vt:lpwstr>
  </property>
  <property fmtid="{D5CDD505-2E9C-101B-9397-08002B2CF9AE}" pid="9" name="MSIP_Label_7084cbda-52b8-46fb-a7b7-cb5bd465ed85_ContentBits">
    <vt:lpwstr>0</vt:lpwstr>
  </property>
</Properties>
</file>