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357" r:id="rId7"/>
    <p:sldId id="354" r:id="rId8"/>
    <p:sldId id="368" r:id="rId9"/>
    <p:sldId id="367" r:id="rId10"/>
    <p:sldId id="366" r:id="rId11"/>
    <p:sldId id="356"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1" d="100"/>
          <a:sy n="81" d="100"/>
        </p:scale>
        <p:origin x="725" y="6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9/12/2023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9/12/2023</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Footer Placeholder 4"/>
          <p:cNvSpPr>
            <a:spLocks noGrp="1"/>
          </p:cNvSpPr>
          <p:nvPr>
            <p:ph type="ftr" sz="quarter" idx="11"/>
          </p:nvPr>
        </p:nvSpPr>
        <p:spPr>
          <a:xfrm>
            <a:off x="3657600" y="6553200"/>
            <a:ext cx="5384800" cy="228600"/>
          </a:xfrm>
        </p:spPr>
        <p:txBody>
          <a:bodyPr/>
          <a:lstStyle/>
          <a:p>
            <a:r>
              <a:rPr lang="en-US" dirty="0"/>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atb.nrel.gov/electricity/2022/utility-scale_battery_storage" TargetMode="External"/><Relationship Id="rId2" Type="http://schemas.openxmlformats.org/officeDocument/2006/relationships/hyperlink" Target="https://www.lazard.com/research-insights/levelized-cost-of-energyplus/" TargetMode="External"/><Relationship Id="rId1" Type="http://schemas.openxmlformats.org/officeDocument/2006/relationships/slideLayout" Target="../slideLayouts/slideLayout4.xml"/><Relationship Id="rId6" Type="http://schemas.openxmlformats.org/officeDocument/2006/relationships/image" Target="../media/image3.emf"/><Relationship Id="rId5" Type="http://schemas.openxmlformats.org/officeDocument/2006/relationships/package" Target="../embeddings/Microsoft_Excel_Worksheet.xlsx"/><Relationship Id="rId4" Type="http://schemas.openxmlformats.org/officeDocument/2006/relationships/hyperlink" Target="https://www.eia.gov/outlooks/aeo/"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1.xlsx"/><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Excel_Worksheet2.xlsx"/><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Excel_Worksheet3.xlsx"/><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mailto:Fred.Khodabakhsh@ERCOT.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674948"/>
            <a:ext cx="5646034" cy="2400657"/>
          </a:xfrm>
          <a:prstGeom prst="rect">
            <a:avLst/>
          </a:prstGeom>
          <a:noFill/>
        </p:spPr>
        <p:txBody>
          <a:bodyPr wrap="square" rtlCol="0">
            <a:spAutoFit/>
          </a:bodyPr>
          <a:lstStyle/>
          <a:p>
            <a:r>
              <a:rPr lang="en-US" sz="2000" b="1" dirty="0">
                <a:solidFill>
                  <a:schemeClr val="tx2"/>
                </a:solidFill>
              </a:rPr>
              <a:t>Preliminary Generation Expansion and Retirement Results for 2024-LTSA Current Trends</a:t>
            </a:r>
          </a:p>
          <a:p>
            <a:endParaRPr lang="en-US" dirty="0">
              <a:solidFill>
                <a:schemeClr val="tx2"/>
              </a:solidFill>
            </a:endParaRPr>
          </a:p>
          <a:p>
            <a:r>
              <a:rPr lang="en-US" dirty="0">
                <a:solidFill>
                  <a:schemeClr val="tx2"/>
                </a:solidFill>
              </a:rPr>
              <a:t>ERCOT, Resource Adequacy</a:t>
            </a:r>
          </a:p>
          <a:p>
            <a:r>
              <a:rPr lang="en-US" dirty="0">
                <a:solidFill>
                  <a:schemeClr val="tx2"/>
                </a:solidFill>
              </a:rPr>
              <a:t>Fred Khodabakhsh</a:t>
            </a:r>
          </a:p>
          <a:p>
            <a:endParaRPr lang="en-US" dirty="0">
              <a:solidFill>
                <a:schemeClr val="tx2"/>
              </a:solidFill>
            </a:endParaRPr>
          </a:p>
          <a:p>
            <a:r>
              <a:rPr lang="en-US" dirty="0">
                <a:solidFill>
                  <a:schemeClr val="tx2"/>
                </a:solidFill>
              </a:rPr>
              <a:t>Sep 19, 2023</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4AA08-1FB5-FE78-0C12-97C88BFE5BAA}"/>
              </a:ext>
            </a:extLst>
          </p:cNvPr>
          <p:cNvSpPr>
            <a:spLocks noGrp="1"/>
          </p:cNvSpPr>
          <p:nvPr>
            <p:ph type="title"/>
          </p:nvPr>
        </p:nvSpPr>
        <p:spPr/>
        <p:txBody>
          <a:bodyPr/>
          <a:lstStyle/>
          <a:p>
            <a:r>
              <a:rPr lang="en-US" dirty="0"/>
              <a:t>Assumptions for Current Trends</a:t>
            </a:r>
          </a:p>
        </p:txBody>
      </p:sp>
      <p:sp>
        <p:nvSpPr>
          <p:cNvPr id="3" name="Content Placeholder 2">
            <a:extLst>
              <a:ext uri="{FF2B5EF4-FFF2-40B4-BE49-F238E27FC236}">
                <a16:creationId xmlns:a16="http://schemas.microsoft.com/office/drawing/2014/main" id="{5540E557-FB90-B7A2-FB2C-EAD14CDBA43F}"/>
              </a:ext>
            </a:extLst>
          </p:cNvPr>
          <p:cNvSpPr>
            <a:spLocks noGrp="1"/>
          </p:cNvSpPr>
          <p:nvPr>
            <p:ph idx="1"/>
          </p:nvPr>
        </p:nvSpPr>
        <p:spPr/>
        <p:txBody>
          <a:bodyPr/>
          <a:lstStyle/>
          <a:p>
            <a:r>
              <a:rPr lang="en-US" sz="2000" dirty="0"/>
              <a:t>Energy Exemplar (vendor for the capacity expansion model) implemented the ORDC modifications for the bridging solution to Phase 2 of Market Redesign.</a:t>
            </a:r>
          </a:p>
          <a:p>
            <a:r>
              <a:rPr lang="en-US" sz="2000" dirty="0"/>
              <a:t>The amount of Large Flexible Loads (LFLs) are assumed to start with 5.84 GW at 2025 and increase to 7.36 GW by 2028 and stay constant for the rest of the study period.</a:t>
            </a:r>
          </a:p>
          <a:p>
            <a:r>
              <a:rPr lang="en-US" sz="2000" dirty="0"/>
              <a:t>LFL curtailment is modeled as price-responsive demand</a:t>
            </a:r>
          </a:p>
          <a:p>
            <a:pPr lvl="1">
              <a:buFont typeface="Arial" panose="020B0604020202020204" pitchFamily="34" charset="0"/>
              <a:buChar char="•"/>
            </a:pPr>
            <a:r>
              <a:rPr lang="en-US" sz="1400" dirty="0"/>
              <a:t>60% of LFLs at $100/MWh, this is an energy only curtailment for the standard mining equipment</a:t>
            </a:r>
          </a:p>
          <a:p>
            <a:pPr lvl="1">
              <a:buFont typeface="Arial" panose="020B0604020202020204" pitchFamily="34" charset="0"/>
              <a:buChar char="•"/>
            </a:pPr>
            <a:r>
              <a:rPr lang="en-US" sz="1400" dirty="0"/>
              <a:t>30% of LFLs at $200/MWh, this is also an energy only curtailment targeted toward LFLs with more efficient/newer crypto mining equipment that can curtail at higher price</a:t>
            </a:r>
          </a:p>
          <a:p>
            <a:pPr lvl="1">
              <a:buFont typeface="Arial" panose="020B0604020202020204" pitchFamily="34" charset="0"/>
              <a:buChar char="•"/>
            </a:pPr>
            <a:r>
              <a:rPr lang="en-US" sz="1400" dirty="0"/>
              <a:t>10% of LFLs at $1,000/MWh, this is for miners that are less price responsive to real time price swings</a:t>
            </a:r>
          </a:p>
          <a:p>
            <a:r>
              <a:rPr lang="en-US" sz="2000" dirty="0"/>
              <a:t>None of the EPA proposed environmental regulations are modeled in Current Trends. Some of these environmental regulations will be considered in the other 2024 LTSA scenarios. </a:t>
            </a:r>
          </a:p>
          <a:p>
            <a:pPr lvl="1" indent="-342900" algn="just">
              <a:lnSpc>
                <a:spcPct val="115000"/>
              </a:lnSpc>
              <a:spcBef>
                <a:spcPts val="0"/>
              </a:spcBef>
              <a:spcAft>
                <a:spcPts val="600"/>
              </a:spcAft>
              <a:buFont typeface="Symbol" panose="05050102010706020507" pitchFamily="18" charset="2"/>
              <a:buChar char=""/>
            </a:pPr>
            <a:endParaRPr lang="en-US" sz="1400" dirty="0">
              <a:solidFill>
                <a:srgbClr val="5B6770"/>
              </a:solidFill>
              <a:effectLst/>
              <a:latin typeface="Arial" panose="020B0604020202020204" pitchFamily="34" charset="0"/>
              <a:ea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33D349D-FB4E-534E-9E1A-859B7D87201B}"/>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336590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7A8D3E-AEAE-4316-ABA6-4FF58580C9F3}"/>
              </a:ext>
            </a:extLst>
          </p:cNvPr>
          <p:cNvSpPr>
            <a:spLocks noGrp="1"/>
          </p:cNvSpPr>
          <p:nvPr>
            <p:ph type="sldNum" sz="quarter" idx="11"/>
          </p:nvPr>
        </p:nvSpPr>
        <p:spPr/>
        <p:txBody>
          <a:bodyPr/>
          <a:lstStyle/>
          <a:p>
            <a:fld id="{1D93BD3E-1E9A-4970-A6F7-E7AC52762E0C}" type="slidenum">
              <a:rPr lang="en-US" smtClean="0"/>
              <a:pPr/>
              <a:t>3</a:t>
            </a:fld>
            <a:endParaRPr lang="en-US" dirty="0"/>
          </a:p>
        </p:txBody>
      </p:sp>
      <p:sp>
        <p:nvSpPr>
          <p:cNvPr id="8" name="Content Placeholder 7">
            <a:extLst>
              <a:ext uri="{FF2B5EF4-FFF2-40B4-BE49-F238E27FC236}">
                <a16:creationId xmlns:a16="http://schemas.microsoft.com/office/drawing/2014/main" id="{5F8EF822-59E9-4A44-8361-6C54E4FC22A8}"/>
              </a:ext>
            </a:extLst>
          </p:cNvPr>
          <p:cNvSpPr>
            <a:spLocks noGrp="1"/>
          </p:cNvSpPr>
          <p:nvPr>
            <p:ph sz="half" idx="1"/>
          </p:nvPr>
        </p:nvSpPr>
        <p:spPr>
          <a:xfrm>
            <a:off x="152400" y="4770437"/>
            <a:ext cx="6629400" cy="1325563"/>
          </a:xfrm>
        </p:spPr>
        <p:txBody>
          <a:bodyPr/>
          <a:lstStyle/>
          <a:p>
            <a:r>
              <a:rPr lang="en-US" sz="1600" dirty="0"/>
              <a:t>Sources of capital cost assumptions:</a:t>
            </a:r>
          </a:p>
          <a:p>
            <a:pPr lvl="1"/>
            <a:r>
              <a:rPr lang="en-US" sz="1600" dirty="0">
                <a:solidFill>
                  <a:schemeClr val="tx2"/>
                </a:solidFill>
              </a:rPr>
              <a:t>Lazard’s Levelized Cost of Energy Analysis (V16), April 2023</a:t>
            </a:r>
          </a:p>
          <a:p>
            <a:pPr lvl="1"/>
            <a:r>
              <a:rPr lang="en-US" sz="1600" dirty="0">
                <a:solidFill>
                  <a:schemeClr val="tx2"/>
                </a:solidFill>
              </a:rPr>
              <a:t>NREL Cost Projections for Utility-Scale Battery Storage 2022</a:t>
            </a:r>
          </a:p>
          <a:p>
            <a:pPr lvl="1"/>
            <a:r>
              <a:rPr lang="en-US" sz="1600" dirty="0">
                <a:solidFill>
                  <a:schemeClr val="tx2"/>
                </a:solidFill>
              </a:rPr>
              <a:t>EIA AEO 2022</a:t>
            </a:r>
            <a:endParaRPr lang="en-US" sz="1600" dirty="0"/>
          </a:p>
          <a:p>
            <a:endParaRPr lang="en-US" sz="1600" dirty="0"/>
          </a:p>
        </p:txBody>
      </p:sp>
      <p:sp>
        <p:nvSpPr>
          <p:cNvPr id="2" name="Title 1">
            <a:extLst>
              <a:ext uri="{FF2B5EF4-FFF2-40B4-BE49-F238E27FC236}">
                <a16:creationId xmlns:a16="http://schemas.microsoft.com/office/drawing/2014/main" id="{70078734-3F07-414D-81BF-792F2DCC1A30}"/>
              </a:ext>
            </a:extLst>
          </p:cNvPr>
          <p:cNvSpPr>
            <a:spLocks noGrp="1"/>
          </p:cNvSpPr>
          <p:nvPr>
            <p:ph type="title"/>
          </p:nvPr>
        </p:nvSpPr>
        <p:spPr/>
        <p:txBody>
          <a:bodyPr/>
          <a:lstStyle/>
          <a:p>
            <a:r>
              <a:rPr lang="en-US" sz="2400" dirty="0"/>
              <a:t>New Unit Capital Costs for 2024 LTSA, Overnight Costs, Nominal $/KW</a:t>
            </a:r>
            <a:br>
              <a:rPr lang="en-US" sz="2400" dirty="0"/>
            </a:br>
            <a:endParaRPr lang="en-US" sz="2400" dirty="0"/>
          </a:p>
        </p:txBody>
      </p:sp>
      <p:sp>
        <p:nvSpPr>
          <p:cNvPr id="6" name="TextBox 5">
            <a:extLst>
              <a:ext uri="{FF2B5EF4-FFF2-40B4-BE49-F238E27FC236}">
                <a16:creationId xmlns:a16="http://schemas.microsoft.com/office/drawing/2014/main" id="{92267CF7-6EB3-9194-3A16-E821437007C2}"/>
              </a:ext>
            </a:extLst>
          </p:cNvPr>
          <p:cNvSpPr txBox="1"/>
          <p:nvPr/>
        </p:nvSpPr>
        <p:spPr>
          <a:xfrm>
            <a:off x="7569200" y="5538281"/>
            <a:ext cx="4622800" cy="938719"/>
          </a:xfrm>
          <a:prstGeom prst="rect">
            <a:avLst/>
          </a:prstGeom>
          <a:noFill/>
        </p:spPr>
        <p:txBody>
          <a:bodyPr wrap="square" rtlCol="0">
            <a:spAutoFit/>
          </a:bodyPr>
          <a:lstStyle/>
          <a:p>
            <a:r>
              <a:rPr lang="en-US" sz="1100" dirty="0"/>
              <a:t>Sources:</a:t>
            </a:r>
          </a:p>
          <a:p>
            <a:r>
              <a:rPr lang="en-US" sz="1100" dirty="0">
                <a:hlinkClick r:id="rId2"/>
              </a:rPr>
              <a:t>https://www.lazard.com/research-insights/levelized-cost-of-energyplus/</a:t>
            </a:r>
            <a:endParaRPr lang="en-US" sz="1100" dirty="0"/>
          </a:p>
          <a:p>
            <a:r>
              <a:rPr lang="en-US" sz="1100" dirty="0">
                <a:hlinkClick r:id="rId3"/>
              </a:rPr>
              <a:t>https://atb.nrel.gov/electricity/2022/utility-scale_battery_storage</a:t>
            </a:r>
            <a:endParaRPr lang="en-US" sz="1100" dirty="0"/>
          </a:p>
          <a:p>
            <a:r>
              <a:rPr lang="en-US" sz="1100" dirty="0">
                <a:hlinkClick r:id="rId4"/>
              </a:rPr>
              <a:t>https://www.eia.gov/outlooks/aeo/</a:t>
            </a:r>
            <a:endParaRPr lang="en-US" sz="1100" dirty="0"/>
          </a:p>
          <a:p>
            <a:endParaRPr lang="en-US" sz="1100" dirty="0"/>
          </a:p>
        </p:txBody>
      </p:sp>
      <p:graphicFrame>
        <p:nvGraphicFramePr>
          <p:cNvPr id="7" name="Object 6">
            <a:extLst>
              <a:ext uri="{FF2B5EF4-FFF2-40B4-BE49-F238E27FC236}">
                <a16:creationId xmlns:a16="http://schemas.microsoft.com/office/drawing/2014/main" id="{FD770A67-9FFC-A46B-0253-A0264F26D39D}"/>
              </a:ext>
            </a:extLst>
          </p:cNvPr>
          <p:cNvGraphicFramePr>
            <a:graphicFrameLocks noChangeAspect="1"/>
          </p:cNvGraphicFramePr>
          <p:nvPr>
            <p:extLst>
              <p:ext uri="{D42A27DB-BD31-4B8C-83A1-F6EECF244321}">
                <p14:modId xmlns:p14="http://schemas.microsoft.com/office/powerpoint/2010/main" val="2808291824"/>
              </p:ext>
            </p:extLst>
          </p:nvPr>
        </p:nvGraphicFramePr>
        <p:xfrm>
          <a:off x="1143000" y="960437"/>
          <a:ext cx="9067800" cy="3535363"/>
        </p:xfrm>
        <a:graphic>
          <a:graphicData uri="http://schemas.openxmlformats.org/presentationml/2006/ole">
            <mc:AlternateContent xmlns:mc="http://schemas.openxmlformats.org/markup-compatibility/2006">
              <mc:Choice xmlns:v="urn:schemas-microsoft-com:vml" Requires="v">
                <p:oleObj name="Worksheet" r:id="rId5" imgW="10027848" imgH="3535585" progId="Excel.Sheet.12">
                  <p:embed/>
                </p:oleObj>
              </mc:Choice>
              <mc:Fallback>
                <p:oleObj name="Worksheet" r:id="rId5" imgW="10027848" imgH="3535585" progId="Excel.Sheet.12">
                  <p:embed/>
                  <p:pic>
                    <p:nvPicPr>
                      <p:cNvPr id="0" name=""/>
                      <p:cNvPicPr/>
                      <p:nvPr/>
                    </p:nvPicPr>
                    <p:blipFill>
                      <a:blip r:embed="rId6"/>
                      <a:stretch>
                        <a:fillRect/>
                      </a:stretch>
                    </p:blipFill>
                    <p:spPr>
                      <a:xfrm>
                        <a:off x="1143000" y="960437"/>
                        <a:ext cx="9067800" cy="3535363"/>
                      </a:xfrm>
                      <a:prstGeom prst="rect">
                        <a:avLst/>
                      </a:prstGeom>
                    </p:spPr>
                  </p:pic>
                </p:oleObj>
              </mc:Fallback>
            </mc:AlternateContent>
          </a:graphicData>
        </a:graphic>
      </p:graphicFrame>
    </p:spTree>
    <p:extLst>
      <p:ext uri="{BB962C8B-B14F-4D97-AF65-F5344CB8AC3E}">
        <p14:creationId xmlns:p14="http://schemas.microsoft.com/office/powerpoint/2010/main" val="287168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2009B-75D5-4057-89DD-4FD92A801CA9}"/>
              </a:ext>
            </a:extLst>
          </p:cNvPr>
          <p:cNvSpPr>
            <a:spLocks noGrp="1"/>
          </p:cNvSpPr>
          <p:nvPr>
            <p:ph type="title"/>
          </p:nvPr>
        </p:nvSpPr>
        <p:spPr/>
        <p:txBody>
          <a:bodyPr/>
          <a:lstStyle/>
          <a:p>
            <a:r>
              <a:rPr lang="en-US" dirty="0"/>
              <a:t>Starting Capacity Mix Overview</a:t>
            </a:r>
          </a:p>
        </p:txBody>
      </p:sp>
      <p:sp>
        <p:nvSpPr>
          <p:cNvPr id="3" name="Content Placeholder 2">
            <a:extLst>
              <a:ext uri="{FF2B5EF4-FFF2-40B4-BE49-F238E27FC236}">
                <a16:creationId xmlns:a16="http://schemas.microsoft.com/office/drawing/2014/main" id="{6CC14943-89A5-4B8E-8837-8EBF5C618BCF}"/>
              </a:ext>
            </a:extLst>
          </p:cNvPr>
          <p:cNvSpPr>
            <a:spLocks noGrp="1"/>
          </p:cNvSpPr>
          <p:nvPr>
            <p:ph idx="1"/>
          </p:nvPr>
        </p:nvSpPr>
        <p:spPr/>
        <p:txBody>
          <a:bodyPr/>
          <a:lstStyle/>
          <a:p>
            <a:r>
              <a:rPr lang="en-US" sz="2000" dirty="0"/>
              <a:t>Operational resources are from the May 2023 CDR report,  and planned resources meeting Planning Guide Section 6.9(1) requirements are obtained from the March 2023 GIS report .</a:t>
            </a:r>
          </a:p>
        </p:txBody>
      </p:sp>
      <p:sp>
        <p:nvSpPr>
          <p:cNvPr id="4" name="Slide Number Placeholder 3">
            <a:extLst>
              <a:ext uri="{FF2B5EF4-FFF2-40B4-BE49-F238E27FC236}">
                <a16:creationId xmlns:a16="http://schemas.microsoft.com/office/drawing/2014/main" id="{771D4D29-36FC-4E65-81A6-C2D402016E42}"/>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8" name="TextBox 7">
            <a:extLst>
              <a:ext uri="{FF2B5EF4-FFF2-40B4-BE49-F238E27FC236}">
                <a16:creationId xmlns:a16="http://schemas.microsoft.com/office/drawing/2014/main" id="{5E6ABFF5-6CDA-AE6D-13B9-4E5FED9EE358}"/>
              </a:ext>
            </a:extLst>
          </p:cNvPr>
          <p:cNvSpPr txBox="1"/>
          <p:nvPr/>
        </p:nvSpPr>
        <p:spPr>
          <a:xfrm>
            <a:off x="1417638" y="5218093"/>
            <a:ext cx="88392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t>Two combined cycles, Midlothian and Hays, are recategorized from CT to Combined Cycles in 2024 LTSA</a:t>
            </a:r>
          </a:p>
          <a:p>
            <a:pPr marL="285750" indent="-285750">
              <a:buFont typeface="Arial" panose="020B0604020202020204" pitchFamily="34" charset="0"/>
              <a:buChar char="•"/>
            </a:pPr>
            <a:r>
              <a:rPr lang="en-US" sz="1400" dirty="0"/>
              <a:t>Retirements include economic retirements from model, fixed age retirements ( Coal units retire after 45 years and gas units retire after 60 years), permanent mothballed units and unconfirmed retirement capacities from May 2023 CDR</a:t>
            </a:r>
          </a:p>
        </p:txBody>
      </p:sp>
      <p:graphicFrame>
        <p:nvGraphicFramePr>
          <p:cNvPr id="9" name="Object 8">
            <a:extLst>
              <a:ext uri="{FF2B5EF4-FFF2-40B4-BE49-F238E27FC236}">
                <a16:creationId xmlns:a16="http://schemas.microsoft.com/office/drawing/2014/main" id="{D0AA7C44-F3C9-5FBB-C771-00EBB40F08AC}"/>
              </a:ext>
            </a:extLst>
          </p:cNvPr>
          <p:cNvGraphicFramePr>
            <a:graphicFrameLocks noChangeAspect="1"/>
          </p:cNvGraphicFramePr>
          <p:nvPr>
            <p:extLst>
              <p:ext uri="{D42A27DB-BD31-4B8C-83A1-F6EECF244321}">
                <p14:modId xmlns:p14="http://schemas.microsoft.com/office/powerpoint/2010/main" val="1906493899"/>
              </p:ext>
            </p:extLst>
          </p:nvPr>
        </p:nvGraphicFramePr>
        <p:xfrm>
          <a:off x="1362676" y="1895475"/>
          <a:ext cx="9152924" cy="3133725"/>
        </p:xfrm>
        <a:graphic>
          <a:graphicData uri="http://schemas.openxmlformats.org/presentationml/2006/ole">
            <mc:AlternateContent xmlns:mc="http://schemas.openxmlformats.org/markup-compatibility/2006">
              <mc:Choice xmlns:v="urn:schemas-microsoft-com:vml" Requires="v">
                <p:oleObj name="Worksheet" r:id="rId2" imgW="8077128" imgH="2766060" progId="Excel.Sheet.12">
                  <p:embed/>
                </p:oleObj>
              </mc:Choice>
              <mc:Fallback>
                <p:oleObj name="Worksheet" r:id="rId2" imgW="8077128" imgH="2766060" progId="Excel.Sheet.12">
                  <p:embed/>
                  <p:pic>
                    <p:nvPicPr>
                      <p:cNvPr id="0" name=""/>
                      <p:cNvPicPr/>
                      <p:nvPr/>
                    </p:nvPicPr>
                    <p:blipFill>
                      <a:blip r:embed="rId3"/>
                      <a:stretch>
                        <a:fillRect/>
                      </a:stretch>
                    </p:blipFill>
                    <p:spPr>
                      <a:xfrm>
                        <a:off x="1362676" y="1895475"/>
                        <a:ext cx="9152924" cy="3133725"/>
                      </a:xfrm>
                      <a:prstGeom prst="rect">
                        <a:avLst/>
                      </a:prstGeom>
                    </p:spPr>
                  </p:pic>
                </p:oleObj>
              </mc:Fallback>
            </mc:AlternateContent>
          </a:graphicData>
        </a:graphic>
      </p:graphicFrame>
    </p:spTree>
    <p:extLst>
      <p:ext uri="{BB962C8B-B14F-4D97-AF65-F5344CB8AC3E}">
        <p14:creationId xmlns:p14="http://schemas.microsoft.com/office/powerpoint/2010/main" val="369026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2009B-75D5-4057-89DD-4FD92A801CA9}"/>
              </a:ext>
            </a:extLst>
          </p:cNvPr>
          <p:cNvSpPr>
            <a:spLocks noGrp="1"/>
          </p:cNvSpPr>
          <p:nvPr>
            <p:ph type="title"/>
          </p:nvPr>
        </p:nvSpPr>
        <p:spPr/>
        <p:txBody>
          <a:bodyPr/>
          <a:lstStyle/>
          <a:p>
            <a:r>
              <a:rPr lang="en-US" dirty="0"/>
              <a:t>15-Year Total Capacity Mix Comparison (2025 to 2039) </a:t>
            </a:r>
          </a:p>
        </p:txBody>
      </p:sp>
      <p:sp>
        <p:nvSpPr>
          <p:cNvPr id="3" name="Content Placeholder 2">
            <a:extLst>
              <a:ext uri="{FF2B5EF4-FFF2-40B4-BE49-F238E27FC236}">
                <a16:creationId xmlns:a16="http://schemas.microsoft.com/office/drawing/2014/main" id="{6CC14943-89A5-4B8E-8837-8EBF5C618BCF}"/>
              </a:ext>
            </a:extLst>
          </p:cNvPr>
          <p:cNvSpPr>
            <a:spLocks noGrp="1"/>
          </p:cNvSpPr>
          <p:nvPr>
            <p:ph idx="1"/>
          </p:nvPr>
        </p:nvSpPr>
        <p:spPr/>
        <p:txBody>
          <a:bodyPr/>
          <a:lstStyle/>
          <a:p>
            <a:r>
              <a:rPr lang="en-US" sz="2000" dirty="0"/>
              <a:t>The total capacity mix of 2024LTSA include an additional 32 GW of Solar, 11 GW of Battery and 2.7 GW of CC and CT resources compare to 2022LTSA. </a:t>
            </a:r>
          </a:p>
        </p:txBody>
      </p:sp>
      <p:sp>
        <p:nvSpPr>
          <p:cNvPr id="4" name="Slide Number Placeholder 3">
            <a:extLst>
              <a:ext uri="{FF2B5EF4-FFF2-40B4-BE49-F238E27FC236}">
                <a16:creationId xmlns:a16="http://schemas.microsoft.com/office/drawing/2014/main" id="{771D4D29-36FC-4E65-81A6-C2D402016E42}"/>
              </a:ext>
            </a:extLst>
          </p:cNvPr>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10" name="Object 9">
            <a:extLst>
              <a:ext uri="{FF2B5EF4-FFF2-40B4-BE49-F238E27FC236}">
                <a16:creationId xmlns:a16="http://schemas.microsoft.com/office/drawing/2014/main" id="{32E3FB83-FD9A-13EF-2BED-56D544A324DF}"/>
              </a:ext>
            </a:extLst>
          </p:cNvPr>
          <p:cNvGraphicFramePr>
            <a:graphicFrameLocks noChangeAspect="1"/>
          </p:cNvGraphicFramePr>
          <p:nvPr>
            <p:extLst>
              <p:ext uri="{D42A27DB-BD31-4B8C-83A1-F6EECF244321}">
                <p14:modId xmlns:p14="http://schemas.microsoft.com/office/powerpoint/2010/main" val="1548602709"/>
              </p:ext>
            </p:extLst>
          </p:nvPr>
        </p:nvGraphicFramePr>
        <p:xfrm>
          <a:off x="152400" y="2041525"/>
          <a:ext cx="7056437" cy="3000146"/>
        </p:xfrm>
        <a:graphic>
          <a:graphicData uri="http://schemas.openxmlformats.org/presentationml/2006/ole">
            <mc:AlternateContent xmlns:mc="http://schemas.openxmlformats.org/markup-compatibility/2006">
              <mc:Choice xmlns:v="urn:schemas-microsoft-com:vml" Requires="v">
                <p:oleObj name="Worksheet" r:id="rId2" imgW="6522863" imgH="2773775" progId="Excel.Sheet.12">
                  <p:embed/>
                </p:oleObj>
              </mc:Choice>
              <mc:Fallback>
                <p:oleObj name="Worksheet" r:id="rId2" imgW="6522863" imgH="2773775" progId="Excel.Sheet.12">
                  <p:embed/>
                  <p:pic>
                    <p:nvPicPr>
                      <p:cNvPr id="0" name=""/>
                      <p:cNvPicPr/>
                      <p:nvPr/>
                    </p:nvPicPr>
                    <p:blipFill>
                      <a:blip r:embed="rId3"/>
                      <a:stretch>
                        <a:fillRect/>
                      </a:stretch>
                    </p:blipFill>
                    <p:spPr>
                      <a:xfrm>
                        <a:off x="152400" y="2041525"/>
                        <a:ext cx="7056437" cy="3000146"/>
                      </a:xfrm>
                      <a:prstGeom prst="rect">
                        <a:avLst/>
                      </a:prstGeom>
                    </p:spPr>
                  </p:pic>
                </p:oleObj>
              </mc:Fallback>
            </mc:AlternateContent>
          </a:graphicData>
        </a:graphic>
      </p:graphicFrame>
      <p:pic>
        <p:nvPicPr>
          <p:cNvPr id="14" name="Picture 13">
            <a:extLst>
              <a:ext uri="{FF2B5EF4-FFF2-40B4-BE49-F238E27FC236}">
                <a16:creationId xmlns:a16="http://schemas.microsoft.com/office/drawing/2014/main" id="{E62B02A5-F849-3CA8-6723-84C3F77B3CDA}"/>
              </a:ext>
            </a:extLst>
          </p:cNvPr>
          <p:cNvPicPr>
            <a:picLocks noChangeAspect="1"/>
          </p:cNvPicPr>
          <p:nvPr/>
        </p:nvPicPr>
        <p:blipFill>
          <a:blip r:embed="rId4"/>
          <a:stretch>
            <a:fillRect/>
          </a:stretch>
        </p:blipFill>
        <p:spPr>
          <a:xfrm>
            <a:off x="7239000" y="2052827"/>
            <a:ext cx="4802670" cy="2988843"/>
          </a:xfrm>
          <a:prstGeom prst="rect">
            <a:avLst/>
          </a:prstGeom>
        </p:spPr>
      </p:pic>
    </p:spTree>
    <p:extLst>
      <p:ext uri="{BB962C8B-B14F-4D97-AF65-F5344CB8AC3E}">
        <p14:creationId xmlns:p14="http://schemas.microsoft.com/office/powerpoint/2010/main" val="1867329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402A0-8894-47E9-A277-4217CDFFED78}"/>
              </a:ext>
            </a:extLst>
          </p:cNvPr>
          <p:cNvSpPr>
            <a:spLocks noGrp="1"/>
          </p:cNvSpPr>
          <p:nvPr>
            <p:ph type="title"/>
          </p:nvPr>
        </p:nvSpPr>
        <p:spPr/>
        <p:txBody>
          <a:bodyPr/>
          <a:lstStyle/>
          <a:p>
            <a:r>
              <a:rPr lang="en-US" dirty="0"/>
              <a:t>Preliminary Results of 2024 LTSA Current Trends</a:t>
            </a:r>
          </a:p>
        </p:txBody>
      </p:sp>
      <p:sp>
        <p:nvSpPr>
          <p:cNvPr id="4" name="Slide Number Placeholder 3">
            <a:extLst>
              <a:ext uri="{FF2B5EF4-FFF2-40B4-BE49-F238E27FC236}">
                <a16:creationId xmlns:a16="http://schemas.microsoft.com/office/drawing/2014/main" id="{0EFDB4EC-9D2C-46B4-B59E-AD7EC92903C0}"/>
              </a:ext>
            </a:extLst>
          </p:cNvPr>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7" name="Object 6">
            <a:extLst>
              <a:ext uri="{FF2B5EF4-FFF2-40B4-BE49-F238E27FC236}">
                <a16:creationId xmlns:a16="http://schemas.microsoft.com/office/drawing/2014/main" id="{AE92834F-BA29-15E5-6348-411EF5C5EC2D}"/>
              </a:ext>
            </a:extLst>
          </p:cNvPr>
          <p:cNvGraphicFramePr>
            <a:graphicFrameLocks noChangeAspect="1"/>
          </p:cNvGraphicFramePr>
          <p:nvPr>
            <p:extLst>
              <p:ext uri="{D42A27DB-BD31-4B8C-83A1-F6EECF244321}">
                <p14:modId xmlns:p14="http://schemas.microsoft.com/office/powerpoint/2010/main" val="2375857150"/>
              </p:ext>
            </p:extLst>
          </p:nvPr>
        </p:nvGraphicFramePr>
        <p:xfrm>
          <a:off x="1828800" y="762000"/>
          <a:ext cx="7348538" cy="5405920"/>
        </p:xfrm>
        <a:graphic>
          <a:graphicData uri="http://schemas.openxmlformats.org/presentationml/2006/ole">
            <mc:AlternateContent xmlns:mc="http://schemas.openxmlformats.org/markup-compatibility/2006">
              <mc:Choice xmlns:v="urn:schemas-microsoft-com:vml" Requires="v">
                <p:oleObj name="Worksheet" r:id="rId2" imgW="6774162" imgH="4983480" progId="Excel.Sheet.12">
                  <p:embed/>
                </p:oleObj>
              </mc:Choice>
              <mc:Fallback>
                <p:oleObj name="Worksheet" r:id="rId2" imgW="6774162" imgH="4983480" progId="Excel.Sheet.12">
                  <p:embed/>
                  <p:pic>
                    <p:nvPicPr>
                      <p:cNvPr id="0" name=""/>
                      <p:cNvPicPr/>
                      <p:nvPr/>
                    </p:nvPicPr>
                    <p:blipFill>
                      <a:blip r:embed="rId3"/>
                      <a:stretch>
                        <a:fillRect/>
                      </a:stretch>
                    </p:blipFill>
                    <p:spPr>
                      <a:xfrm>
                        <a:off x="1828800" y="762000"/>
                        <a:ext cx="7348538" cy="5405920"/>
                      </a:xfrm>
                      <a:prstGeom prst="rect">
                        <a:avLst/>
                      </a:prstGeom>
                    </p:spPr>
                  </p:pic>
                </p:oleObj>
              </mc:Fallback>
            </mc:AlternateContent>
          </a:graphicData>
        </a:graphic>
      </p:graphicFrame>
    </p:spTree>
    <p:extLst>
      <p:ext uri="{BB962C8B-B14F-4D97-AF65-F5344CB8AC3E}">
        <p14:creationId xmlns:p14="http://schemas.microsoft.com/office/powerpoint/2010/main" val="1651067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6461-E6CC-49BB-9B8E-58E41A3E6A1D}"/>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C0F287B-C3B7-48D8-B1AC-801B98977EE6}"/>
              </a:ext>
            </a:extLst>
          </p:cNvPr>
          <p:cNvSpPr>
            <a:spLocks noGrp="1"/>
          </p:cNvSpPr>
          <p:nvPr>
            <p:ph idx="1"/>
          </p:nvPr>
        </p:nvSpPr>
        <p:spPr/>
        <p:txBody>
          <a:bodyPr/>
          <a:lstStyle/>
          <a:p>
            <a:r>
              <a:rPr lang="en-US" dirty="0"/>
              <a:t>Send questions or comments to:</a:t>
            </a:r>
          </a:p>
          <a:p>
            <a:pPr lvl="1"/>
            <a:endParaRPr lang="en-US" dirty="0"/>
          </a:p>
          <a:p>
            <a:pPr lvl="1"/>
            <a:r>
              <a:rPr lang="en-US" dirty="0">
                <a:hlinkClick r:id="rId2"/>
              </a:rPr>
              <a:t>Fred.Khodabakhsh@ERCOT.com</a:t>
            </a:r>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27F12B41-301D-4DF8-9AEA-EA787F6D082C}"/>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50901562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1ED7B7B8-5774-4569-A810-363B3D6ADC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1244</TotalTime>
  <Words>439</Words>
  <Application>Microsoft Office PowerPoint</Application>
  <PresentationFormat>Widescreen</PresentationFormat>
  <Paragraphs>40</Paragraphs>
  <Slides>7</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Symbol</vt:lpstr>
      <vt:lpstr>1_Custom Design</vt:lpstr>
      <vt:lpstr>Office Theme</vt:lpstr>
      <vt:lpstr>Worksheet</vt:lpstr>
      <vt:lpstr>PowerPoint Presentation</vt:lpstr>
      <vt:lpstr>Assumptions for Current Trends</vt:lpstr>
      <vt:lpstr>New Unit Capital Costs for 2024 LTSA, Overnight Costs, Nominal $/KW </vt:lpstr>
      <vt:lpstr>Starting Capacity Mix Overview</vt:lpstr>
      <vt:lpstr>15-Year Total Capacity Mix Comparison (2025 to 2039) </vt:lpstr>
      <vt:lpstr>Preliminary Results of 2024 LTSA Current Trends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Khodabakhsh, Fred</cp:lastModifiedBy>
  <cp:revision>100</cp:revision>
  <cp:lastPrinted>2023-09-08T13:33:46Z</cp:lastPrinted>
  <dcterms:created xsi:type="dcterms:W3CDTF">2016-01-21T15:20:31Z</dcterms:created>
  <dcterms:modified xsi:type="dcterms:W3CDTF">2023-09-12T20:47:24Z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2023-09-06T13:27:35Z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5a0b5d7f-f7c5-4d6a-88d2-bf69cd4d0d4e</vt:lpwstr>
  </property>
  <property fmtid="{D5CDD505-2E9C-101B-9397-08002B2CF9AE}" pid="9" name="MSIP_Label_7084cbda-52b8-46fb-a7b7-cb5bd465ed85_ContentBits">
    <vt:lpwstr>0</vt:lpwstr>
  </property>
</Properties>
</file>