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2"/>
  </p:notesMasterIdLst>
  <p:handoutMasterIdLst>
    <p:handoutMasterId r:id="rId23"/>
  </p:handoutMasterIdLst>
  <p:sldIdLst>
    <p:sldId id="260" r:id="rId7"/>
    <p:sldId id="330" r:id="rId8"/>
    <p:sldId id="338" r:id="rId9"/>
    <p:sldId id="337" r:id="rId10"/>
    <p:sldId id="305" r:id="rId11"/>
    <p:sldId id="314" r:id="rId12"/>
    <p:sldId id="347" r:id="rId13"/>
    <p:sldId id="295" r:id="rId14"/>
    <p:sldId id="355" r:id="rId15"/>
    <p:sldId id="343" r:id="rId16"/>
    <p:sldId id="341" r:id="rId17"/>
    <p:sldId id="351" r:id="rId18"/>
    <p:sldId id="344" r:id="rId19"/>
    <p:sldId id="345" r:id="rId20"/>
    <p:sldId id="322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4130" autoAdjust="0"/>
  </p:normalViewPr>
  <p:slideViewPr>
    <p:cSldViewPr showGuides="1">
      <p:cViewPr varScale="1">
        <p:scale>
          <a:sx n="119" d="100"/>
          <a:sy n="119" d="100"/>
        </p:scale>
        <p:origin x="12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Finance Sub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Jul 2022 -  Jul 2023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730141"/>
            <a:ext cx="4714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26E3E8B-6010-800F-1BD6-4DB94143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8088"/>
              </p:ext>
            </p:extLst>
          </p:nvPr>
        </p:nvGraphicFramePr>
        <p:xfrm>
          <a:off x="495300" y="452402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C46A7234-E848-C9D9-0575-802839EF0C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1295400"/>
            <a:ext cx="8153400" cy="299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Jul 2022 - Jul 2023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485379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57885C-C0E8-AEBC-3628-E87D4EA65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73795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7975A281-B366-ED48-5DA6-C8E1DABED9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215416"/>
            <a:ext cx="8120847" cy="251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Jul 2022 -  Jul 2023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437971"/>
            <a:ext cx="48365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1221B2-FE49-3408-EF37-5D62C7A88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8308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CD632ABD-2BF9-F9F0-5924-F906AE1ACF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386840"/>
            <a:ext cx="8153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Jul 2022 -  Jul 2023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638800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7540B6-0235-C24B-AD87-6281E6FBE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25860"/>
              </p:ext>
            </p:extLst>
          </p:nvPr>
        </p:nvGraphicFramePr>
        <p:xfrm>
          <a:off x="609600" y="4341622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5DC3D28C-134C-E963-BFCE-18BDDCDA8E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281938"/>
            <a:ext cx="8153400" cy="252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TPES Coverage of Settlements Jul 2022 -  Jul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230388-AAD6-835E-12ED-0806CDA38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49201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9BF48F2C-4F51-0274-344C-4878F68B28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567" y="1203123"/>
            <a:ext cx="8153400" cy="2462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July 2023 – August 2023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4582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Total Potential Exposure (TPE) increased from $2.66 billion in July 2023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       to $3.66 billion in August 2023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TPEA increased due to higher real-time and day-ahead prices as well as higher forward adjustment factors 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increased from $4.43 billion in July 2023 to $4.91 billion in August 2023 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22319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and Forward Adjustment Factors Aug 2022 - Aug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 adjusted to exclude short pay entities eliminating data skew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A5BBAB-511E-01AD-F647-CB0BE68AE7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202" y="1932302"/>
            <a:ext cx="8437595" cy="2993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Aug 2022 -  Aug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5A8F74-AE58-B161-FCE0-96257E15FC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978026"/>
            <a:ext cx="8001000" cy="3051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594518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br>
              <a:rPr lang="en-US" sz="1600" dirty="0"/>
            </a:br>
            <a:r>
              <a:rPr lang="en-US" sz="1600" dirty="0">
                <a:cs typeface="Times New Roman" panose="02020603050405020304" pitchFamily="18" charset="0"/>
              </a:rPr>
              <a:t>Aug 2022- Aug 2023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4825" y="5319157"/>
            <a:ext cx="8334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 less Defaulted Amounts: TPE – Short-Paid Invoices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FE75774-657F-ACBF-B84F-9AFF0046DF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99" y="1219200"/>
            <a:ext cx="8105775" cy="3854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July 2023 - Aug 2023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350549-B53E-05D2-F519-C37EFA97E5D9}"/>
              </a:ext>
            </a:extLst>
          </p:cNvPr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C33FE3-8ADE-FBB4-9066-DA0E8FCDA1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095" y="1219200"/>
            <a:ext cx="8293768" cy="4232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Aug 2021 - Aug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D5E1CA-B820-254C-6916-A59029D81A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368" y="1752600"/>
            <a:ext cx="8069263" cy="3093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755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  -  Aug 2023*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421" y="5791944"/>
            <a:ext cx="8001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48FA82-46C1-83B9-12FD-4693B2F04F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9528" y="1661006"/>
            <a:ext cx="6337798" cy="359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Jul 2022 -  Jul 2023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" y="53340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B677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TPEA closely approximates actual/invoice exposure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433832F-97AD-AEA2-D4D4-02EF027D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0650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and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F0E4AAB-9058-DB20-46CD-1847E24353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176054"/>
            <a:ext cx="8291946" cy="272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163672</TotalTime>
  <Words>848</Words>
  <Application>Microsoft Office PowerPoint</Application>
  <PresentationFormat>On-screen Show (4:3)</PresentationFormat>
  <Paragraphs>145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Highlights July 2023 – August 2023</vt:lpstr>
      <vt:lpstr>TPE and Forward Adjustment Factors Aug 2022 - Aug 2023</vt:lpstr>
      <vt:lpstr>TPE/Real-Time &amp; Day-Ahead Daily Average Settlement Point Prices for HB_NORTH Aug 2022 -  Aug 2023</vt:lpstr>
      <vt:lpstr>Available Credit by Type Compared to Total Potential Exposure (TPE)  Aug 2022- Aug 2023</vt:lpstr>
      <vt:lpstr>Discretionary Collateral July 2023 - Aug 2023</vt:lpstr>
      <vt:lpstr>Discretionary Collateral by Market Segment Aug 2021 - Aug 2023</vt:lpstr>
      <vt:lpstr>TPE and Discretionary Collateral by Market Segment  -  Aug 2023*</vt:lpstr>
      <vt:lpstr>TPEA Coverage of Settlements Jul 2022 -  Jul 2023 </vt:lpstr>
      <vt:lpstr>TPEA Coverage of Settlements Jul 2022 -  Jul 2023 </vt:lpstr>
      <vt:lpstr>TPEA Coverage of Settlements Jul 2022 - Jul 2023 </vt:lpstr>
      <vt:lpstr>TPEA Coverage of Settlements Jul 2022 -  Jul 2023 </vt:lpstr>
      <vt:lpstr>TPEA Coverage of Settlements Jul 2022 -  Jul 2023 </vt:lpstr>
      <vt:lpstr>TPES Coverage of Settlements Jul 2022 -  Jul 2023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1083</cp:revision>
  <cp:lastPrinted>2019-06-18T19:02:16Z</cp:lastPrinted>
  <dcterms:created xsi:type="dcterms:W3CDTF">2016-01-21T15:20:31Z</dcterms:created>
  <dcterms:modified xsi:type="dcterms:W3CDTF">2023-09-15T14:52:09Z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2023-08-10T18:48:17Z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578c68d5-9086-4985-a0a3-70b69bcbbe16</vt:lpwstr>
  </property>
  <property fmtid="{D5CDD505-2E9C-101B-9397-08002B2CF9AE}" pid="9" name="MSIP_Label_7084cbda-52b8-46fb-a7b7-cb5bd465ed85_ContentBits">
    <vt:lpwstr>0</vt:lpwstr>
  </property>
</Properties>
</file>