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4"/>
  </p:notesMasterIdLst>
  <p:handoutMasterIdLst>
    <p:handoutMasterId r:id="rId25"/>
  </p:handoutMasterIdLst>
  <p:sldIdLst>
    <p:sldId id="338" r:id="rId6"/>
    <p:sldId id="312" r:id="rId7"/>
    <p:sldId id="339" r:id="rId8"/>
    <p:sldId id="346" r:id="rId9"/>
    <p:sldId id="340" r:id="rId10"/>
    <p:sldId id="341" r:id="rId11"/>
    <p:sldId id="345" r:id="rId12"/>
    <p:sldId id="342" r:id="rId13"/>
    <p:sldId id="313" r:id="rId14"/>
    <p:sldId id="318" r:id="rId15"/>
    <p:sldId id="347" r:id="rId16"/>
    <p:sldId id="317" r:id="rId17"/>
    <p:sldId id="348" r:id="rId18"/>
    <p:sldId id="320" r:id="rId19"/>
    <p:sldId id="315" r:id="rId20"/>
    <p:sldId id="358" r:id="rId21"/>
    <p:sldId id="357" r:id="rId22"/>
    <p:sldId id="305"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A5BF4A-79CF-094C-5A49-8F5E49E493A8}" name="Schmall, John" initials="SJ" userId="S::John.Schmall@ercot.com::f98f7ff2-2efd-46b1-a0be-6e7428f04ce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45" autoAdjust="0"/>
  </p:normalViewPr>
  <p:slideViewPr>
    <p:cSldViewPr showGuides="1">
      <p:cViewPr varScale="1">
        <p:scale>
          <a:sx n="107" d="100"/>
          <a:sy n="107" d="100"/>
        </p:scale>
        <p:origin x="108" y="114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is, Stephen" userId="4217e5b7-af20-42de-818f-e9ca39127043" providerId="ADAL" clId="{2B28BA0C-B20E-4B10-8F61-EB1CB0A383F0}"/>
    <pc:docChg chg="modSld">
      <pc:chgData name="Solis, Stephen" userId="4217e5b7-af20-42de-818f-e9ca39127043" providerId="ADAL" clId="{2B28BA0C-B20E-4B10-8F61-EB1CB0A383F0}" dt="2023-09-13T16:55:07.871" v="14" actId="20577"/>
      <pc:docMkLst>
        <pc:docMk/>
      </pc:docMkLst>
      <pc:sldChg chg="modSp mod">
        <pc:chgData name="Solis, Stephen" userId="4217e5b7-af20-42de-818f-e9ca39127043" providerId="ADAL" clId="{2B28BA0C-B20E-4B10-8F61-EB1CB0A383F0}" dt="2023-09-13T16:55:07.871" v="14" actId="20577"/>
        <pc:sldMkLst>
          <pc:docMk/>
          <pc:sldMk cId="3553500021" sldId="358"/>
        </pc:sldMkLst>
        <pc:spChg chg="mod">
          <ac:chgData name="Solis, Stephen" userId="4217e5b7-af20-42de-818f-e9ca39127043" providerId="ADAL" clId="{2B28BA0C-B20E-4B10-8F61-EB1CB0A383F0}" dt="2023-09-13T16:55:07.871" v="14" actId="20577"/>
          <ac:spMkLst>
            <pc:docMk/>
            <pc:sldMk cId="3553500021" sldId="358"/>
            <ac:spMk id="5" creationId="{4F704BA9-65B6-F698-3635-36C3F7E418B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DC7C1B-F19E-4CF5-AF81-C5A5D06BAB47}" type="doc">
      <dgm:prSet loTypeId="urn:microsoft.com/office/officeart/2005/8/layout/architecture" loCatId="list" qsTypeId="urn:microsoft.com/office/officeart/2005/8/quickstyle/simple1" qsCatId="simple" csTypeId="urn:microsoft.com/office/officeart/2005/8/colors/accent1_2" csCatId="accent1" phldr="1"/>
      <dgm:spPr/>
      <dgm:t>
        <a:bodyPr/>
        <a:lstStyle/>
        <a:p>
          <a:endParaRPr lang="en-US"/>
        </a:p>
      </dgm:t>
    </dgm:pt>
    <dgm:pt modelId="{8860B497-4AE5-462D-B82D-AD43941F024C}">
      <dgm:prSet phldrT="[Text]"/>
      <dgm:spPr>
        <a:solidFill>
          <a:srgbClr val="00B050"/>
        </a:solidFill>
      </dgm:spPr>
      <dgm:t>
        <a:bodyPr/>
        <a:lstStyle/>
        <a:p>
          <a:r>
            <a:rPr lang="en-US" dirty="0"/>
            <a:t>Standards and Requirements</a:t>
          </a:r>
        </a:p>
      </dgm:t>
    </dgm:pt>
    <dgm:pt modelId="{4978A469-BA55-4DE2-B67D-074734EFCAB1}" type="parTrans" cxnId="{3E3711F7-4B08-4A96-AEFA-5F11EDC75601}">
      <dgm:prSet/>
      <dgm:spPr/>
      <dgm:t>
        <a:bodyPr/>
        <a:lstStyle/>
        <a:p>
          <a:endParaRPr lang="en-US"/>
        </a:p>
      </dgm:t>
    </dgm:pt>
    <dgm:pt modelId="{78F9E739-D60C-4E04-8942-D77A0B864CFC}" type="sibTrans" cxnId="{3E3711F7-4B08-4A96-AEFA-5F11EDC75601}">
      <dgm:prSet/>
      <dgm:spPr/>
      <dgm:t>
        <a:bodyPr/>
        <a:lstStyle/>
        <a:p>
          <a:endParaRPr lang="en-US"/>
        </a:p>
      </dgm:t>
    </dgm:pt>
    <dgm:pt modelId="{267A24E2-0269-4ED6-AAE0-9283F2B5971D}">
      <dgm:prSet phldrT="[Text]"/>
      <dgm:spPr/>
      <dgm:t>
        <a:bodyPr/>
        <a:lstStyle/>
        <a:p>
          <a:r>
            <a:rPr lang="en-US" dirty="0"/>
            <a:t>Monitoring</a:t>
          </a:r>
        </a:p>
      </dgm:t>
    </dgm:pt>
    <dgm:pt modelId="{5E0BB655-EDEC-41D6-9FB1-CFBFC90E63AB}" type="parTrans" cxnId="{A4C3FA42-E72C-4C56-B41C-AC310E54EACB}">
      <dgm:prSet/>
      <dgm:spPr/>
      <dgm:t>
        <a:bodyPr/>
        <a:lstStyle/>
        <a:p>
          <a:endParaRPr lang="en-US"/>
        </a:p>
      </dgm:t>
    </dgm:pt>
    <dgm:pt modelId="{7BBE37AD-D13D-42D3-9CA8-B6EB6C62A82F}" type="sibTrans" cxnId="{A4C3FA42-E72C-4C56-B41C-AC310E54EACB}">
      <dgm:prSet/>
      <dgm:spPr/>
      <dgm:t>
        <a:bodyPr/>
        <a:lstStyle/>
        <a:p>
          <a:endParaRPr lang="en-US"/>
        </a:p>
      </dgm:t>
    </dgm:pt>
    <dgm:pt modelId="{0BBCDEF0-5757-45D9-AC69-85320A241529}">
      <dgm:prSet phldrT="[Text]"/>
      <dgm:spPr/>
      <dgm:t>
        <a:bodyPr/>
        <a:lstStyle/>
        <a:p>
          <a:r>
            <a:rPr lang="en-US" dirty="0"/>
            <a:t>Event Analysis</a:t>
          </a:r>
        </a:p>
      </dgm:t>
    </dgm:pt>
    <dgm:pt modelId="{63CE8D18-AC94-49A8-9E3A-CB02422F542F}" type="parTrans" cxnId="{F21CB9C8-BEA0-4B3F-A950-F632209B6F5E}">
      <dgm:prSet/>
      <dgm:spPr/>
      <dgm:t>
        <a:bodyPr/>
        <a:lstStyle/>
        <a:p>
          <a:endParaRPr lang="en-US"/>
        </a:p>
      </dgm:t>
    </dgm:pt>
    <dgm:pt modelId="{4EE01558-6244-474F-BBBA-08EFD4A6605F}" type="sibTrans" cxnId="{F21CB9C8-BEA0-4B3F-A950-F632209B6F5E}">
      <dgm:prSet/>
      <dgm:spPr/>
      <dgm:t>
        <a:bodyPr/>
        <a:lstStyle/>
        <a:p>
          <a:endParaRPr lang="en-US"/>
        </a:p>
      </dgm:t>
    </dgm:pt>
    <dgm:pt modelId="{8EA7A192-01D9-4675-897B-7E1B55764D69}">
      <dgm:prSet phldrT="[Text]"/>
      <dgm:spPr/>
      <dgm:t>
        <a:bodyPr/>
        <a:lstStyle/>
        <a:p>
          <a:r>
            <a:rPr lang="en-US" dirty="0"/>
            <a:t>Enforcement</a:t>
          </a:r>
        </a:p>
      </dgm:t>
    </dgm:pt>
    <dgm:pt modelId="{A079F263-DF14-4FB4-B0D9-CB33DA897919}" type="parTrans" cxnId="{0FFD006F-CCE5-441E-9CCE-0E87E9A86ABC}">
      <dgm:prSet/>
      <dgm:spPr/>
      <dgm:t>
        <a:bodyPr/>
        <a:lstStyle/>
        <a:p>
          <a:endParaRPr lang="en-US"/>
        </a:p>
      </dgm:t>
    </dgm:pt>
    <dgm:pt modelId="{F2398C9D-6A08-4DE5-A32E-D4B34B6FC936}" type="sibTrans" cxnId="{0FFD006F-CCE5-441E-9CCE-0E87E9A86ABC}">
      <dgm:prSet/>
      <dgm:spPr/>
      <dgm:t>
        <a:bodyPr/>
        <a:lstStyle/>
        <a:p>
          <a:endParaRPr lang="en-US"/>
        </a:p>
      </dgm:t>
    </dgm:pt>
    <dgm:pt modelId="{B9E4881C-9876-439E-920E-AD4413C09B4D}">
      <dgm:prSet phldrT="[Text]"/>
      <dgm:spPr/>
      <dgm:t>
        <a:bodyPr/>
        <a:lstStyle/>
        <a:p>
          <a:r>
            <a:rPr lang="en-US" dirty="0"/>
            <a:t>Prevention</a:t>
          </a:r>
        </a:p>
      </dgm:t>
    </dgm:pt>
    <dgm:pt modelId="{CFD30A5E-421F-4C6B-BF92-AB25D8044293}" type="parTrans" cxnId="{45BE21AF-F316-4527-9D6F-D4F370171296}">
      <dgm:prSet/>
      <dgm:spPr/>
      <dgm:t>
        <a:bodyPr/>
        <a:lstStyle/>
        <a:p>
          <a:endParaRPr lang="en-US"/>
        </a:p>
      </dgm:t>
    </dgm:pt>
    <dgm:pt modelId="{97755AAF-30C9-4D03-9AB5-F5F72FB2E106}" type="sibTrans" cxnId="{45BE21AF-F316-4527-9D6F-D4F370171296}">
      <dgm:prSet/>
      <dgm:spPr/>
      <dgm:t>
        <a:bodyPr/>
        <a:lstStyle/>
        <a:p>
          <a:endParaRPr lang="en-US"/>
        </a:p>
      </dgm:t>
    </dgm:pt>
    <dgm:pt modelId="{28086AC5-2EF5-48BC-826F-D52F70FC1C94}">
      <dgm:prSet phldrT="[Text]"/>
      <dgm:spPr/>
      <dgm:t>
        <a:bodyPr/>
        <a:lstStyle/>
        <a:p>
          <a:r>
            <a:rPr lang="en-US" dirty="0"/>
            <a:t>Testing</a:t>
          </a:r>
        </a:p>
      </dgm:t>
    </dgm:pt>
    <dgm:pt modelId="{232FF248-F588-4100-88AA-D33DD0E9C1EC}" type="parTrans" cxnId="{26935F2A-E225-463C-9A28-217A3C44653B}">
      <dgm:prSet/>
      <dgm:spPr/>
      <dgm:t>
        <a:bodyPr/>
        <a:lstStyle/>
        <a:p>
          <a:endParaRPr lang="en-US"/>
        </a:p>
      </dgm:t>
    </dgm:pt>
    <dgm:pt modelId="{CC7D4A22-7E89-4482-89A9-1DB1C72DFCC6}" type="sibTrans" cxnId="{26935F2A-E225-463C-9A28-217A3C44653B}">
      <dgm:prSet/>
      <dgm:spPr/>
      <dgm:t>
        <a:bodyPr/>
        <a:lstStyle/>
        <a:p>
          <a:endParaRPr lang="en-US"/>
        </a:p>
      </dgm:t>
    </dgm:pt>
    <dgm:pt modelId="{4C5D494A-57FB-4D2C-AE69-F70681D20E3B}">
      <dgm:prSet phldrT="[Text]"/>
      <dgm:spPr/>
      <dgm:t>
        <a:bodyPr/>
        <a:lstStyle/>
        <a:p>
          <a:r>
            <a:rPr lang="en-US" dirty="0"/>
            <a:t>Mitigation</a:t>
          </a:r>
        </a:p>
      </dgm:t>
    </dgm:pt>
    <dgm:pt modelId="{1CF379DA-01B0-4D96-9505-62DF4476FC08}" type="parTrans" cxnId="{C50AE6EB-9CF5-423D-AF83-F7F37C4FFFE4}">
      <dgm:prSet/>
      <dgm:spPr/>
      <dgm:t>
        <a:bodyPr/>
        <a:lstStyle/>
        <a:p>
          <a:endParaRPr lang="en-US"/>
        </a:p>
      </dgm:t>
    </dgm:pt>
    <dgm:pt modelId="{6AC862CF-F6DD-4319-9336-1B75A979ACEB}" type="sibTrans" cxnId="{C50AE6EB-9CF5-423D-AF83-F7F37C4FFFE4}">
      <dgm:prSet/>
      <dgm:spPr/>
      <dgm:t>
        <a:bodyPr/>
        <a:lstStyle/>
        <a:p>
          <a:endParaRPr lang="en-US"/>
        </a:p>
      </dgm:t>
    </dgm:pt>
    <dgm:pt modelId="{D5DB199B-9894-448D-B03B-B79F184BAEFE}">
      <dgm:prSet phldrT="[Text]"/>
      <dgm:spPr/>
      <dgm:t>
        <a:bodyPr/>
        <a:lstStyle/>
        <a:p>
          <a:r>
            <a:rPr lang="en-US" dirty="0"/>
            <a:t>Education</a:t>
          </a:r>
        </a:p>
      </dgm:t>
    </dgm:pt>
    <dgm:pt modelId="{9E9FF89E-0E66-4030-A6D7-4EA68FFD721B}" type="parTrans" cxnId="{5F5CA5D0-44E7-4208-91B9-21660397FAD7}">
      <dgm:prSet/>
      <dgm:spPr/>
      <dgm:t>
        <a:bodyPr/>
        <a:lstStyle/>
        <a:p>
          <a:endParaRPr lang="en-US"/>
        </a:p>
      </dgm:t>
    </dgm:pt>
    <dgm:pt modelId="{FE8AD8CF-712E-43F1-A0F0-F7918A014796}" type="sibTrans" cxnId="{5F5CA5D0-44E7-4208-91B9-21660397FAD7}">
      <dgm:prSet/>
      <dgm:spPr/>
      <dgm:t>
        <a:bodyPr/>
        <a:lstStyle/>
        <a:p>
          <a:endParaRPr lang="en-US"/>
        </a:p>
      </dgm:t>
    </dgm:pt>
    <dgm:pt modelId="{2948C605-1E58-40CA-8836-1AF9AEC68E6A}">
      <dgm:prSet phldrT="[Text]"/>
      <dgm:spPr/>
      <dgm:t>
        <a:bodyPr/>
        <a:lstStyle/>
        <a:p>
          <a:r>
            <a:rPr lang="en-US" dirty="0"/>
            <a:t>Modeling</a:t>
          </a:r>
        </a:p>
      </dgm:t>
    </dgm:pt>
    <dgm:pt modelId="{ED79A8FE-1903-4F2E-8CE2-FD5B1CD06FB9}" type="parTrans" cxnId="{BE151BE5-4C8C-40D2-B5DC-62664C591173}">
      <dgm:prSet/>
      <dgm:spPr/>
      <dgm:t>
        <a:bodyPr/>
        <a:lstStyle/>
        <a:p>
          <a:endParaRPr lang="en-US"/>
        </a:p>
      </dgm:t>
    </dgm:pt>
    <dgm:pt modelId="{E8DC07A9-23D7-43CA-98A0-F4E9381C8F17}" type="sibTrans" cxnId="{BE151BE5-4C8C-40D2-B5DC-62664C591173}">
      <dgm:prSet/>
      <dgm:spPr/>
      <dgm:t>
        <a:bodyPr/>
        <a:lstStyle/>
        <a:p>
          <a:endParaRPr lang="en-US"/>
        </a:p>
      </dgm:t>
    </dgm:pt>
    <dgm:pt modelId="{00616A6E-059C-4EA8-ABC5-83E10E9774DA}" type="pres">
      <dgm:prSet presAssocID="{38DC7C1B-F19E-4CF5-AF81-C5A5D06BAB47}" presName="Name0" presStyleCnt="0">
        <dgm:presLayoutVars>
          <dgm:chPref val="1"/>
          <dgm:dir/>
          <dgm:animOne val="branch"/>
          <dgm:animLvl val="lvl"/>
          <dgm:resizeHandles/>
        </dgm:presLayoutVars>
      </dgm:prSet>
      <dgm:spPr/>
    </dgm:pt>
    <dgm:pt modelId="{F3329CC2-C466-4D22-BB85-81DA937FB260}" type="pres">
      <dgm:prSet presAssocID="{8860B497-4AE5-462D-B82D-AD43941F024C}" presName="vertOne" presStyleCnt="0"/>
      <dgm:spPr/>
    </dgm:pt>
    <dgm:pt modelId="{051802C2-3B16-4558-84E6-F1DA1A2D7A72}" type="pres">
      <dgm:prSet presAssocID="{8860B497-4AE5-462D-B82D-AD43941F024C}" presName="txOne" presStyleLbl="node0" presStyleIdx="0" presStyleCnt="1">
        <dgm:presLayoutVars>
          <dgm:chPref val="3"/>
        </dgm:presLayoutVars>
      </dgm:prSet>
      <dgm:spPr/>
    </dgm:pt>
    <dgm:pt modelId="{B77FF8CD-C5AF-46EA-9059-3C5FDBE2755A}" type="pres">
      <dgm:prSet presAssocID="{8860B497-4AE5-462D-B82D-AD43941F024C}" presName="parTransOne" presStyleCnt="0"/>
      <dgm:spPr/>
    </dgm:pt>
    <dgm:pt modelId="{A9311B7B-F60E-4F12-BE51-855C567661F5}" type="pres">
      <dgm:prSet presAssocID="{8860B497-4AE5-462D-B82D-AD43941F024C}" presName="horzOne" presStyleCnt="0"/>
      <dgm:spPr/>
    </dgm:pt>
    <dgm:pt modelId="{3947A89D-68A3-494C-80CC-0E39CFFD8D95}" type="pres">
      <dgm:prSet presAssocID="{267A24E2-0269-4ED6-AAE0-9283F2B5971D}" presName="vertTwo" presStyleCnt="0"/>
      <dgm:spPr/>
    </dgm:pt>
    <dgm:pt modelId="{3C81F346-A2D5-468A-BB56-EDBF6C22689C}" type="pres">
      <dgm:prSet presAssocID="{267A24E2-0269-4ED6-AAE0-9283F2B5971D}" presName="txTwo" presStyleLbl="node2" presStyleIdx="0" presStyleCnt="2">
        <dgm:presLayoutVars>
          <dgm:chPref val="3"/>
        </dgm:presLayoutVars>
      </dgm:prSet>
      <dgm:spPr/>
    </dgm:pt>
    <dgm:pt modelId="{F6DE0CE5-8962-4A02-AEDA-B3CC171ED306}" type="pres">
      <dgm:prSet presAssocID="{267A24E2-0269-4ED6-AAE0-9283F2B5971D}" presName="parTransTwo" presStyleCnt="0"/>
      <dgm:spPr/>
    </dgm:pt>
    <dgm:pt modelId="{627AD502-0553-4305-B589-11A4804B3C30}" type="pres">
      <dgm:prSet presAssocID="{267A24E2-0269-4ED6-AAE0-9283F2B5971D}" presName="horzTwo" presStyleCnt="0"/>
      <dgm:spPr/>
    </dgm:pt>
    <dgm:pt modelId="{8D37BA75-E9F2-4C07-BAB3-4F5709441C6F}" type="pres">
      <dgm:prSet presAssocID="{0BBCDEF0-5757-45D9-AC69-85320A241529}" presName="vertThree" presStyleCnt="0"/>
      <dgm:spPr/>
    </dgm:pt>
    <dgm:pt modelId="{30E69DBB-010A-4FC7-8631-6EDEEFE4DD92}" type="pres">
      <dgm:prSet presAssocID="{0BBCDEF0-5757-45D9-AC69-85320A241529}" presName="txThree" presStyleLbl="node3" presStyleIdx="0" presStyleCnt="6">
        <dgm:presLayoutVars>
          <dgm:chPref val="3"/>
        </dgm:presLayoutVars>
      </dgm:prSet>
      <dgm:spPr/>
    </dgm:pt>
    <dgm:pt modelId="{D02E1233-8BE0-4C03-9FC3-B612F4C914E2}" type="pres">
      <dgm:prSet presAssocID="{0BBCDEF0-5757-45D9-AC69-85320A241529}" presName="horzThree" presStyleCnt="0"/>
      <dgm:spPr/>
    </dgm:pt>
    <dgm:pt modelId="{A2ACF1F8-AA25-48CC-9FE1-266448003839}" type="pres">
      <dgm:prSet presAssocID="{4EE01558-6244-474F-BBBA-08EFD4A6605F}" presName="sibSpaceThree" presStyleCnt="0"/>
      <dgm:spPr/>
    </dgm:pt>
    <dgm:pt modelId="{DC596BB0-F246-4D55-A73E-DDACA7A4A772}" type="pres">
      <dgm:prSet presAssocID="{4C5D494A-57FB-4D2C-AE69-F70681D20E3B}" presName="vertThree" presStyleCnt="0"/>
      <dgm:spPr/>
    </dgm:pt>
    <dgm:pt modelId="{41A68494-A15F-469A-A4C8-4DFCB03D960C}" type="pres">
      <dgm:prSet presAssocID="{4C5D494A-57FB-4D2C-AE69-F70681D20E3B}" presName="txThree" presStyleLbl="node3" presStyleIdx="1" presStyleCnt="6">
        <dgm:presLayoutVars>
          <dgm:chPref val="3"/>
        </dgm:presLayoutVars>
      </dgm:prSet>
      <dgm:spPr/>
    </dgm:pt>
    <dgm:pt modelId="{1886069F-2FB0-4F41-8926-E2FEE85D2FA9}" type="pres">
      <dgm:prSet presAssocID="{4C5D494A-57FB-4D2C-AE69-F70681D20E3B}" presName="horzThree" presStyleCnt="0"/>
      <dgm:spPr/>
    </dgm:pt>
    <dgm:pt modelId="{BFEDD9B6-F682-4A60-8155-5FF5A9DE320A}" type="pres">
      <dgm:prSet presAssocID="{6AC862CF-F6DD-4319-9336-1B75A979ACEB}" presName="sibSpaceThree" presStyleCnt="0"/>
      <dgm:spPr/>
    </dgm:pt>
    <dgm:pt modelId="{3BD2975E-9F17-490D-B45F-7F200135821A}" type="pres">
      <dgm:prSet presAssocID="{8EA7A192-01D9-4675-897B-7E1B55764D69}" presName="vertThree" presStyleCnt="0"/>
      <dgm:spPr/>
    </dgm:pt>
    <dgm:pt modelId="{62083DAC-76E3-4848-ADB8-3EAFF2225C68}" type="pres">
      <dgm:prSet presAssocID="{8EA7A192-01D9-4675-897B-7E1B55764D69}" presName="txThree" presStyleLbl="node3" presStyleIdx="2" presStyleCnt="6">
        <dgm:presLayoutVars>
          <dgm:chPref val="3"/>
        </dgm:presLayoutVars>
      </dgm:prSet>
      <dgm:spPr/>
    </dgm:pt>
    <dgm:pt modelId="{B4E67487-BDC7-4E5D-97EE-7A2384C3E60C}" type="pres">
      <dgm:prSet presAssocID="{8EA7A192-01D9-4675-897B-7E1B55764D69}" presName="horzThree" presStyleCnt="0"/>
      <dgm:spPr/>
    </dgm:pt>
    <dgm:pt modelId="{C07EB29D-0335-43CC-B273-C0D0B2E8DE4A}" type="pres">
      <dgm:prSet presAssocID="{7BBE37AD-D13D-42D3-9CA8-B6EB6C62A82F}" presName="sibSpaceTwo" presStyleCnt="0"/>
      <dgm:spPr/>
    </dgm:pt>
    <dgm:pt modelId="{9B2B5B18-07EE-445E-B007-3BE73E578AB9}" type="pres">
      <dgm:prSet presAssocID="{B9E4881C-9876-439E-920E-AD4413C09B4D}" presName="vertTwo" presStyleCnt="0"/>
      <dgm:spPr/>
    </dgm:pt>
    <dgm:pt modelId="{7459B002-F5DF-4CB7-B94C-A55B1FFDAB4C}" type="pres">
      <dgm:prSet presAssocID="{B9E4881C-9876-439E-920E-AD4413C09B4D}" presName="txTwo" presStyleLbl="node2" presStyleIdx="1" presStyleCnt="2">
        <dgm:presLayoutVars>
          <dgm:chPref val="3"/>
        </dgm:presLayoutVars>
      </dgm:prSet>
      <dgm:spPr/>
    </dgm:pt>
    <dgm:pt modelId="{E9F15264-7131-480C-9DD1-8059F4357C8A}" type="pres">
      <dgm:prSet presAssocID="{B9E4881C-9876-439E-920E-AD4413C09B4D}" presName="parTransTwo" presStyleCnt="0"/>
      <dgm:spPr/>
    </dgm:pt>
    <dgm:pt modelId="{F32A7E28-983D-4C5E-AF49-B1D44A246EB5}" type="pres">
      <dgm:prSet presAssocID="{B9E4881C-9876-439E-920E-AD4413C09B4D}" presName="horzTwo" presStyleCnt="0"/>
      <dgm:spPr/>
    </dgm:pt>
    <dgm:pt modelId="{E101C9FE-77FB-4124-AED9-A32E53E5ADBD}" type="pres">
      <dgm:prSet presAssocID="{28086AC5-2EF5-48BC-826F-D52F70FC1C94}" presName="vertThree" presStyleCnt="0"/>
      <dgm:spPr/>
    </dgm:pt>
    <dgm:pt modelId="{98BBC2DB-64BB-4A8C-A958-E4E368D51192}" type="pres">
      <dgm:prSet presAssocID="{28086AC5-2EF5-48BC-826F-D52F70FC1C94}" presName="txThree" presStyleLbl="node3" presStyleIdx="3" presStyleCnt="6">
        <dgm:presLayoutVars>
          <dgm:chPref val="3"/>
        </dgm:presLayoutVars>
      </dgm:prSet>
      <dgm:spPr/>
    </dgm:pt>
    <dgm:pt modelId="{53ACC160-C538-4D8C-979A-9481FC1A79CF}" type="pres">
      <dgm:prSet presAssocID="{28086AC5-2EF5-48BC-826F-D52F70FC1C94}" presName="horzThree" presStyleCnt="0"/>
      <dgm:spPr/>
    </dgm:pt>
    <dgm:pt modelId="{784C79FB-5AB6-432B-9C03-8E1B1F35B40E}" type="pres">
      <dgm:prSet presAssocID="{CC7D4A22-7E89-4482-89A9-1DB1C72DFCC6}" presName="sibSpaceThree" presStyleCnt="0"/>
      <dgm:spPr/>
    </dgm:pt>
    <dgm:pt modelId="{973182D7-E97A-4426-8F66-03F997C12786}" type="pres">
      <dgm:prSet presAssocID="{2948C605-1E58-40CA-8836-1AF9AEC68E6A}" presName="vertThree" presStyleCnt="0"/>
      <dgm:spPr/>
    </dgm:pt>
    <dgm:pt modelId="{ADC5DFC7-3AE3-4E1B-AD9B-0124885E91B9}" type="pres">
      <dgm:prSet presAssocID="{2948C605-1E58-40CA-8836-1AF9AEC68E6A}" presName="txThree" presStyleLbl="node3" presStyleIdx="4" presStyleCnt="6">
        <dgm:presLayoutVars>
          <dgm:chPref val="3"/>
        </dgm:presLayoutVars>
      </dgm:prSet>
      <dgm:spPr/>
    </dgm:pt>
    <dgm:pt modelId="{0D7BD0B5-7D2D-40E9-97EB-7CF36339B362}" type="pres">
      <dgm:prSet presAssocID="{2948C605-1E58-40CA-8836-1AF9AEC68E6A}" presName="horzThree" presStyleCnt="0"/>
      <dgm:spPr/>
    </dgm:pt>
    <dgm:pt modelId="{4745E665-429D-43A3-A420-7AB965E62A86}" type="pres">
      <dgm:prSet presAssocID="{E8DC07A9-23D7-43CA-98A0-F4E9381C8F17}" presName="sibSpaceThree" presStyleCnt="0"/>
      <dgm:spPr/>
    </dgm:pt>
    <dgm:pt modelId="{989995EB-E6F2-4B2D-B5EB-8640FFC4950D}" type="pres">
      <dgm:prSet presAssocID="{D5DB199B-9894-448D-B03B-B79F184BAEFE}" presName="vertThree" presStyleCnt="0"/>
      <dgm:spPr/>
    </dgm:pt>
    <dgm:pt modelId="{4979408F-4908-45B6-AB34-E0C561532A72}" type="pres">
      <dgm:prSet presAssocID="{D5DB199B-9894-448D-B03B-B79F184BAEFE}" presName="txThree" presStyleLbl="node3" presStyleIdx="5" presStyleCnt="6">
        <dgm:presLayoutVars>
          <dgm:chPref val="3"/>
        </dgm:presLayoutVars>
      </dgm:prSet>
      <dgm:spPr/>
    </dgm:pt>
    <dgm:pt modelId="{43843AC6-391C-4718-9769-16ADF7A656D5}" type="pres">
      <dgm:prSet presAssocID="{D5DB199B-9894-448D-B03B-B79F184BAEFE}" presName="horzThree" presStyleCnt="0"/>
      <dgm:spPr/>
    </dgm:pt>
  </dgm:ptLst>
  <dgm:cxnLst>
    <dgm:cxn modelId="{26935F2A-E225-463C-9A28-217A3C44653B}" srcId="{B9E4881C-9876-439E-920E-AD4413C09B4D}" destId="{28086AC5-2EF5-48BC-826F-D52F70FC1C94}" srcOrd="0" destOrd="0" parTransId="{232FF248-F588-4100-88AA-D33DD0E9C1EC}" sibTransId="{CC7D4A22-7E89-4482-89A9-1DB1C72DFCC6}"/>
    <dgm:cxn modelId="{97C81C3A-AA88-47DA-A0CE-215B1A457AE6}" type="presOf" srcId="{2948C605-1E58-40CA-8836-1AF9AEC68E6A}" destId="{ADC5DFC7-3AE3-4E1B-AD9B-0124885E91B9}" srcOrd="0" destOrd="0" presId="urn:microsoft.com/office/officeart/2005/8/layout/architecture"/>
    <dgm:cxn modelId="{AC5D8E3A-AB9C-4258-A7DF-2845B6A8FB0B}" type="presOf" srcId="{28086AC5-2EF5-48BC-826F-D52F70FC1C94}" destId="{98BBC2DB-64BB-4A8C-A958-E4E368D51192}" srcOrd="0" destOrd="0" presId="urn:microsoft.com/office/officeart/2005/8/layout/architecture"/>
    <dgm:cxn modelId="{A4C3FA42-E72C-4C56-B41C-AC310E54EACB}" srcId="{8860B497-4AE5-462D-B82D-AD43941F024C}" destId="{267A24E2-0269-4ED6-AAE0-9283F2B5971D}" srcOrd="0" destOrd="0" parTransId="{5E0BB655-EDEC-41D6-9FB1-CFBFC90E63AB}" sibTransId="{7BBE37AD-D13D-42D3-9CA8-B6EB6C62A82F}"/>
    <dgm:cxn modelId="{DEC0DA65-6C16-4D77-9A22-F453EFD0F3FC}" type="presOf" srcId="{8860B497-4AE5-462D-B82D-AD43941F024C}" destId="{051802C2-3B16-4558-84E6-F1DA1A2D7A72}" srcOrd="0" destOrd="0" presId="urn:microsoft.com/office/officeart/2005/8/layout/architecture"/>
    <dgm:cxn modelId="{8F7BE748-66AD-4A0B-A8F5-479739A677EC}" type="presOf" srcId="{38DC7C1B-F19E-4CF5-AF81-C5A5D06BAB47}" destId="{00616A6E-059C-4EA8-ABC5-83E10E9774DA}" srcOrd="0" destOrd="0" presId="urn:microsoft.com/office/officeart/2005/8/layout/architecture"/>
    <dgm:cxn modelId="{0FFD006F-CCE5-441E-9CCE-0E87E9A86ABC}" srcId="{267A24E2-0269-4ED6-AAE0-9283F2B5971D}" destId="{8EA7A192-01D9-4675-897B-7E1B55764D69}" srcOrd="2" destOrd="0" parTransId="{A079F263-DF14-4FB4-B0D9-CB33DA897919}" sibTransId="{F2398C9D-6A08-4DE5-A32E-D4B34B6FC936}"/>
    <dgm:cxn modelId="{D4DF5C53-A70E-43EF-86D5-619046714FB3}" type="presOf" srcId="{8EA7A192-01D9-4675-897B-7E1B55764D69}" destId="{62083DAC-76E3-4848-ADB8-3EAFF2225C68}" srcOrd="0" destOrd="0" presId="urn:microsoft.com/office/officeart/2005/8/layout/architecture"/>
    <dgm:cxn modelId="{C86F8BA6-AE89-40AB-B0DB-68AC11480B25}" type="presOf" srcId="{4C5D494A-57FB-4D2C-AE69-F70681D20E3B}" destId="{41A68494-A15F-469A-A4C8-4DFCB03D960C}" srcOrd="0" destOrd="0" presId="urn:microsoft.com/office/officeart/2005/8/layout/architecture"/>
    <dgm:cxn modelId="{45BE21AF-F316-4527-9D6F-D4F370171296}" srcId="{8860B497-4AE5-462D-B82D-AD43941F024C}" destId="{B9E4881C-9876-439E-920E-AD4413C09B4D}" srcOrd="1" destOrd="0" parTransId="{CFD30A5E-421F-4C6B-BF92-AB25D8044293}" sibTransId="{97755AAF-30C9-4D03-9AB5-F5F72FB2E106}"/>
    <dgm:cxn modelId="{F21CB9C8-BEA0-4B3F-A950-F632209B6F5E}" srcId="{267A24E2-0269-4ED6-AAE0-9283F2B5971D}" destId="{0BBCDEF0-5757-45D9-AC69-85320A241529}" srcOrd="0" destOrd="0" parTransId="{63CE8D18-AC94-49A8-9E3A-CB02422F542F}" sibTransId="{4EE01558-6244-474F-BBBA-08EFD4A6605F}"/>
    <dgm:cxn modelId="{5F5CA5D0-44E7-4208-91B9-21660397FAD7}" srcId="{B9E4881C-9876-439E-920E-AD4413C09B4D}" destId="{D5DB199B-9894-448D-B03B-B79F184BAEFE}" srcOrd="2" destOrd="0" parTransId="{9E9FF89E-0E66-4030-A6D7-4EA68FFD721B}" sibTransId="{FE8AD8CF-712E-43F1-A0F0-F7918A014796}"/>
    <dgm:cxn modelId="{294530D1-C13B-4FA0-AF2E-E90EA38C266A}" type="presOf" srcId="{D5DB199B-9894-448D-B03B-B79F184BAEFE}" destId="{4979408F-4908-45B6-AB34-E0C561532A72}" srcOrd="0" destOrd="0" presId="urn:microsoft.com/office/officeart/2005/8/layout/architecture"/>
    <dgm:cxn modelId="{8F3432D7-15A9-4403-93F5-77B87CF090DC}" type="presOf" srcId="{0BBCDEF0-5757-45D9-AC69-85320A241529}" destId="{30E69DBB-010A-4FC7-8631-6EDEEFE4DD92}" srcOrd="0" destOrd="0" presId="urn:microsoft.com/office/officeart/2005/8/layout/architecture"/>
    <dgm:cxn modelId="{BE151BE5-4C8C-40D2-B5DC-62664C591173}" srcId="{B9E4881C-9876-439E-920E-AD4413C09B4D}" destId="{2948C605-1E58-40CA-8836-1AF9AEC68E6A}" srcOrd="1" destOrd="0" parTransId="{ED79A8FE-1903-4F2E-8CE2-FD5B1CD06FB9}" sibTransId="{E8DC07A9-23D7-43CA-98A0-F4E9381C8F17}"/>
    <dgm:cxn modelId="{C50AE6EB-9CF5-423D-AF83-F7F37C4FFFE4}" srcId="{267A24E2-0269-4ED6-AAE0-9283F2B5971D}" destId="{4C5D494A-57FB-4D2C-AE69-F70681D20E3B}" srcOrd="1" destOrd="0" parTransId="{1CF379DA-01B0-4D96-9505-62DF4476FC08}" sibTransId="{6AC862CF-F6DD-4319-9336-1B75A979ACEB}"/>
    <dgm:cxn modelId="{C21E2AF4-2BC0-4570-9F4A-15EF810856B7}" type="presOf" srcId="{267A24E2-0269-4ED6-AAE0-9283F2B5971D}" destId="{3C81F346-A2D5-468A-BB56-EDBF6C22689C}" srcOrd="0" destOrd="0" presId="urn:microsoft.com/office/officeart/2005/8/layout/architecture"/>
    <dgm:cxn modelId="{3E3711F7-4B08-4A96-AEFA-5F11EDC75601}" srcId="{38DC7C1B-F19E-4CF5-AF81-C5A5D06BAB47}" destId="{8860B497-4AE5-462D-B82D-AD43941F024C}" srcOrd="0" destOrd="0" parTransId="{4978A469-BA55-4DE2-B67D-074734EFCAB1}" sibTransId="{78F9E739-D60C-4E04-8942-D77A0B864CFC}"/>
    <dgm:cxn modelId="{B9227AFB-5628-46AD-98E6-728D4918B66F}" type="presOf" srcId="{B9E4881C-9876-439E-920E-AD4413C09B4D}" destId="{7459B002-F5DF-4CB7-B94C-A55B1FFDAB4C}" srcOrd="0" destOrd="0" presId="urn:microsoft.com/office/officeart/2005/8/layout/architecture"/>
    <dgm:cxn modelId="{B61A82CB-640E-4712-99C4-FCAEF8E80A43}" type="presParOf" srcId="{00616A6E-059C-4EA8-ABC5-83E10E9774DA}" destId="{F3329CC2-C466-4D22-BB85-81DA937FB260}" srcOrd="0" destOrd="0" presId="urn:microsoft.com/office/officeart/2005/8/layout/architecture"/>
    <dgm:cxn modelId="{D82DC5EA-9918-48DF-9C11-2A8CC5A7A734}" type="presParOf" srcId="{F3329CC2-C466-4D22-BB85-81DA937FB260}" destId="{051802C2-3B16-4558-84E6-F1DA1A2D7A72}" srcOrd="0" destOrd="0" presId="urn:microsoft.com/office/officeart/2005/8/layout/architecture"/>
    <dgm:cxn modelId="{2DED5EB2-9314-47F8-A2C2-E1576D71797B}" type="presParOf" srcId="{F3329CC2-C466-4D22-BB85-81DA937FB260}" destId="{B77FF8CD-C5AF-46EA-9059-3C5FDBE2755A}" srcOrd="1" destOrd="0" presId="urn:microsoft.com/office/officeart/2005/8/layout/architecture"/>
    <dgm:cxn modelId="{144E042F-EA90-4F0C-AD83-768130F4D2E3}" type="presParOf" srcId="{F3329CC2-C466-4D22-BB85-81DA937FB260}" destId="{A9311B7B-F60E-4F12-BE51-855C567661F5}" srcOrd="2" destOrd="0" presId="urn:microsoft.com/office/officeart/2005/8/layout/architecture"/>
    <dgm:cxn modelId="{2091A987-82CC-4E24-8144-566F40CD240F}" type="presParOf" srcId="{A9311B7B-F60E-4F12-BE51-855C567661F5}" destId="{3947A89D-68A3-494C-80CC-0E39CFFD8D95}" srcOrd="0" destOrd="0" presId="urn:microsoft.com/office/officeart/2005/8/layout/architecture"/>
    <dgm:cxn modelId="{C6A871A9-1E8F-4D4C-BE26-3B67717C33F6}" type="presParOf" srcId="{3947A89D-68A3-494C-80CC-0E39CFFD8D95}" destId="{3C81F346-A2D5-468A-BB56-EDBF6C22689C}" srcOrd="0" destOrd="0" presId="urn:microsoft.com/office/officeart/2005/8/layout/architecture"/>
    <dgm:cxn modelId="{8F8E8A17-6FF7-4A12-8EE3-0C3C2890CD9E}" type="presParOf" srcId="{3947A89D-68A3-494C-80CC-0E39CFFD8D95}" destId="{F6DE0CE5-8962-4A02-AEDA-B3CC171ED306}" srcOrd="1" destOrd="0" presId="urn:microsoft.com/office/officeart/2005/8/layout/architecture"/>
    <dgm:cxn modelId="{E0D52FE3-651E-4E95-B527-3FD6C7973858}" type="presParOf" srcId="{3947A89D-68A3-494C-80CC-0E39CFFD8D95}" destId="{627AD502-0553-4305-B589-11A4804B3C30}" srcOrd="2" destOrd="0" presId="urn:microsoft.com/office/officeart/2005/8/layout/architecture"/>
    <dgm:cxn modelId="{FF50EAFF-16EF-4F53-B547-B270F54E020B}" type="presParOf" srcId="{627AD502-0553-4305-B589-11A4804B3C30}" destId="{8D37BA75-E9F2-4C07-BAB3-4F5709441C6F}" srcOrd="0" destOrd="0" presId="urn:microsoft.com/office/officeart/2005/8/layout/architecture"/>
    <dgm:cxn modelId="{28E17E00-47A5-4E24-9DE9-899A12224FDD}" type="presParOf" srcId="{8D37BA75-E9F2-4C07-BAB3-4F5709441C6F}" destId="{30E69DBB-010A-4FC7-8631-6EDEEFE4DD92}" srcOrd="0" destOrd="0" presId="urn:microsoft.com/office/officeart/2005/8/layout/architecture"/>
    <dgm:cxn modelId="{BEAC1300-34F7-4136-A83B-6F34E2953E29}" type="presParOf" srcId="{8D37BA75-E9F2-4C07-BAB3-4F5709441C6F}" destId="{D02E1233-8BE0-4C03-9FC3-B612F4C914E2}" srcOrd="1" destOrd="0" presId="urn:microsoft.com/office/officeart/2005/8/layout/architecture"/>
    <dgm:cxn modelId="{4ADA21F8-ED78-4E4B-BDF3-BF8E5302A6A1}" type="presParOf" srcId="{627AD502-0553-4305-B589-11A4804B3C30}" destId="{A2ACF1F8-AA25-48CC-9FE1-266448003839}" srcOrd="1" destOrd="0" presId="urn:microsoft.com/office/officeart/2005/8/layout/architecture"/>
    <dgm:cxn modelId="{E4E2A92B-752A-4F35-A507-04B8BC9C4151}" type="presParOf" srcId="{627AD502-0553-4305-B589-11A4804B3C30}" destId="{DC596BB0-F246-4D55-A73E-DDACA7A4A772}" srcOrd="2" destOrd="0" presId="urn:microsoft.com/office/officeart/2005/8/layout/architecture"/>
    <dgm:cxn modelId="{579BE083-1962-439F-9805-EDE1CBD1A711}" type="presParOf" srcId="{DC596BB0-F246-4D55-A73E-DDACA7A4A772}" destId="{41A68494-A15F-469A-A4C8-4DFCB03D960C}" srcOrd="0" destOrd="0" presId="urn:microsoft.com/office/officeart/2005/8/layout/architecture"/>
    <dgm:cxn modelId="{17E32FE1-6A54-4157-B5D0-D7772AE748E2}" type="presParOf" srcId="{DC596BB0-F246-4D55-A73E-DDACA7A4A772}" destId="{1886069F-2FB0-4F41-8926-E2FEE85D2FA9}" srcOrd="1" destOrd="0" presId="urn:microsoft.com/office/officeart/2005/8/layout/architecture"/>
    <dgm:cxn modelId="{E7C41D19-B971-46EF-B0E9-0D20537E1CCA}" type="presParOf" srcId="{627AD502-0553-4305-B589-11A4804B3C30}" destId="{BFEDD9B6-F682-4A60-8155-5FF5A9DE320A}" srcOrd="3" destOrd="0" presId="urn:microsoft.com/office/officeart/2005/8/layout/architecture"/>
    <dgm:cxn modelId="{545755FC-B47B-41BB-B143-ED81F897CDC8}" type="presParOf" srcId="{627AD502-0553-4305-B589-11A4804B3C30}" destId="{3BD2975E-9F17-490D-B45F-7F200135821A}" srcOrd="4" destOrd="0" presId="urn:microsoft.com/office/officeart/2005/8/layout/architecture"/>
    <dgm:cxn modelId="{FD3257DE-80B9-4037-A7EE-4FAC83CE1182}" type="presParOf" srcId="{3BD2975E-9F17-490D-B45F-7F200135821A}" destId="{62083DAC-76E3-4848-ADB8-3EAFF2225C68}" srcOrd="0" destOrd="0" presId="urn:microsoft.com/office/officeart/2005/8/layout/architecture"/>
    <dgm:cxn modelId="{841ED93B-F42D-41E2-A4E2-69DD27450779}" type="presParOf" srcId="{3BD2975E-9F17-490D-B45F-7F200135821A}" destId="{B4E67487-BDC7-4E5D-97EE-7A2384C3E60C}" srcOrd="1" destOrd="0" presId="urn:microsoft.com/office/officeart/2005/8/layout/architecture"/>
    <dgm:cxn modelId="{0B1CCE7C-E9B8-45D2-ABFD-666B967B6220}" type="presParOf" srcId="{A9311B7B-F60E-4F12-BE51-855C567661F5}" destId="{C07EB29D-0335-43CC-B273-C0D0B2E8DE4A}" srcOrd="1" destOrd="0" presId="urn:microsoft.com/office/officeart/2005/8/layout/architecture"/>
    <dgm:cxn modelId="{0B90EDF9-F27A-4F1B-9D73-AC97A4A8D3AC}" type="presParOf" srcId="{A9311B7B-F60E-4F12-BE51-855C567661F5}" destId="{9B2B5B18-07EE-445E-B007-3BE73E578AB9}" srcOrd="2" destOrd="0" presId="urn:microsoft.com/office/officeart/2005/8/layout/architecture"/>
    <dgm:cxn modelId="{D5E98F3C-B44F-45C6-99E7-08ED64414D6A}" type="presParOf" srcId="{9B2B5B18-07EE-445E-B007-3BE73E578AB9}" destId="{7459B002-F5DF-4CB7-B94C-A55B1FFDAB4C}" srcOrd="0" destOrd="0" presId="urn:microsoft.com/office/officeart/2005/8/layout/architecture"/>
    <dgm:cxn modelId="{E9A3F995-C2EE-4638-A466-627435E3761F}" type="presParOf" srcId="{9B2B5B18-07EE-445E-B007-3BE73E578AB9}" destId="{E9F15264-7131-480C-9DD1-8059F4357C8A}" srcOrd="1" destOrd="0" presId="urn:microsoft.com/office/officeart/2005/8/layout/architecture"/>
    <dgm:cxn modelId="{30DBB621-E02F-48D3-B169-C7742EB9D3B8}" type="presParOf" srcId="{9B2B5B18-07EE-445E-B007-3BE73E578AB9}" destId="{F32A7E28-983D-4C5E-AF49-B1D44A246EB5}" srcOrd="2" destOrd="0" presId="urn:microsoft.com/office/officeart/2005/8/layout/architecture"/>
    <dgm:cxn modelId="{58C8CA60-84AE-4B38-90D4-B0994BCB0722}" type="presParOf" srcId="{F32A7E28-983D-4C5E-AF49-B1D44A246EB5}" destId="{E101C9FE-77FB-4124-AED9-A32E53E5ADBD}" srcOrd="0" destOrd="0" presId="urn:microsoft.com/office/officeart/2005/8/layout/architecture"/>
    <dgm:cxn modelId="{1EA87C0C-6892-4113-B605-1F3DD4BD33DA}" type="presParOf" srcId="{E101C9FE-77FB-4124-AED9-A32E53E5ADBD}" destId="{98BBC2DB-64BB-4A8C-A958-E4E368D51192}" srcOrd="0" destOrd="0" presId="urn:microsoft.com/office/officeart/2005/8/layout/architecture"/>
    <dgm:cxn modelId="{4C2932E7-A97E-4C7A-8D1F-A038320B7525}" type="presParOf" srcId="{E101C9FE-77FB-4124-AED9-A32E53E5ADBD}" destId="{53ACC160-C538-4D8C-979A-9481FC1A79CF}" srcOrd="1" destOrd="0" presId="urn:microsoft.com/office/officeart/2005/8/layout/architecture"/>
    <dgm:cxn modelId="{4E6AD40C-FFB7-4D5D-8655-C8675749BAC7}" type="presParOf" srcId="{F32A7E28-983D-4C5E-AF49-B1D44A246EB5}" destId="{784C79FB-5AB6-432B-9C03-8E1B1F35B40E}" srcOrd="1" destOrd="0" presId="urn:microsoft.com/office/officeart/2005/8/layout/architecture"/>
    <dgm:cxn modelId="{FDDAC633-69B4-497C-9C00-D54B235E8FCE}" type="presParOf" srcId="{F32A7E28-983D-4C5E-AF49-B1D44A246EB5}" destId="{973182D7-E97A-4426-8F66-03F997C12786}" srcOrd="2" destOrd="0" presId="urn:microsoft.com/office/officeart/2005/8/layout/architecture"/>
    <dgm:cxn modelId="{559805CF-F8AC-4FC1-ACC1-808A5490C186}" type="presParOf" srcId="{973182D7-E97A-4426-8F66-03F997C12786}" destId="{ADC5DFC7-3AE3-4E1B-AD9B-0124885E91B9}" srcOrd="0" destOrd="0" presId="urn:microsoft.com/office/officeart/2005/8/layout/architecture"/>
    <dgm:cxn modelId="{3E8E1921-18C4-46C8-AE91-1F95A466C570}" type="presParOf" srcId="{973182D7-E97A-4426-8F66-03F997C12786}" destId="{0D7BD0B5-7D2D-40E9-97EB-7CF36339B362}" srcOrd="1" destOrd="0" presId="urn:microsoft.com/office/officeart/2005/8/layout/architecture"/>
    <dgm:cxn modelId="{558F60BC-655B-48B7-8AAE-35A6329E96D9}" type="presParOf" srcId="{F32A7E28-983D-4C5E-AF49-B1D44A246EB5}" destId="{4745E665-429D-43A3-A420-7AB965E62A86}" srcOrd="3" destOrd="0" presId="urn:microsoft.com/office/officeart/2005/8/layout/architecture"/>
    <dgm:cxn modelId="{929F434D-16F2-4BB3-8A09-36BD0FB4A44D}" type="presParOf" srcId="{F32A7E28-983D-4C5E-AF49-B1D44A246EB5}" destId="{989995EB-E6F2-4B2D-B5EB-8640FFC4950D}" srcOrd="4" destOrd="0" presId="urn:microsoft.com/office/officeart/2005/8/layout/architecture"/>
    <dgm:cxn modelId="{C7BB483F-BB3F-4FB5-9BD4-E11C8B9DEE74}" type="presParOf" srcId="{989995EB-E6F2-4B2D-B5EB-8640FFC4950D}" destId="{4979408F-4908-45B6-AB34-E0C561532A72}" srcOrd="0" destOrd="0" presId="urn:microsoft.com/office/officeart/2005/8/layout/architecture"/>
    <dgm:cxn modelId="{C7AF0F43-CAF2-4872-B8A9-1D37B2459408}" type="presParOf" srcId="{989995EB-E6F2-4B2D-B5EB-8640FFC4950D}" destId="{43843AC6-391C-4718-9769-16ADF7A656D5}" srcOrd="1" destOrd="0" presId="urn:microsoft.com/office/officeart/2005/8/layout/archite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802C2-3B16-4558-84E6-F1DA1A2D7A72}">
      <dsp:nvSpPr>
        <dsp:cNvPr id="0" name=""/>
        <dsp:cNvSpPr/>
      </dsp:nvSpPr>
      <dsp:spPr>
        <a:xfrm>
          <a:off x="699" y="2780633"/>
          <a:ext cx="6094601" cy="1281906"/>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Standards and Requirements</a:t>
          </a:r>
        </a:p>
      </dsp:txBody>
      <dsp:txXfrm>
        <a:off x="38245" y="2818179"/>
        <a:ext cx="6019509" cy="1206814"/>
      </dsp:txXfrm>
    </dsp:sp>
    <dsp:sp modelId="{3C81F346-A2D5-468A-BB56-EDBF6C22689C}">
      <dsp:nvSpPr>
        <dsp:cNvPr id="0" name=""/>
        <dsp:cNvSpPr/>
      </dsp:nvSpPr>
      <dsp:spPr>
        <a:xfrm>
          <a:off x="699" y="1391046"/>
          <a:ext cx="3006357"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Monitoring</a:t>
          </a:r>
        </a:p>
      </dsp:txBody>
      <dsp:txXfrm>
        <a:off x="38245" y="1428592"/>
        <a:ext cx="2931265" cy="1206814"/>
      </dsp:txXfrm>
    </dsp:sp>
    <dsp:sp modelId="{30E69DBB-010A-4FC7-8631-6EDEEFE4DD92}">
      <dsp:nvSpPr>
        <dsp:cNvPr id="0" name=""/>
        <dsp:cNvSpPr/>
      </dsp:nvSpPr>
      <dsp:spPr>
        <a:xfrm>
          <a:off x="699" y="1460"/>
          <a:ext cx="974824"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Event Analysis</a:t>
          </a:r>
        </a:p>
      </dsp:txBody>
      <dsp:txXfrm>
        <a:off x="29251" y="30012"/>
        <a:ext cx="917720" cy="1224802"/>
      </dsp:txXfrm>
    </dsp:sp>
    <dsp:sp modelId="{41A68494-A15F-469A-A4C8-4DFCB03D960C}">
      <dsp:nvSpPr>
        <dsp:cNvPr id="0" name=""/>
        <dsp:cNvSpPr/>
      </dsp:nvSpPr>
      <dsp:spPr>
        <a:xfrm>
          <a:off x="1016466" y="1460"/>
          <a:ext cx="974824"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Mitigation</a:t>
          </a:r>
        </a:p>
      </dsp:txBody>
      <dsp:txXfrm>
        <a:off x="1045018" y="30012"/>
        <a:ext cx="917720" cy="1224802"/>
      </dsp:txXfrm>
    </dsp:sp>
    <dsp:sp modelId="{62083DAC-76E3-4848-ADB8-3EAFF2225C68}">
      <dsp:nvSpPr>
        <dsp:cNvPr id="0" name=""/>
        <dsp:cNvSpPr/>
      </dsp:nvSpPr>
      <dsp:spPr>
        <a:xfrm>
          <a:off x="2032233" y="1460"/>
          <a:ext cx="974824"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Enforcement</a:t>
          </a:r>
        </a:p>
      </dsp:txBody>
      <dsp:txXfrm>
        <a:off x="2060785" y="30012"/>
        <a:ext cx="917720" cy="1224802"/>
      </dsp:txXfrm>
    </dsp:sp>
    <dsp:sp modelId="{7459B002-F5DF-4CB7-B94C-A55B1FFDAB4C}">
      <dsp:nvSpPr>
        <dsp:cNvPr id="0" name=""/>
        <dsp:cNvSpPr/>
      </dsp:nvSpPr>
      <dsp:spPr>
        <a:xfrm>
          <a:off x="3088942" y="1391046"/>
          <a:ext cx="3006357"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Prevention</a:t>
          </a:r>
        </a:p>
      </dsp:txBody>
      <dsp:txXfrm>
        <a:off x="3126488" y="1428592"/>
        <a:ext cx="2931265" cy="1206814"/>
      </dsp:txXfrm>
    </dsp:sp>
    <dsp:sp modelId="{98BBC2DB-64BB-4A8C-A958-E4E368D51192}">
      <dsp:nvSpPr>
        <dsp:cNvPr id="0" name=""/>
        <dsp:cNvSpPr/>
      </dsp:nvSpPr>
      <dsp:spPr>
        <a:xfrm>
          <a:off x="3088942" y="1460"/>
          <a:ext cx="974824"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Testing</a:t>
          </a:r>
        </a:p>
      </dsp:txBody>
      <dsp:txXfrm>
        <a:off x="3117494" y="30012"/>
        <a:ext cx="917720" cy="1224802"/>
      </dsp:txXfrm>
    </dsp:sp>
    <dsp:sp modelId="{ADC5DFC7-3AE3-4E1B-AD9B-0124885E91B9}">
      <dsp:nvSpPr>
        <dsp:cNvPr id="0" name=""/>
        <dsp:cNvSpPr/>
      </dsp:nvSpPr>
      <dsp:spPr>
        <a:xfrm>
          <a:off x="4104709" y="1460"/>
          <a:ext cx="974824"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Modeling</a:t>
          </a:r>
        </a:p>
      </dsp:txBody>
      <dsp:txXfrm>
        <a:off x="4133261" y="30012"/>
        <a:ext cx="917720" cy="1224802"/>
      </dsp:txXfrm>
    </dsp:sp>
    <dsp:sp modelId="{4979408F-4908-45B6-AB34-E0C561532A72}">
      <dsp:nvSpPr>
        <dsp:cNvPr id="0" name=""/>
        <dsp:cNvSpPr/>
      </dsp:nvSpPr>
      <dsp:spPr>
        <a:xfrm>
          <a:off x="5120476" y="1460"/>
          <a:ext cx="974824"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Education</a:t>
          </a:r>
        </a:p>
      </dsp:txBody>
      <dsp:txXfrm>
        <a:off x="5149028" y="30012"/>
        <a:ext cx="917720" cy="1224802"/>
      </dsp:txXfrm>
    </dsp:sp>
  </dsp:spTree>
</dsp:drawing>
</file>

<file path=ppt/diagrams/layout1.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9/13/2023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9/13/2023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01119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665770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18</a:t>
            </a:fld>
            <a:endParaRPr lang="en-US" dirty="0"/>
          </a:p>
        </p:txBody>
      </p:sp>
    </p:spTree>
    <p:extLst>
      <p:ext uri="{BB962C8B-B14F-4D97-AF65-F5344CB8AC3E}">
        <p14:creationId xmlns:p14="http://schemas.microsoft.com/office/powerpoint/2010/main" val="384751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9/13/2023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468113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hyperlink" Target="https://urldefense.com/v3/__https:/www.nerc.com/comm/PC/InverterBased*20Resource*20Performance*20Task*20Force*20IRPT/2020_April_SPP_IBR_Integration_Study.pdf__;JSUlJSU!!DR3VkBMYqM1H!ZOpvPJjWqaOO0kffOsFQ0kihW3wANf03j-dP3QJ2YCaF4C44OOwqT7fsttuI5sV37wcuNYp9R_9y-oq2Hv0dGJiaMQ$" TargetMode="External"/><Relationship Id="rId13" Type="http://schemas.openxmlformats.org/officeDocument/2006/relationships/hyperlink" Target="https://urldefense.com/v3/__https:/www.nerc.com/comm/RSTC_Reliability_Guidelines/Supporting_Paper_EMT_Models_MOD_TPL_FAC*20(003).pdf__;JQ!!DR3VkBMYqM1H!ZOpvPJjWqaOO0kffOsFQ0kihW3wANf03j-dP3QJ2YCaF4C44OOwqT7fsttuI5sV37wcuNYp9R_9y-oq2Hv24CMoXkA$" TargetMode="External"/><Relationship Id="rId3" Type="http://schemas.openxmlformats.org/officeDocument/2006/relationships/hyperlink" Target="https://urldefense.com/v3/__https:/www.nerc.com/comm/RSTC_Reliability_Guidelines/Item_4a._Integrating*20_Inverter-Based_Resources_into_Low_Short_Circuit_Strength_Systems_-_2017-11-08-FINAL.pdf__;JQ!!DR3VkBMYqM1H!ZOpvPJjWqaOO0kffOsFQ0kihW3wANf03j-dP3QJ2YCaF4C44OOwqT7fsttuI5sV37wcuNYp9R_9y-oq2Hv29CTuk2A$" TargetMode="External"/><Relationship Id="rId7" Type="http://schemas.openxmlformats.org/officeDocument/2006/relationships/hyperlink" Target="https://urldefense.com/v3/__https:/www.nerc.com/comm/RSTC_Reliability_Guidelines/Reliability_Guideline_IBR_Interconnection_Requirements_Improvements.pdf__;!!DR3VkBMYqM1H!ZOpvPJjWqaOO0kffOsFQ0kihW3wANf03j-dP3QJ2YCaF4C44OOwqT7fsttuI5sV37wcuNYp9R_9y-oq2Hv3LMWXpRA$" TargetMode="External"/><Relationship Id="rId12" Type="http://schemas.openxmlformats.org/officeDocument/2006/relationships/hyperlink" Target="https://urldefense.com/v3/__https:/www.nerc.com/comm/RSTC_Reliability_Guidelines/White_Paper_Grid_Forming_Technology.pdf__;!!DR3VkBMYqM1H!ZOpvPJjWqaOO0kffOsFQ0kihW3wANf03j-dP3QJ2YCaF4C44OOwqT7fsttuI5sV37wcuNYp9R_9y-oq2Hv0EjdQpGQ$" TargetMode="External"/><Relationship Id="rId2" Type="http://schemas.openxmlformats.org/officeDocument/2006/relationships/image" Target="../media/image3.png"/><Relationship Id="rId1" Type="http://schemas.openxmlformats.org/officeDocument/2006/relationships/slideLayout" Target="../slideLayouts/slideLayout3.xml"/><Relationship Id="rId6" Type="http://schemas.openxmlformats.org/officeDocument/2006/relationships/hyperlink" Target="https://urldefense.com/v3/__https:/www.nerc.com/comm/PC/InverterBased*20Resource*20Performance*20Task*20Force*20IRPT/NERC_IRPTF_PRC-024-2_Gaps_Whitepaper_FINAL_CLEAN.pdf__;JSUlJSU!!DR3VkBMYqM1H!ZOpvPJjWqaOO0kffOsFQ0kihW3wANf03j-dP3QJ2YCaF4C44OOwqT7fsttuI5sV37wcuNYp9R_9y-oq2Hv2HMHIyYA$" TargetMode="External"/><Relationship Id="rId11" Type="http://schemas.openxmlformats.org/officeDocument/2006/relationships/hyperlink" Target="https://urldefense.com/v3/__https:/www.nerc.com/comm/RSTC_Reliability_Guidelines/Reliability_Guideline_BESS_Hybrid_Performance_Modeling_Studies_.pdf__;!!DR3VkBMYqM1H!ZOpvPJjWqaOO0kffOsFQ0kihW3wANf03j-dP3QJ2YCaF4C44OOwqT7fsttuI5sV37wcuNYp9R_9y-oq2Hv382H5YCg$" TargetMode="External"/><Relationship Id="rId5" Type="http://schemas.openxmlformats.org/officeDocument/2006/relationships/hyperlink" Target="https://urldefense.com/v3/__https:/www.nerc.com/comm/PC/InverterBased*20Resource*20Performance*20Task*20Force*20IRPT/IRPTF_IBR_Modeling_and_Studies_Report.pdf__;JSUlJSU!!DR3VkBMYqM1H!ZOpvPJjWqaOO0kffOsFQ0kihW3wANf03j-dP3QJ2YCaF4C44OOwqT7fsttuI5sV37wcuNYp9R_9y-oq2Hv0NjTdnmQ$" TargetMode="External"/><Relationship Id="rId15" Type="http://schemas.openxmlformats.org/officeDocument/2006/relationships/image" Target="../media/image4.emf"/><Relationship Id="rId10" Type="http://schemas.openxmlformats.org/officeDocument/2006/relationships/hyperlink" Target="https://urldefense.com/v3/__https:/www.nerc.com/comm/PC/InverterBased*20Resource*20Performance*20Task*20Force*20IRPT/NERC-WECC_2020_IBR_Modeling_Report.pdf__;JSUlJSU!!DR3VkBMYqM1H!ZOpvPJjWqaOO0kffOsFQ0kihW3wANf03j-dP3QJ2YCaF4C44OOwqT7fsttuI5sV37wcuNYp9R_9y-oq2Hv30YJmfTQ$" TargetMode="External"/><Relationship Id="rId4" Type="http://schemas.openxmlformats.org/officeDocument/2006/relationships/hyperlink" Target="https://urldefense.com/v3/__https:/www.nerc.com/comm/RSTC_Reliability_Guidelines/PPMV_for_Inverter-Based_Resources.pdf__;!!DR3VkBMYqM1H!ZOpvPJjWqaOO0kffOsFQ0kihW3wANf03j-dP3QJ2YCaF4C44OOwqT7fsttuI5sV37wcuNYp9R_9y-oq2Hv3i5i7gOA$" TargetMode="External"/><Relationship Id="rId9" Type="http://schemas.openxmlformats.org/officeDocument/2006/relationships/hyperlink" Target="https://urldefense.com/v3/__https:/www.nerc.com/comm/RSTC_Reliability_Guidelines/Inverter-Based_Resource_Performance_Guideline.pdf__;!!DR3VkBMYqM1H!ZOpvPJjWqaOO0kffOsFQ0kihW3wANf03j-dP3QJ2YCaF4C44OOwqT7fsttuI5sV37wcuNYp9R_9y-oq2Hv2tTOnkqw$" TargetMode="External"/><Relationship Id="rId14" Type="http://schemas.openxmlformats.org/officeDocument/2006/relationships/hyperlink" Target="https://urldefense.com/v3/__https:/www.nerc.com/comm/Documents/NERC_IBR_Strategy.pdf__;!!DR3VkBMYqM1H!ZOpvPJjWqaOO0kffOsFQ0kihW3wANf03j-dP3QJ2YCaF4C44OOwqT7fsttuI5sV37wcuNYp9R_9y-oq2Hv2b0zsHAQ$"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2923877"/>
          </a:xfrm>
          <a:prstGeom prst="rect">
            <a:avLst/>
          </a:prstGeom>
          <a:noFill/>
        </p:spPr>
        <p:txBody>
          <a:bodyPr wrap="square" rtlCol="0">
            <a:spAutoFit/>
          </a:bodyPr>
          <a:lstStyle/>
          <a:p>
            <a:r>
              <a:rPr lang="en-US" sz="2800" b="1" dirty="0">
                <a:solidFill>
                  <a:schemeClr val="tx2"/>
                </a:solidFill>
              </a:rPr>
              <a:t>ROS - NOGRR245 - Inverter-Based Resource (IBR) Ride-Through Requirements </a:t>
            </a:r>
          </a:p>
          <a:p>
            <a:endParaRPr lang="en-US" sz="2000" b="1" dirty="0">
              <a:solidFill>
                <a:schemeClr val="tx2"/>
              </a:solidFill>
            </a:endParaRPr>
          </a:p>
          <a:p>
            <a:pPr eaLnBrk="1" hangingPunct="1"/>
            <a:r>
              <a:rPr lang="en-US" altLang="en-US" sz="2000" dirty="0">
                <a:solidFill>
                  <a:schemeClr val="tx2"/>
                </a:solidFill>
              </a:rPr>
              <a:t>Stephen Solis – Principal, System Operations Improvement</a:t>
            </a:r>
          </a:p>
          <a:p>
            <a:endParaRPr lang="en-US" sz="2000" b="1" dirty="0">
              <a:solidFill>
                <a:schemeClr val="tx2"/>
              </a:solidFill>
            </a:endParaRPr>
          </a:p>
          <a:p>
            <a:r>
              <a:rPr lang="en-US" sz="2000" b="1" dirty="0">
                <a:solidFill>
                  <a:schemeClr val="tx2"/>
                </a:solidFill>
              </a:rPr>
              <a:t>September 14, 2023</a:t>
            </a:r>
          </a:p>
        </p:txBody>
      </p:sp>
    </p:spTree>
    <p:extLst>
      <p:ext uri="{BB962C8B-B14F-4D97-AF65-F5344CB8AC3E}">
        <p14:creationId xmlns:p14="http://schemas.microsoft.com/office/powerpoint/2010/main" val="3676918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pic>
        <p:nvPicPr>
          <p:cNvPr id="2" name="Picture 1">
            <a:extLst>
              <a:ext uri="{FF2B5EF4-FFF2-40B4-BE49-F238E27FC236}">
                <a16:creationId xmlns:a16="http://schemas.microsoft.com/office/drawing/2014/main" id="{A804437E-671C-452F-A947-34482B070CF4}"/>
              </a:ext>
            </a:extLst>
          </p:cNvPr>
          <p:cNvPicPr>
            <a:picLocks noChangeAspect="1"/>
          </p:cNvPicPr>
          <p:nvPr/>
        </p:nvPicPr>
        <p:blipFill>
          <a:blip r:embed="rId2"/>
          <a:stretch>
            <a:fillRect/>
          </a:stretch>
        </p:blipFill>
        <p:spPr>
          <a:xfrm>
            <a:off x="0" y="1013704"/>
            <a:ext cx="9144000" cy="4830592"/>
          </a:xfrm>
          <a:prstGeom prst="rect">
            <a:avLst/>
          </a:prstGeom>
        </p:spPr>
      </p:pic>
      <p:sp>
        <p:nvSpPr>
          <p:cNvPr id="6" name="TextBox 5">
            <a:extLst>
              <a:ext uri="{FF2B5EF4-FFF2-40B4-BE49-F238E27FC236}">
                <a16:creationId xmlns:a16="http://schemas.microsoft.com/office/drawing/2014/main" id="{89C2C42A-B0EA-49DF-AACF-621FB03C73AE}"/>
              </a:ext>
            </a:extLst>
          </p:cNvPr>
          <p:cNvSpPr txBox="1"/>
          <p:nvPr/>
        </p:nvSpPr>
        <p:spPr>
          <a:xfrm>
            <a:off x="381000" y="254196"/>
            <a:ext cx="8496300" cy="461665"/>
          </a:xfrm>
          <a:prstGeom prst="rect">
            <a:avLst/>
          </a:prstGeom>
          <a:noFill/>
        </p:spPr>
        <p:txBody>
          <a:bodyPr wrap="square">
            <a:spAutoFit/>
          </a:bodyPr>
          <a:lstStyle/>
          <a:p>
            <a:r>
              <a:rPr lang="en-US" sz="2400" b="1" dirty="0">
                <a:solidFill>
                  <a:schemeClr val="accent1"/>
                </a:solidFill>
                <a:latin typeface="+mj-lt"/>
                <a:ea typeface="+mj-ea"/>
                <a:cs typeface="+mj-cs"/>
              </a:rPr>
              <a:t>Current vs New IBR Frequency Ride-Through Curves</a:t>
            </a:r>
          </a:p>
        </p:txBody>
      </p:sp>
      <p:sp>
        <p:nvSpPr>
          <p:cNvPr id="3" name="Oval 2">
            <a:extLst>
              <a:ext uri="{FF2B5EF4-FFF2-40B4-BE49-F238E27FC236}">
                <a16:creationId xmlns:a16="http://schemas.microsoft.com/office/drawing/2014/main" id="{87B36E76-E537-EA50-3B1F-EF6FD4A6CF53}"/>
              </a:ext>
            </a:extLst>
          </p:cNvPr>
          <p:cNvSpPr/>
          <p:nvPr/>
        </p:nvSpPr>
        <p:spPr>
          <a:xfrm>
            <a:off x="457200" y="3733800"/>
            <a:ext cx="533400" cy="457200"/>
          </a:xfrm>
          <a:prstGeom prst="ellipse">
            <a:avLst/>
          </a:prstGeom>
          <a:solidFill>
            <a:srgbClr val="FF0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6C0479F2-BFFF-40A4-21CB-EC1EAFA69D68}"/>
              </a:ext>
            </a:extLst>
          </p:cNvPr>
          <p:cNvSpPr/>
          <p:nvPr/>
        </p:nvSpPr>
        <p:spPr>
          <a:xfrm>
            <a:off x="609600" y="1687952"/>
            <a:ext cx="533400" cy="457200"/>
          </a:xfrm>
          <a:prstGeom prst="ellipse">
            <a:avLst/>
          </a:prstGeom>
          <a:solidFill>
            <a:srgbClr val="FF0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Arrow Connector 7">
            <a:extLst>
              <a:ext uri="{FF2B5EF4-FFF2-40B4-BE49-F238E27FC236}">
                <a16:creationId xmlns:a16="http://schemas.microsoft.com/office/drawing/2014/main" id="{BD0E8FAF-DF85-843E-FDF5-F5B18D08AFA0}"/>
              </a:ext>
            </a:extLst>
          </p:cNvPr>
          <p:cNvCxnSpPr/>
          <p:nvPr/>
        </p:nvCxnSpPr>
        <p:spPr>
          <a:xfrm flipH="1" flipV="1">
            <a:off x="914400" y="2145152"/>
            <a:ext cx="914400" cy="23436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0814D918-5FD8-4C8D-59D6-D543CA202640}"/>
              </a:ext>
            </a:extLst>
          </p:cNvPr>
          <p:cNvCxnSpPr>
            <a:cxnSpLocks/>
          </p:cNvCxnSpPr>
          <p:nvPr/>
        </p:nvCxnSpPr>
        <p:spPr>
          <a:xfrm flipH="1" flipV="1">
            <a:off x="990600" y="4038600"/>
            <a:ext cx="762000" cy="450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E9622D7-0A01-48FB-15A3-825ADA605ED9}"/>
              </a:ext>
            </a:extLst>
          </p:cNvPr>
          <p:cNvSpPr txBox="1"/>
          <p:nvPr/>
        </p:nvSpPr>
        <p:spPr>
          <a:xfrm>
            <a:off x="1524000" y="4572000"/>
            <a:ext cx="5410200" cy="646331"/>
          </a:xfrm>
          <a:prstGeom prst="rect">
            <a:avLst/>
          </a:prstGeom>
          <a:solidFill>
            <a:srgbClr val="FF0000">
              <a:alpha val="12000"/>
            </a:srgbClr>
          </a:solidFill>
        </p:spPr>
        <p:txBody>
          <a:bodyPr wrap="square" rtlCol="0">
            <a:spAutoFit/>
          </a:bodyPr>
          <a:lstStyle/>
          <a:p>
            <a:r>
              <a:rPr lang="en-US" sz="1200" dirty="0"/>
              <a:t>Very specific exemptions for oldest Type 3 WGRs in frequency region where risk to system is very low that frequency would remain very low or very high for extended durations</a:t>
            </a:r>
          </a:p>
        </p:txBody>
      </p:sp>
    </p:spTree>
    <p:extLst>
      <p:ext uri="{BB962C8B-B14F-4D97-AF65-F5344CB8AC3E}">
        <p14:creationId xmlns:p14="http://schemas.microsoft.com/office/powerpoint/2010/main" val="2813748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965A4D8-2C2E-D119-0896-1D5CA7E40939}"/>
              </a:ext>
            </a:extLst>
          </p:cNvPr>
          <p:cNvSpPr/>
          <p:nvPr/>
        </p:nvSpPr>
        <p:spPr>
          <a:xfrm>
            <a:off x="1659197" y="2907632"/>
            <a:ext cx="1337407" cy="255145"/>
          </a:xfrm>
          <a:prstGeom prst="rect">
            <a:avLst/>
          </a:prstGeom>
          <a:gradFill>
            <a:gsLst>
              <a:gs pos="0">
                <a:srgbClr val="FFFF00">
                  <a:alpha val="31000"/>
                </a:srgbClr>
              </a:gs>
              <a:gs pos="32000">
                <a:srgbClr val="FFFF00">
                  <a:alpha val="24000"/>
                </a:srgbClr>
              </a:gs>
              <a:gs pos="67000">
                <a:srgbClr val="FFC000">
                  <a:alpha val="38000"/>
                </a:srgbClr>
              </a:gs>
              <a:gs pos="100000">
                <a:srgbClr val="FFC00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r>
              <a:rPr lang="en-US" sz="900" dirty="0">
                <a:solidFill>
                  <a:schemeClr val="tx1">
                    <a:lumMod val="65000"/>
                    <a:lumOff val="35000"/>
                  </a:schemeClr>
                </a:solidFill>
              </a:rPr>
              <a:t>Meet Legacy VRT</a:t>
            </a:r>
          </a:p>
        </p:txBody>
      </p:sp>
      <p:sp>
        <p:nvSpPr>
          <p:cNvPr id="31" name="Rectangle 30">
            <a:extLst>
              <a:ext uri="{FF2B5EF4-FFF2-40B4-BE49-F238E27FC236}">
                <a16:creationId xmlns:a16="http://schemas.microsoft.com/office/drawing/2014/main" id="{6C3AD951-2E89-C61B-7E1A-DFCC637C4B87}"/>
              </a:ext>
            </a:extLst>
          </p:cNvPr>
          <p:cNvSpPr/>
          <p:nvPr/>
        </p:nvSpPr>
        <p:spPr>
          <a:xfrm>
            <a:off x="350762" y="1116966"/>
            <a:ext cx="5402324" cy="1178936"/>
          </a:xfrm>
          <a:prstGeom prst="rect">
            <a:avLst/>
          </a:prstGeom>
          <a:gradFill>
            <a:gsLst>
              <a:gs pos="0">
                <a:schemeClr val="bg1"/>
              </a:gs>
              <a:gs pos="32000">
                <a:schemeClr val="bg1"/>
              </a:gs>
              <a:gs pos="76000">
                <a:schemeClr val="accent3">
                  <a:lumMod val="20000"/>
                  <a:lumOff val="80000"/>
                </a:schemeClr>
              </a:gs>
              <a:gs pos="100000">
                <a:schemeClr val="accent3">
                  <a:lumMod val="20000"/>
                  <a:lumOff val="80000"/>
                </a:schemeClr>
              </a:gs>
            </a:gsLst>
            <a:lin ang="5400000" scaled="1"/>
          </a:gradFill>
          <a:ln>
            <a:gradFill>
              <a:gsLst>
                <a:gs pos="0">
                  <a:schemeClr val="accent3">
                    <a:lumMod val="30000"/>
                    <a:lumOff val="70000"/>
                    <a:alpha val="46000"/>
                  </a:schemeClr>
                </a:gs>
                <a:gs pos="10000">
                  <a:schemeClr val="accent3">
                    <a:lumMod val="20000"/>
                    <a:lumOff val="80000"/>
                  </a:schemeClr>
                </a:gs>
                <a:gs pos="39000">
                  <a:schemeClr val="accent3">
                    <a:lumMod val="20000"/>
                    <a:lumOff val="80000"/>
                  </a:schemeClr>
                </a:gs>
                <a:gs pos="66000">
                  <a:schemeClr val="accent3">
                    <a:lumMod val="40000"/>
                    <a:lumOff val="6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r>
              <a:rPr lang="en-US" sz="800" dirty="0">
                <a:solidFill>
                  <a:schemeClr val="tx1">
                    <a:lumMod val="65000"/>
                    <a:lumOff val="35000"/>
                  </a:schemeClr>
                </a:solidFill>
              </a:rPr>
              <a:t>Current requirements do not allow for trips or reductions for any level of RoCoF, PAJ, or MFRT.   Generators may not have considered at all in design.</a:t>
            </a:r>
          </a:p>
        </p:txBody>
      </p:sp>
      <p:sp>
        <p:nvSpPr>
          <p:cNvPr id="2" name="Title 1">
            <a:extLst>
              <a:ext uri="{FF2B5EF4-FFF2-40B4-BE49-F238E27FC236}">
                <a16:creationId xmlns:a16="http://schemas.microsoft.com/office/drawing/2014/main" id="{12861EFD-1636-9AF3-905E-98F53F56E33B}"/>
              </a:ext>
            </a:extLst>
          </p:cNvPr>
          <p:cNvSpPr>
            <a:spLocks noGrp="1"/>
          </p:cNvSpPr>
          <p:nvPr>
            <p:ph type="title"/>
          </p:nvPr>
        </p:nvSpPr>
        <p:spPr/>
        <p:txBody>
          <a:bodyPr/>
          <a:lstStyle/>
          <a:p>
            <a:r>
              <a:rPr lang="en-US" dirty="0"/>
              <a:t>NOGRR 245 VRT requirements </a:t>
            </a:r>
          </a:p>
        </p:txBody>
      </p:sp>
      <p:sp>
        <p:nvSpPr>
          <p:cNvPr id="4" name="Slide Number Placeholder 3">
            <a:extLst>
              <a:ext uri="{FF2B5EF4-FFF2-40B4-BE49-F238E27FC236}">
                <a16:creationId xmlns:a16="http://schemas.microsoft.com/office/drawing/2014/main" id="{2672715A-A76E-7EC5-B56A-FA0AC4883F7B}"/>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
        <p:nvSpPr>
          <p:cNvPr id="3" name="Rectangle 2">
            <a:extLst>
              <a:ext uri="{FF2B5EF4-FFF2-40B4-BE49-F238E27FC236}">
                <a16:creationId xmlns:a16="http://schemas.microsoft.com/office/drawing/2014/main" id="{8D8EE8F2-4937-DF53-658B-47F40A6A9D21}"/>
              </a:ext>
            </a:extLst>
          </p:cNvPr>
          <p:cNvSpPr/>
          <p:nvPr/>
        </p:nvSpPr>
        <p:spPr>
          <a:xfrm>
            <a:off x="350760" y="4353432"/>
            <a:ext cx="2643073" cy="5807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Legacy SGIA &lt; 1/16/14</a:t>
            </a:r>
          </a:p>
        </p:txBody>
      </p:sp>
      <p:sp>
        <p:nvSpPr>
          <p:cNvPr id="5" name="Rectangle 4">
            <a:extLst>
              <a:ext uri="{FF2B5EF4-FFF2-40B4-BE49-F238E27FC236}">
                <a16:creationId xmlns:a16="http://schemas.microsoft.com/office/drawing/2014/main" id="{5BD4285C-67F3-137D-BE7D-9B21EED2ED94}"/>
              </a:ext>
            </a:extLst>
          </p:cNvPr>
          <p:cNvSpPr/>
          <p:nvPr/>
        </p:nvSpPr>
        <p:spPr>
          <a:xfrm>
            <a:off x="3270293" y="4371871"/>
            <a:ext cx="2487285" cy="5807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Legacy &gt;1/16/14 &amp; New SGIA &lt; 6/1/23</a:t>
            </a:r>
          </a:p>
        </p:txBody>
      </p:sp>
      <p:sp>
        <p:nvSpPr>
          <p:cNvPr id="6" name="Rectangle 5">
            <a:extLst>
              <a:ext uri="{FF2B5EF4-FFF2-40B4-BE49-F238E27FC236}">
                <a16:creationId xmlns:a16="http://schemas.microsoft.com/office/drawing/2014/main" id="{A5729546-C769-EF8A-2DE8-93878C716F52}"/>
              </a:ext>
            </a:extLst>
          </p:cNvPr>
          <p:cNvSpPr/>
          <p:nvPr/>
        </p:nvSpPr>
        <p:spPr>
          <a:xfrm>
            <a:off x="6024481" y="4371873"/>
            <a:ext cx="2487285" cy="5958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New SGIA &gt; 6/1/23</a:t>
            </a:r>
          </a:p>
        </p:txBody>
      </p:sp>
      <p:sp>
        <p:nvSpPr>
          <p:cNvPr id="7" name="Rectangle 6">
            <a:extLst>
              <a:ext uri="{FF2B5EF4-FFF2-40B4-BE49-F238E27FC236}">
                <a16:creationId xmlns:a16="http://schemas.microsoft.com/office/drawing/2014/main" id="{55F5168F-C486-5469-D622-1D43539BE2C2}"/>
              </a:ext>
            </a:extLst>
          </p:cNvPr>
          <p:cNvSpPr/>
          <p:nvPr/>
        </p:nvSpPr>
        <p:spPr>
          <a:xfrm>
            <a:off x="6024481" y="1363181"/>
            <a:ext cx="2487285" cy="3008691"/>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endParaRPr lang="en-US" sz="1400" dirty="0">
              <a:solidFill>
                <a:schemeClr val="tx1">
                  <a:lumMod val="65000"/>
                  <a:lumOff val="35000"/>
                </a:schemeClr>
              </a:solidFill>
            </a:endParaRPr>
          </a:p>
          <a:p>
            <a:pPr algn="ctr"/>
            <a:endParaRPr lang="en-US" sz="1400" dirty="0">
              <a:solidFill>
                <a:schemeClr val="tx1">
                  <a:lumMod val="65000"/>
                  <a:lumOff val="35000"/>
                </a:schemeClr>
              </a:solidFill>
            </a:endParaRPr>
          </a:p>
          <a:p>
            <a:pPr algn="ctr"/>
            <a:r>
              <a:rPr lang="en-US" sz="1400" dirty="0">
                <a:solidFill>
                  <a:schemeClr val="tx1">
                    <a:lumMod val="65000"/>
                    <a:lumOff val="35000"/>
                  </a:schemeClr>
                </a:solidFill>
              </a:rPr>
              <a:t>IEEE 2800 Sections 5, 7, 9</a:t>
            </a:r>
          </a:p>
        </p:txBody>
      </p:sp>
      <p:sp>
        <p:nvSpPr>
          <p:cNvPr id="9" name="Rectangle 8">
            <a:extLst>
              <a:ext uri="{FF2B5EF4-FFF2-40B4-BE49-F238E27FC236}">
                <a16:creationId xmlns:a16="http://schemas.microsoft.com/office/drawing/2014/main" id="{A37D5B75-3833-A637-74ED-B72C3C6A7190}"/>
              </a:ext>
            </a:extLst>
          </p:cNvPr>
          <p:cNvSpPr/>
          <p:nvPr/>
        </p:nvSpPr>
        <p:spPr>
          <a:xfrm>
            <a:off x="3270796" y="2939046"/>
            <a:ext cx="2487285" cy="1432828"/>
          </a:xfrm>
          <a:prstGeom prst="rect">
            <a:avLst/>
          </a:prstGeom>
          <a:solidFill>
            <a:srgbClr val="FFFF00">
              <a:alpha val="38000"/>
            </a:srgb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r>
              <a:rPr lang="en-US" sz="1400" dirty="0">
                <a:solidFill>
                  <a:schemeClr val="tx1">
                    <a:lumMod val="65000"/>
                    <a:lumOff val="35000"/>
                  </a:schemeClr>
                </a:solidFill>
              </a:rPr>
              <a:t>Legacy VRT requirements</a:t>
            </a:r>
          </a:p>
        </p:txBody>
      </p:sp>
      <p:sp>
        <p:nvSpPr>
          <p:cNvPr id="10" name="Rectangle 9">
            <a:extLst>
              <a:ext uri="{FF2B5EF4-FFF2-40B4-BE49-F238E27FC236}">
                <a16:creationId xmlns:a16="http://schemas.microsoft.com/office/drawing/2014/main" id="{162F2E62-BA05-5147-351B-99CF111FC9C3}"/>
              </a:ext>
            </a:extLst>
          </p:cNvPr>
          <p:cNvSpPr/>
          <p:nvPr/>
        </p:nvSpPr>
        <p:spPr>
          <a:xfrm>
            <a:off x="1662674" y="3175058"/>
            <a:ext cx="1331160" cy="116328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endParaRPr lang="en-US" sz="1100" dirty="0">
              <a:solidFill>
                <a:schemeClr val="tx1">
                  <a:lumMod val="65000"/>
                  <a:lumOff val="35000"/>
                </a:schemeClr>
              </a:solidFill>
            </a:endParaRPr>
          </a:p>
          <a:p>
            <a:pPr algn="ctr"/>
            <a:r>
              <a:rPr lang="en-US" sz="1100" dirty="0">
                <a:solidFill>
                  <a:schemeClr val="tx1">
                    <a:lumMod val="65000"/>
                    <a:lumOff val="35000"/>
                  </a:schemeClr>
                </a:solidFill>
              </a:rPr>
              <a:t>Partial Exemptions to Legacy VRT requirements</a:t>
            </a:r>
          </a:p>
        </p:txBody>
      </p:sp>
      <p:sp>
        <p:nvSpPr>
          <p:cNvPr id="11" name="Rectangle 10">
            <a:extLst>
              <a:ext uri="{FF2B5EF4-FFF2-40B4-BE49-F238E27FC236}">
                <a16:creationId xmlns:a16="http://schemas.microsoft.com/office/drawing/2014/main" id="{4633C97F-AB6B-B60F-ED28-79026F2E6305}"/>
              </a:ext>
            </a:extLst>
          </p:cNvPr>
          <p:cNvSpPr/>
          <p:nvPr/>
        </p:nvSpPr>
        <p:spPr>
          <a:xfrm>
            <a:off x="3270292" y="2286000"/>
            <a:ext cx="2487285" cy="653045"/>
          </a:xfrm>
          <a:prstGeom prst="rect">
            <a:avLst/>
          </a:prstGeom>
          <a:gradFill>
            <a:gsLst>
              <a:gs pos="0">
                <a:schemeClr val="accent3">
                  <a:lumMod val="20000"/>
                  <a:lumOff val="80000"/>
                </a:schemeClr>
              </a:gs>
              <a:gs pos="32000">
                <a:schemeClr val="accent3">
                  <a:lumMod val="20000"/>
                  <a:lumOff val="80000"/>
                </a:schemeClr>
              </a:gs>
              <a:gs pos="95000">
                <a:srgbClr val="FFFF00">
                  <a:alpha val="23000"/>
                </a:srgbClr>
              </a:gs>
              <a:gs pos="100000">
                <a:srgbClr val="FFFF00">
                  <a:alpha val="30000"/>
                </a:srgb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r>
              <a:rPr lang="en-US" sz="1000" dirty="0">
                <a:solidFill>
                  <a:schemeClr val="tx1">
                    <a:lumMod val="65000"/>
                    <a:lumOff val="35000"/>
                  </a:schemeClr>
                </a:solidFill>
              </a:rPr>
              <a:t>NOGRR 245 specificity (identification of specific thresholds for RoCoF, PAJ, MFRT, Other)</a:t>
            </a:r>
          </a:p>
        </p:txBody>
      </p:sp>
      <p:sp>
        <p:nvSpPr>
          <p:cNvPr id="12" name="TextBox 11">
            <a:extLst>
              <a:ext uri="{FF2B5EF4-FFF2-40B4-BE49-F238E27FC236}">
                <a16:creationId xmlns:a16="http://schemas.microsoft.com/office/drawing/2014/main" id="{54FF7E2F-3193-F37A-C985-521EB0CF6C77}"/>
              </a:ext>
            </a:extLst>
          </p:cNvPr>
          <p:cNvSpPr txBox="1"/>
          <p:nvPr/>
        </p:nvSpPr>
        <p:spPr>
          <a:xfrm>
            <a:off x="381000" y="5393002"/>
            <a:ext cx="7995593" cy="946413"/>
          </a:xfrm>
          <a:prstGeom prst="rect">
            <a:avLst/>
          </a:prstGeom>
          <a:noFill/>
        </p:spPr>
        <p:txBody>
          <a:bodyPr wrap="square" rtlCol="0">
            <a:spAutoFit/>
          </a:bodyPr>
          <a:lstStyle/>
          <a:p>
            <a:r>
              <a:rPr lang="en-US" sz="900" dirty="0"/>
              <a:t>SGIA = Standard Generator Interconnection Agreement </a:t>
            </a:r>
          </a:p>
          <a:p>
            <a:r>
              <a:rPr lang="en-US" sz="900" dirty="0"/>
              <a:t>GIM = Generator Interconnection Modification – modification as described in paragraph (1)(c) of Planning Guide Section 5.2.1</a:t>
            </a:r>
          </a:p>
          <a:p>
            <a:r>
              <a:rPr lang="en-US" sz="900" dirty="0"/>
              <a:t>RoCoF = Rate of Change of Frequency Requirement at 5 Hz/s</a:t>
            </a:r>
          </a:p>
          <a:p>
            <a:r>
              <a:rPr lang="en-US" sz="900" dirty="0"/>
              <a:t>PAJ = Phase Angle Jump Requirement at 25 degrees</a:t>
            </a:r>
          </a:p>
          <a:p>
            <a:r>
              <a:rPr lang="en-US" sz="900" dirty="0"/>
              <a:t>MFRT = Multiple Fault Ride Through Requirements Sections 2.9.1.1 (7) and 2.9.1.2 (7)</a:t>
            </a:r>
          </a:p>
          <a:p>
            <a:r>
              <a:rPr lang="en-US" sz="900" dirty="0"/>
              <a:t>Other = clarity on coordination of protections, controls, current response expectations, maximizing capability, filtered measurements, etc</a:t>
            </a:r>
            <a:r>
              <a:rPr lang="en-US" sz="1050" dirty="0"/>
              <a:t>.</a:t>
            </a:r>
          </a:p>
        </p:txBody>
      </p:sp>
      <p:sp>
        <p:nvSpPr>
          <p:cNvPr id="13" name="Arrow: Bent 12">
            <a:extLst>
              <a:ext uri="{FF2B5EF4-FFF2-40B4-BE49-F238E27FC236}">
                <a16:creationId xmlns:a16="http://schemas.microsoft.com/office/drawing/2014/main" id="{0866EE2E-29B4-026D-DCDD-F598635FA3ED}"/>
              </a:ext>
            </a:extLst>
          </p:cNvPr>
          <p:cNvSpPr/>
          <p:nvPr/>
        </p:nvSpPr>
        <p:spPr>
          <a:xfrm flipV="1">
            <a:off x="1522644" y="4949297"/>
            <a:ext cx="2896953" cy="545519"/>
          </a:xfrm>
          <a:prstGeom prst="bentArrow">
            <a:avLst>
              <a:gd name="adj1" fmla="val 42016"/>
              <a:gd name="adj2" fmla="val 36245"/>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Arrow: Bent 13">
            <a:extLst>
              <a:ext uri="{FF2B5EF4-FFF2-40B4-BE49-F238E27FC236}">
                <a16:creationId xmlns:a16="http://schemas.microsoft.com/office/drawing/2014/main" id="{A0F57AD6-A3E7-DBFC-40B0-965A467B24DE}"/>
              </a:ext>
            </a:extLst>
          </p:cNvPr>
          <p:cNvSpPr/>
          <p:nvPr/>
        </p:nvSpPr>
        <p:spPr>
          <a:xfrm flipV="1">
            <a:off x="4311349" y="4976501"/>
            <a:ext cx="2618323" cy="518318"/>
          </a:xfrm>
          <a:prstGeom prst="bentArrow">
            <a:avLst>
              <a:gd name="adj1" fmla="val 42016"/>
              <a:gd name="adj2" fmla="val 34235"/>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TextBox 17">
            <a:extLst>
              <a:ext uri="{FF2B5EF4-FFF2-40B4-BE49-F238E27FC236}">
                <a16:creationId xmlns:a16="http://schemas.microsoft.com/office/drawing/2014/main" id="{93442C6D-E7DD-043D-54AF-5EDE776E5511}"/>
              </a:ext>
            </a:extLst>
          </p:cNvPr>
          <p:cNvSpPr txBox="1"/>
          <p:nvPr/>
        </p:nvSpPr>
        <p:spPr>
          <a:xfrm>
            <a:off x="1662674" y="5144382"/>
            <a:ext cx="3976126" cy="307777"/>
          </a:xfrm>
          <a:prstGeom prst="rect">
            <a:avLst/>
          </a:prstGeom>
          <a:noFill/>
        </p:spPr>
        <p:txBody>
          <a:bodyPr wrap="square" rtlCol="0">
            <a:spAutoFit/>
          </a:bodyPr>
          <a:lstStyle/>
          <a:p>
            <a:r>
              <a:rPr lang="en-US" sz="1400" dirty="0">
                <a:solidFill>
                  <a:schemeClr val="bg1"/>
                </a:solidFill>
              </a:rPr>
              <a:t>GIM implemented after 1/1/28</a:t>
            </a:r>
          </a:p>
        </p:txBody>
      </p:sp>
      <p:sp>
        <p:nvSpPr>
          <p:cNvPr id="20" name="TextBox 19">
            <a:extLst>
              <a:ext uri="{FF2B5EF4-FFF2-40B4-BE49-F238E27FC236}">
                <a16:creationId xmlns:a16="http://schemas.microsoft.com/office/drawing/2014/main" id="{5E309284-7F3F-6F29-6C68-CDCBA7703CEA}"/>
              </a:ext>
            </a:extLst>
          </p:cNvPr>
          <p:cNvSpPr txBox="1"/>
          <p:nvPr/>
        </p:nvSpPr>
        <p:spPr>
          <a:xfrm>
            <a:off x="4311350" y="5159473"/>
            <a:ext cx="3630285" cy="307777"/>
          </a:xfrm>
          <a:prstGeom prst="rect">
            <a:avLst/>
          </a:prstGeom>
          <a:noFill/>
        </p:spPr>
        <p:txBody>
          <a:bodyPr wrap="square" rtlCol="0">
            <a:spAutoFit/>
          </a:bodyPr>
          <a:lstStyle/>
          <a:p>
            <a:r>
              <a:rPr lang="en-US" sz="1400" dirty="0">
                <a:solidFill>
                  <a:schemeClr val="bg1"/>
                </a:solidFill>
              </a:rPr>
              <a:t>GIM implemented after 1/1/28</a:t>
            </a:r>
          </a:p>
        </p:txBody>
      </p:sp>
      <p:sp>
        <p:nvSpPr>
          <p:cNvPr id="23" name="Rectangle 22">
            <a:extLst>
              <a:ext uri="{FF2B5EF4-FFF2-40B4-BE49-F238E27FC236}">
                <a16:creationId xmlns:a16="http://schemas.microsoft.com/office/drawing/2014/main" id="{DBA18DEB-F49F-21DA-AA6E-A0C7418CC0AE}"/>
              </a:ext>
            </a:extLst>
          </p:cNvPr>
          <p:cNvSpPr/>
          <p:nvPr/>
        </p:nvSpPr>
        <p:spPr>
          <a:xfrm>
            <a:off x="350761" y="4038490"/>
            <a:ext cx="1294349" cy="299853"/>
          </a:xfrm>
          <a:prstGeom prst="rect">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r>
              <a:rPr lang="en-US" sz="1100" dirty="0">
                <a:solidFill>
                  <a:schemeClr val="tx1">
                    <a:lumMod val="65000"/>
                    <a:lumOff val="35000"/>
                  </a:schemeClr>
                </a:solidFill>
              </a:rPr>
              <a:t>Full Exemptions</a:t>
            </a:r>
          </a:p>
        </p:txBody>
      </p:sp>
      <p:sp>
        <p:nvSpPr>
          <p:cNvPr id="24" name="Rectangle 23">
            <a:extLst>
              <a:ext uri="{FF2B5EF4-FFF2-40B4-BE49-F238E27FC236}">
                <a16:creationId xmlns:a16="http://schemas.microsoft.com/office/drawing/2014/main" id="{6BA38DF2-5AFF-BEC7-482A-9E934AF92F26}"/>
              </a:ext>
            </a:extLst>
          </p:cNvPr>
          <p:cNvSpPr/>
          <p:nvPr/>
        </p:nvSpPr>
        <p:spPr>
          <a:xfrm>
            <a:off x="1653120" y="2263540"/>
            <a:ext cx="1340714" cy="643316"/>
          </a:xfrm>
          <a:prstGeom prst="rect">
            <a:avLst/>
          </a:prstGeom>
          <a:gradFill>
            <a:gsLst>
              <a:gs pos="0">
                <a:schemeClr val="accent3">
                  <a:lumMod val="20000"/>
                  <a:lumOff val="80000"/>
                </a:schemeClr>
              </a:gs>
              <a:gs pos="32000">
                <a:schemeClr val="accent3">
                  <a:lumMod val="20000"/>
                  <a:lumOff val="80000"/>
                </a:schemeClr>
              </a:gs>
              <a:gs pos="95000">
                <a:srgbClr val="FFFF00">
                  <a:alpha val="23000"/>
                </a:srgbClr>
              </a:gs>
              <a:gs pos="100000">
                <a:srgbClr val="FFFF00">
                  <a:alpha val="30000"/>
                </a:srgb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r>
              <a:rPr lang="en-US" sz="850" dirty="0">
                <a:solidFill>
                  <a:schemeClr val="tx1">
                    <a:lumMod val="65000"/>
                    <a:lumOff val="35000"/>
                  </a:schemeClr>
                </a:solidFill>
              </a:rPr>
              <a:t>NOGRR 245 specificity (identification of specific thresholds for RoCoF, PAJ, MFRT, Other)</a:t>
            </a:r>
          </a:p>
        </p:txBody>
      </p:sp>
      <p:sp>
        <p:nvSpPr>
          <p:cNvPr id="25" name="Rectangle 24">
            <a:extLst>
              <a:ext uri="{FF2B5EF4-FFF2-40B4-BE49-F238E27FC236}">
                <a16:creationId xmlns:a16="http://schemas.microsoft.com/office/drawing/2014/main" id="{7E01FC43-DC21-85B4-4943-1944464CB0B7}"/>
              </a:ext>
            </a:extLst>
          </p:cNvPr>
          <p:cNvSpPr/>
          <p:nvPr/>
        </p:nvSpPr>
        <p:spPr>
          <a:xfrm>
            <a:off x="351265" y="2263539"/>
            <a:ext cx="1307932" cy="650573"/>
          </a:xfrm>
          <a:prstGeom prst="rect">
            <a:avLst/>
          </a:prstGeom>
          <a:gradFill>
            <a:gsLst>
              <a:gs pos="0">
                <a:schemeClr val="accent3">
                  <a:lumMod val="20000"/>
                  <a:lumOff val="80000"/>
                </a:schemeClr>
              </a:gs>
              <a:gs pos="32000">
                <a:schemeClr val="accent3">
                  <a:lumMod val="20000"/>
                  <a:lumOff val="80000"/>
                </a:schemeClr>
              </a:gs>
              <a:gs pos="95000">
                <a:srgbClr val="FFFF00">
                  <a:alpha val="23000"/>
                </a:srgbClr>
              </a:gs>
              <a:gs pos="100000">
                <a:srgbClr val="FFFF00">
                  <a:alpha val="30000"/>
                </a:srgb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r>
              <a:rPr lang="en-US" sz="820" dirty="0">
                <a:solidFill>
                  <a:schemeClr val="tx1">
                    <a:lumMod val="65000"/>
                    <a:lumOff val="35000"/>
                  </a:schemeClr>
                </a:solidFill>
              </a:rPr>
              <a:t>NOGRR 245 specificity (identification of specific thresholds for RoCoF, PAJ, MFRT, Other)</a:t>
            </a:r>
          </a:p>
        </p:txBody>
      </p:sp>
      <p:sp>
        <p:nvSpPr>
          <p:cNvPr id="26" name="TextBox 25">
            <a:extLst>
              <a:ext uri="{FF2B5EF4-FFF2-40B4-BE49-F238E27FC236}">
                <a16:creationId xmlns:a16="http://schemas.microsoft.com/office/drawing/2014/main" id="{EACB55D9-2E12-2C76-4D28-597E53DD0089}"/>
              </a:ext>
            </a:extLst>
          </p:cNvPr>
          <p:cNvSpPr txBox="1"/>
          <p:nvPr/>
        </p:nvSpPr>
        <p:spPr>
          <a:xfrm>
            <a:off x="2151352" y="1592950"/>
            <a:ext cx="1945696" cy="230832"/>
          </a:xfrm>
          <a:prstGeom prst="rect">
            <a:avLst/>
          </a:prstGeom>
          <a:noFill/>
        </p:spPr>
        <p:txBody>
          <a:bodyPr wrap="square" rtlCol="0">
            <a:spAutoFit/>
          </a:bodyPr>
          <a:lstStyle/>
          <a:p>
            <a:pPr algn="ctr"/>
            <a:r>
              <a:rPr lang="en-US" sz="900" b="1" dirty="0">
                <a:solidFill>
                  <a:srgbClr val="FF0000"/>
                </a:solidFill>
              </a:rPr>
              <a:t>Legacy IBR: Min Reliability Bar</a:t>
            </a:r>
          </a:p>
        </p:txBody>
      </p:sp>
      <p:sp>
        <p:nvSpPr>
          <p:cNvPr id="28" name="TextBox 27">
            <a:extLst>
              <a:ext uri="{FF2B5EF4-FFF2-40B4-BE49-F238E27FC236}">
                <a16:creationId xmlns:a16="http://schemas.microsoft.com/office/drawing/2014/main" id="{E6171B58-2FBF-A466-079E-E4249E253FAF}"/>
              </a:ext>
            </a:extLst>
          </p:cNvPr>
          <p:cNvSpPr txBox="1"/>
          <p:nvPr/>
        </p:nvSpPr>
        <p:spPr>
          <a:xfrm>
            <a:off x="175009" y="1850470"/>
            <a:ext cx="1591640" cy="184666"/>
          </a:xfrm>
          <a:prstGeom prst="rect">
            <a:avLst/>
          </a:prstGeom>
          <a:noFill/>
        </p:spPr>
        <p:txBody>
          <a:bodyPr wrap="square" rtlCol="0">
            <a:spAutoFit/>
          </a:bodyPr>
          <a:lstStyle/>
          <a:p>
            <a:pPr algn="ctr"/>
            <a:r>
              <a:rPr lang="en-US" sz="600" b="1" dirty="0"/>
              <a:t>Wind Max ~7.9 GW; Avg ~ 2 GW</a:t>
            </a:r>
          </a:p>
        </p:txBody>
      </p:sp>
      <p:sp>
        <p:nvSpPr>
          <p:cNvPr id="29" name="TextBox 28">
            <a:extLst>
              <a:ext uri="{FF2B5EF4-FFF2-40B4-BE49-F238E27FC236}">
                <a16:creationId xmlns:a16="http://schemas.microsoft.com/office/drawing/2014/main" id="{65CD6F85-3FDA-1E82-BB3C-0F1FE4E59E79}"/>
              </a:ext>
            </a:extLst>
          </p:cNvPr>
          <p:cNvSpPr txBox="1"/>
          <p:nvPr/>
        </p:nvSpPr>
        <p:spPr>
          <a:xfrm>
            <a:off x="1564662" y="1848841"/>
            <a:ext cx="1492357" cy="369332"/>
          </a:xfrm>
          <a:prstGeom prst="rect">
            <a:avLst/>
          </a:prstGeom>
          <a:noFill/>
        </p:spPr>
        <p:txBody>
          <a:bodyPr wrap="square" rtlCol="0">
            <a:spAutoFit/>
          </a:bodyPr>
          <a:lstStyle>
            <a:defPPr>
              <a:defRPr lang="en-US"/>
            </a:defPPr>
            <a:lvl1pPr algn="ctr">
              <a:defRPr sz="600" b="1"/>
            </a:lvl1pPr>
          </a:lstStyle>
          <a:p>
            <a:r>
              <a:rPr lang="en-US" dirty="0"/>
              <a:t>Wind Max ~7.7 GW Avg ~ 2.5 GW</a:t>
            </a:r>
          </a:p>
          <a:p>
            <a:r>
              <a:rPr lang="en-US" dirty="0"/>
              <a:t>Solar Max ~ .12 GW</a:t>
            </a:r>
          </a:p>
          <a:p>
            <a:r>
              <a:rPr lang="en-US" dirty="0"/>
              <a:t>ESR Max ~ .04 GW</a:t>
            </a:r>
          </a:p>
        </p:txBody>
      </p:sp>
      <p:cxnSp>
        <p:nvCxnSpPr>
          <p:cNvPr id="33" name="Straight Arrow Connector 32">
            <a:extLst>
              <a:ext uri="{FF2B5EF4-FFF2-40B4-BE49-F238E27FC236}">
                <a16:creationId xmlns:a16="http://schemas.microsoft.com/office/drawing/2014/main" id="{7B14E53F-B3D9-CD48-9046-BFF87D59302D}"/>
              </a:ext>
            </a:extLst>
          </p:cNvPr>
          <p:cNvCxnSpPr>
            <a:cxnSpLocks/>
          </p:cNvCxnSpPr>
          <p:nvPr/>
        </p:nvCxnSpPr>
        <p:spPr>
          <a:xfrm>
            <a:off x="3124200" y="1848841"/>
            <a:ext cx="0" cy="427640"/>
          </a:xfrm>
          <a:prstGeom prst="straightConnector1">
            <a:avLst/>
          </a:prstGeom>
          <a:ln w="19050">
            <a:solidFill>
              <a:srgbClr val="FF0000"/>
            </a:solidFill>
            <a:tailEnd type="triangle"/>
          </a:ln>
        </p:spPr>
        <p:style>
          <a:lnRef idx="1">
            <a:schemeClr val="accent6"/>
          </a:lnRef>
          <a:fillRef idx="0">
            <a:schemeClr val="accent6"/>
          </a:fillRef>
          <a:effectRef idx="0">
            <a:schemeClr val="accent6"/>
          </a:effectRef>
          <a:fontRef idx="minor">
            <a:schemeClr val="tx1"/>
          </a:fontRef>
        </p:style>
      </p:cxnSp>
      <p:cxnSp>
        <p:nvCxnSpPr>
          <p:cNvPr id="39" name="Straight Arrow Connector 38">
            <a:extLst>
              <a:ext uri="{FF2B5EF4-FFF2-40B4-BE49-F238E27FC236}">
                <a16:creationId xmlns:a16="http://schemas.microsoft.com/office/drawing/2014/main" id="{9668B2F8-692B-FF10-1B06-129588466A54}"/>
              </a:ext>
            </a:extLst>
          </p:cNvPr>
          <p:cNvCxnSpPr>
            <a:cxnSpLocks/>
          </p:cNvCxnSpPr>
          <p:nvPr/>
        </p:nvCxnSpPr>
        <p:spPr>
          <a:xfrm flipV="1">
            <a:off x="3068837" y="2921942"/>
            <a:ext cx="0" cy="222380"/>
          </a:xfrm>
          <a:prstGeom prst="straightConnector1">
            <a:avLst/>
          </a:prstGeom>
          <a:ln w="25400">
            <a:tailEnd type="triangle"/>
          </a:ln>
        </p:spPr>
        <p:style>
          <a:lnRef idx="1">
            <a:schemeClr val="accent3"/>
          </a:lnRef>
          <a:fillRef idx="0">
            <a:schemeClr val="accent3"/>
          </a:fillRef>
          <a:effectRef idx="0">
            <a:schemeClr val="accent3"/>
          </a:effectRef>
          <a:fontRef idx="minor">
            <a:schemeClr val="tx1"/>
          </a:fontRef>
        </p:style>
      </p:cxnSp>
      <p:cxnSp>
        <p:nvCxnSpPr>
          <p:cNvPr id="44" name="Straight Arrow Connector 43">
            <a:extLst>
              <a:ext uri="{FF2B5EF4-FFF2-40B4-BE49-F238E27FC236}">
                <a16:creationId xmlns:a16="http://schemas.microsoft.com/office/drawing/2014/main" id="{FE445A20-2B42-0F93-0331-0336476DF75E}"/>
              </a:ext>
            </a:extLst>
          </p:cNvPr>
          <p:cNvCxnSpPr>
            <a:cxnSpLocks/>
          </p:cNvCxnSpPr>
          <p:nvPr/>
        </p:nvCxnSpPr>
        <p:spPr>
          <a:xfrm flipV="1">
            <a:off x="228600" y="2921942"/>
            <a:ext cx="0" cy="583258"/>
          </a:xfrm>
          <a:prstGeom prst="straightConnector1">
            <a:avLst/>
          </a:prstGeom>
          <a:ln w="25400">
            <a:tailEnd type="triangle"/>
          </a:ln>
        </p:spPr>
        <p:style>
          <a:lnRef idx="1">
            <a:schemeClr val="accent3"/>
          </a:lnRef>
          <a:fillRef idx="0">
            <a:schemeClr val="accent3"/>
          </a:fillRef>
          <a:effectRef idx="0">
            <a:schemeClr val="accent3"/>
          </a:effectRef>
          <a:fontRef idx="minor">
            <a:schemeClr val="tx1"/>
          </a:fontRef>
        </p:style>
      </p:cxnSp>
      <p:sp>
        <p:nvSpPr>
          <p:cNvPr id="52" name="Thought Bubble: Cloud 51">
            <a:extLst>
              <a:ext uri="{FF2B5EF4-FFF2-40B4-BE49-F238E27FC236}">
                <a16:creationId xmlns:a16="http://schemas.microsoft.com/office/drawing/2014/main" id="{A68D24C0-3301-E07B-9D06-0074822D3046}"/>
              </a:ext>
            </a:extLst>
          </p:cNvPr>
          <p:cNvSpPr/>
          <p:nvPr/>
        </p:nvSpPr>
        <p:spPr>
          <a:xfrm>
            <a:off x="5757577" y="243682"/>
            <a:ext cx="3081621" cy="927767"/>
          </a:xfrm>
          <a:prstGeom prst="cloudCallout">
            <a:avLst>
              <a:gd name="adj1" fmla="val -37579"/>
              <a:gd name="adj2" fmla="val 566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Some specific clarifications &amp; exceptions</a:t>
            </a:r>
          </a:p>
        </p:txBody>
      </p:sp>
      <p:sp>
        <p:nvSpPr>
          <p:cNvPr id="15" name="Rectangle 14">
            <a:extLst>
              <a:ext uri="{FF2B5EF4-FFF2-40B4-BE49-F238E27FC236}">
                <a16:creationId xmlns:a16="http://schemas.microsoft.com/office/drawing/2014/main" id="{35B332B5-1DFA-24B0-AA2D-7FCC1DA6C31B}"/>
              </a:ext>
            </a:extLst>
          </p:cNvPr>
          <p:cNvSpPr/>
          <p:nvPr/>
        </p:nvSpPr>
        <p:spPr>
          <a:xfrm>
            <a:off x="350761" y="2921942"/>
            <a:ext cx="1301855" cy="1103476"/>
          </a:xfrm>
          <a:prstGeom prst="rect">
            <a:avLst/>
          </a:prstGeom>
          <a:gradFill>
            <a:gsLst>
              <a:gs pos="0">
                <a:srgbClr val="FFFF00">
                  <a:alpha val="31000"/>
                </a:srgbClr>
              </a:gs>
              <a:gs pos="45000">
                <a:srgbClr val="FFFF00">
                  <a:alpha val="24000"/>
                </a:srgbClr>
              </a:gs>
              <a:gs pos="100000">
                <a:srgbClr val="FF0000">
                  <a:alpha val="26000"/>
                </a:srgbClr>
              </a:gs>
              <a:gs pos="100000">
                <a:srgbClr val="FF0000">
                  <a:alpha val="29000"/>
                </a:srgb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endParaRPr lang="en-US" sz="950" dirty="0">
              <a:solidFill>
                <a:schemeClr val="tx1">
                  <a:lumMod val="65000"/>
                  <a:lumOff val="35000"/>
                </a:schemeClr>
              </a:solidFill>
            </a:endParaRPr>
          </a:p>
          <a:p>
            <a:pPr algn="ctr"/>
            <a:endParaRPr lang="en-US" sz="950" dirty="0">
              <a:solidFill>
                <a:schemeClr val="tx1">
                  <a:lumMod val="65000"/>
                  <a:lumOff val="35000"/>
                </a:schemeClr>
              </a:solidFill>
            </a:endParaRPr>
          </a:p>
          <a:p>
            <a:pPr algn="ctr"/>
            <a:r>
              <a:rPr lang="en-US" sz="950" dirty="0">
                <a:solidFill>
                  <a:schemeClr val="tx1">
                    <a:lumMod val="65000"/>
                    <a:lumOff val="35000"/>
                  </a:schemeClr>
                </a:solidFill>
              </a:rPr>
              <a:t>Meet Legacy VRT</a:t>
            </a:r>
          </a:p>
        </p:txBody>
      </p:sp>
      <p:sp>
        <p:nvSpPr>
          <p:cNvPr id="22" name="TextBox 21">
            <a:extLst>
              <a:ext uri="{FF2B5EF4-FFF2-40B4-BE49-F238E27FC236}">
                <a16:creationId xmlns:a16="http://schemas.microsoft.com/office/drawing/2014/main" id="{CC674026-40E7-8511-A8BD-47BB387B0849}"/>
              </a:ext>
            </a:extLst>
          </p:cNvPr>
          <p:cNvSpPr txBox="1"/>
          <p:nvPr/>
        </p:nvSpPr>
        <p:spPr>
          <a:xfrm>
            <a:off x="3708106" y="1850470"/>
            <a:ext cx="1441022" cy="184666"/>
          </a:xfrm>
          <a:prstGeom prst="rect">
            <a:avLst/>
          </a:prstGeom>
          <a:noFill/>
        </p:spPr>
        <p:txBody>
          <a:bodyPr wrap="square" rtlCol="0">
            <a:spAutoFit/>
          </a:bodyPr>
          <a:lstStyle>
            <a:defPPr>
              <a:defRPr lang="en-US"/>
            </a:defPPr>
            <a:lvl1pPr algn="ctr">
              <a:defRPr sz="600" b="1"/>
            </a:lvl1pPr>
          </a:lstStyle>
          <a:p>
            <a:r>
              <a:rPr lang="en-US" dirty="0"/>
              <a:t>Wind Max ~22.1 GW; Avg ~8.5 GW</a:t>
            </a:r>
          </a:p>
        </p:txBody>
      </p:sp>
      <p:cxnSp>
        <p:nvCxnSpPr>
          <p:cNvPr id="32" name="Straight Connector 31">
            <a:extLst>
              <a:ext uri="{FF2B5EF4-FFF2-40B4-BE49-F238E27FC236}">
                <a16:creationId xmlns:a16="http://schemas.microsoft.com/office/drawing/2014/main" id="{EFBF336E-464F-3784-0B9B-109DEA50EE78}"/>
              </a:ext>
            </a:extLst>
          </p:cNvPr>
          <p:cNvCxnSpPr/>
          <p:nvPr/>
        </p:nvCxnSpPr>
        <p:spPr>
          <a:xfrm flipH="1" flipV="1">
            <a:off x="114300" y="2263540"/>
            <a:ext cx="5867400" cy="12941"/>
          </a:xfrm>
          <a:prstGeom prst="line">
            <a:avLst/>
          </a:prstGeom>
          <a:ln w="25400">
            <a:solidFill>
              <a:srgbClr val="FF0000"/>
            </a:solidFill>
            <a:prstDash val="sysDash"/>
          </a:ln>
        </p:spPr>
        <p:style>
          <a:lnRef idx="1">
            <a:schemeClr val="accent6"/>
          </a:lnRef>
          <a:fillRef idx="0">
            <a:schemeClr val="accent6"/>
          </a:fillRef>
          <a:effectRef idx="0">
            <a:schemeClr val="accent6"/>
          </a:effectRef>
          <a:fontRef idx="minor">
            <a:schemeClr val="tx1"/>
          </a:fontRef>
        </p:style>
      </p:cxnSp>
      <p:sp>
        <p:nvSpPr>
          <p:cNvPr id="36" name="TextBox 35">
            <a:extLst>
              <a:ext uri="{FF2B5EF4-FFF2-40B4-BE49-F238E27FC236}">
                <a16:creationId xmlns:a16="http://schemas.microsoft.com/office/drawing/2014/main" id="{ED63CFFE-67B5-D10B-6215-D20A28166157}"/>
              </a:ext>
            </a:extLst>
          </p:cNvPr>
          <p:cNvSpPr txBox="1"/>
          <p:nvPr/>
        </p:nvSpPr>
        <p:spPr>
          <a:xfrm>
            <a:off x="3753626" y="1942803"/>
            <a:ext cx="1497507" cy="369332"/>
          </a:xfrm>
          <a:prstGeom prst="rect">
            <a:avLst/>
          </a:prstGeom>
          <a:noFill/>
        </p:spPr>
        <p:txBody>
          <a:bodyPr wrap="square" rtlCol="0">
            <a:spAutoFit/>
          </a:bodyPr>
          <a:lstStyle/>
          <a:p>
            <a:pPr algn="ctr"/>
            <a:r>
              <a:rPr lang="en-US" sz="600" b="1" dirty="0"/>
              <a:t>Solar Max ~ 16 GW</a:t>
            </a:r>
          </a:p>
          <a:p>
            <a:pPr algn="ctr"/>
            <a:r>
              <a:rPr lang="en-US" sz="600" b="1" dirty="0"/>
              <a:t>ESR Max ~ 3.7 GW</a:t>
            </a:r>
          </a:p>
          <a:p>
            <a:pPr algn="ctr"/>
            <a:r>
              <a:rPr lang="en-US" sz="600" b="1" dirty="0"/>
              <a:t>*As of 6/1/23</a:t>
            </a:r>
          </a:p>
        </p:txBody>
      </p:sp>
      <p:cxnSp>
        <p:nvCxnSpPr>
          <p:cNvPr id="42" name="Straight Connector 41">
            <a:extLst>
              <a:ext uri="{FF2B5EF4-FFF2-40B4-BE49-F238E27FC236}">
                <a16:creationId xmlns:a16="http://schemas.microsoft.com/office/drawing/2014/main" id="{14F9D39C-624B-6784-ECCE-B9368FB2EE5E}"/>
              </a:ext>
            </a:extLst>
          </p:cNvPr>
          <p:cNvCxnSpPr>
            <a:cxnSpLocks/>
          </p:cNvCxnSpPr>
          <p:nvPr/>
        </p:nvCxnSpPr>
        <p:spPr>
          <a:xfrm flipH="1">
            <a:off x="5872469" y="1347671"/>
            <a:ext cx="2747794" cy="11505"/>
          </a:xfrm>
          <a:prstGeom prst="line">
            <a:avLst/>
          </a:prstGeom>
          <a:ln w="25400">
            <a:solidFill>
              <a:srgbClr val="FF0000"/>
            </a:solidFill>
            <a:prstDash val="sysDash"/>
          </a:ln>
        </p:spPr>
        <p:style>
          <a:lnRef idx="1">
            <a:schemeClr val="accent6"/>
          </a:lnRef>
          <a:fillRef idx="0">
            <a:schemeClr val="accent6"/>
          </a:fillRef>
          <a:effectRef idx="0">
            <a:schemeClr val="accent6"/>
          </a:effectRef>
          <a:fontRef idx="minor">
            <a:schemeClr val="tx1"/>
          </a:fontRef>
        </p:style>
      </p:cxnSp>
      <p:sp>
        <p:nvSpPr>
          <p:cNvPr id="45" name="TextBox 44">
            <a:extLst>
              <a:ext uri="{FF2B5EF4-FFF2-40B4-BE49-F238E27FC236}">
                <a16:creationId xmlns:a16="http://schemas.microsoft.com/office/drawing/2014/main" id="{9B33C821-0F9E-C82D-2F49-FAEAFA48F2A5}"/>
              </a:ext>
            </a:extLst>
          </p:cNvPr>
          <p:cNvSpPr txBox="1"/>
          <p:nvPr/>
        </p:nvSpPr>
        <p:spPr>
          <a:xfrm>
            <a:off x="6116550" y="1151899"/>
            <a:ext cx="2384330" cy="230832"/>
          </a:xfrm>
          <a:prstGeom prst="rect">
            <a:avLst/>
          </a:prstGeom>
          <a:noFill/>
        </p:spPr>
        <p:txBody>
          <a:bodyPr wrap="square" rtlCol="0">
            <a:spAutoFit/>
          </a:bodyPr>
          <a:lstStyle/>
          <a:p>
            <a:pPr algn="ctr"/>
            <a:r>
              <a:rPr lang="en-US" sz="900" b="1" dirty="0">
                <a:solidFill>
                  <a:srgbClr val="FF0000"/>
                </a:solidFill>
              </a:rPr>
              <a:t>New IBR: Min Reliability Bar</a:t>
            </a:r>
          </a:p>
        </p:txBody>
      </p:sp>
      <p:cxnSp>
        <p:nvCxnSpPr>
          <p:cNvPr id="47" name="Straight Arrow Connector 46">
            <a:extLst>
              <a:ext uri="{FF2B5EF4-FFF2-40B4-BE49-F238E27FC236}">
                <a16:creationId xmlns:a16="http://schemas.microsoft.com/office/drawing/2014/main" id="{0A2E5291-A3E8-62C1-8174-568E5E515FBD}"/>
              </a:ext>
            </a:extLst>
          </p:cNvPr>
          <p:cNvCxnSpPr>
            <a:cxnSpLocks/>
          </p:cNvCxnSpPr>
          <p:nvPr/>
        </p:nvCxnSpPr>
        <p:spPr>
          <a:xfrm>
            <a:off x="228600" y="1483473"/>
            <a:ext cx="0" cy="603469"/>
          </a:xfrm>
          <a:prstGeom prst="straightConnector1">
            <a:avLst/>
          </a:prstGeom>
          <a:ln w="19050">
            <a:solidFill>
              <a:srgbClr val="7030A0"/>
            </a:solidFill>
            <a:tailEnd type="triangle"/>
          </a:ln>
        </p:spPr>
        <p:style>
          <a:lnRef idx="1">
            <a:schemeClr val="accent6"/>
          </a:lnRef>
          <a:fillRef idx="0">
            <a:schemeClr val="accent6"/>
          </a:fillRef>
          <a:effectRef idx="0">
            <a:schemeClr val="accent6"/>
          </a:effectRef>
          <a:fontRef idx="minor">
            <a:schemeClr val="tx1"/>
          </a:fontRef>
        </p:style>
      </p:cxnSp>
      <p:cxnSp>
        <p:nvCxnSpPr>
          <p:cNvPr id="49" name="Straight Arrow Connector 48">
            <a:extLst>
              <a:ext uri="{FF2B5EF4-FFF2-40B4-BE49-F238E27FC236}">
                <a16:creationId xmlns:a16="http://schemas.microsoft.com/office/drawing/2014/main" id="{0D2DD57E-37D1-A29D-13AD-0C05B36EE8AD}"/>
              </a:ext>
            </a:extLst>
          </p:cNvPr>
          <p:cNvCxnSpPr>
            <a:cxnSpLocks/>
          </p:cNvCxnSpPr>
          <p:nvPr/>
        </p:nvCxnSpPr>
        <p:spPr>
          <a:xfrm>
            <a:off x="5841367" y="1491349"/>
            <a:ext cx="0" cy="603469"/>
          </a:xfrm>
          <a:prstGeom prst="straightConnector1">
            <a:avLst/>
          </a:prstGeom>
          <a:ln w="19050">
            <a:solidFill>
              <a:srgbClr val="7030A0"/>
            </a:solidFill>
            <a:tailEnd type="triangle"/>
          </a:ln>
        </p:spPr>
        <p:style>
          <a:lnRef idx="1">
            <a:schemeClr val="accent6"/>
          </a:lnRef>
          <a:fillRef idx="0">
            <a:schemeClr val="accent6"/>
          </a:fillRef>
          <a:effectRef idx="0">
            <a:schemeClr val="accent6"/>
          </a:effectRef>
          <a:fontRef idx="minor">
            <a:schemeClr val="tx1"/>
          </a:fontRef>
        </p:style>
      </p:cxnSp>
      <p:cxnSp>
        <p:nvCxnSpPr>
          <p:cNvPr id="53" name="Straight Arrow Connector 52">
            <a:extLst>
              <a:ext uri="{FF2B5EF4-FFF2-40B4-BE49-F238E27FC236}">
                <a16:creationId xmlns:a16="http://schemas.microsoft.com/office/drawing/2014/main" id="{6CFC4CD1-FABA-2650-4187-2E6BB64A659D}"/>
              </a:ext>
            </a:extLst>
          </p:cNvPr>
          <p:cNvCxnSpPr>
            <a:cxnSpLocks/>
          </p:cNvCxnSpPr>
          <p:nvPr/>
        </p:nvCxnSpPr>
        <p:spPr>
          <a:xfrm flipV="1">
            <a:off x="3057019" y="2286000"/>
            <a:ext cx="0" cy="399964"/>
          </a:xfrm>
          <a:prstGeom prst="straightConnector1">
            <a:avLst/>
          </a:prstGeom>
          <a:ln w="25400">
            <a:tailEnd type="triangle"/>
          </a:ln>
        </p:spPr>
        <p:style>
          <a:lnRef idx="1">
            <a:schemeClr val="accent3"/>
          </a:lnRef>
          <a:fillRef idx="0">
            <a:schemeClr val="accent3"/>
          </a:fillRef>
          <a:effectRef idx="0">
            <a:schemeClr val="accent3"/>
          </a:effectRef>
          <a:fontRef idx="minor">
            <a:schemeClr val="tx1"/>
          </a:fontRef>
        </p:style>
      </p:cxnSp>
      <p:cxnSp>
        <p:nvCxnSpPr>
          <p:cNvPr id="57" name="Straight Arrow Connector 56">
            <a:extLst>
              <a:ext uri="{FF2B5EF4-FFF2-40B4-BE49-F238E27FC236}">
                <a16:creationId xmlns:a16="http://schemas.microsoft.com/office/drawing/2014/main" id="{B95C1EBD-D94D-5B17-05D5-95999534EA92}"/>
              </a:ext>
            </a:extLst>
          </p:cNvPr>
          <p:cNvCxnSpPr>
            <a:cxnSpLocks/>
          </p:cNvCxnSpPr>
          <p:nvPr/>
        </p:nvCxnSpPr>
        <p:spPr>
          <a:xfrm flipV="1">
            <a:off x="228600" y="2286000"/>
            <a:ext cx="0" cy="374421"/>
          </a:xfrm>
          <a:prstGeom prst="straightConnector1">
            <a:avLst/>
          </a:prstGeom>
          <a:ln w="25400">
            <a:tailEnd type="triangle"/>
          </a:ln>
        </p:spPr>
        <p:style>
          <a:lnRef idx="1">
            <a:schemeClr val="accent3"/>
          </a:lnRef>
          <a:fillRef idx="0">
            <a:schemeClr val="accent3"/>
          </a:fillRef>
          <a:effectRef idx="0">
            <a:schemeClr val="accent3"/>
          </a:effectRef>
          <a:fontRef idx="minor">
            <a:schemeClr val="tx1"/>
          </a:fontRef>
        </p:style>
      </p:cxnSp>
      <p:cxnSp>
        <p:nvCxnSpPr>
          <p:cNvPr id="63" name="Straight Arrow Connector 62">
            <a:extLst>
              <a:ext uri="{FF2B5EF4-FFF2-40B4-BE49-F238E27FC236}">
                <a16:creationId xmlns:a16="http://schemas.microsoft.com/office/drawing/2014/main" id="{AA322EB6-C848-B72C-580C-ED65602E05F1}"/>
              </a:ext>
            </a:extLst>
          </p:cNvPr>
          <p:cNvCxnSpPr>
            <a:cxnSpLocks/>
          </p:cNvCxnSpPr>
          <p:nvPr/>
        </p:nvCxnSpPr>
        <p:spPr>
          <a:xfrm flipV="1">
            <a:off x="5841367" y="2312134"/>
            <a:ext cx="0" cy="452589"/>
          </a:xfrm>
          <a:prstGeom prst="straightConnector1">
            <a:avLst/>
          </a:prstGeom>
          <a:ln w="25400">
            <a:tailEnd type="triangle"/>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3906691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IBR – Voltage Ride-through requirements </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a:xfrm>
            <a:off x="152400" y="990600"/>
            <a:ext cx="8686800" cy="5257800"/>
          </a:xfrm>
        </p:spPr>
        <p:txBody>
          <a:bodyPr>
            <a:normAutofit fontScale="70000" lnSpcReduction="20000"/>
          </a:bodyPr>
          <a:lstStyle/>
          <a:p>
            <a:pPr lvl="0"/>
            <a:r>
              <a:rPr lang="en-US" sz="2800" dirty="0"/>
              <a:t>Proposed changes address the following:</a:t>
            </a:r>
          </a:p>
          <a:p>
            <a:pPr lvl="1"/>
            <a:r>
              <a:rPr lang="en-US" sz="2400" strike="sngStrike" dirty="0"/>
              <a:t>Enhances existing voltage ride-through requirement to align required ride-through profile with capability specified in IEEE 2800 Table 11</a:t>
            </a:r>
          </a:p>
          <a:p>
            <a:pPr lvl="2"/>
            <a:r>
              <a:rPr lang="en-US" dirty="0">
                <a:solidFill>
                  <a:srgbClr val="FF0000"/>
                </a:solidFill>
              </a:rPr>
              <a:t>Only SGIA beyond 6/1/23 or GIM-qualified changes implemented after 1/1/28 must meet IEEE 2800 (Sections 5,7,9)</a:t>
            </a:r>
          </a:p>
          <a:p>
            <a:pPr lvl="2"/>
            <a:r>
              <a:rPr lang="en-US" dirty="0">
                <a:solidFill>
                  <a:srgbClr val="FF0000"/>
                </a:solidFill>
              </a:rPr>
              <a:t>Legacy IBRs maintain current VRT curves with new specificity</a:t>
            </a:r>
          </a:p>
          <a:p>
            <a:pPr lvl="1"/>
            <a:r>
              <a:rPr lang="en-US" sz="2400" strike="sngStrike" dirty="0"/>
              <a:t>Adds ride-through requirements for instantaneous overvoltage conditions</a:t>
            </a:r>
          </a:p>
          <a:p>
            <a:pPr lvl="2"/>
            <a:r>
              <a:rPr lang="en-US" dirty="0">
                <a:solidFill>
                  <a:srgbClr val="FF0000"/>
                </a:solidFill>
              </a:rPr>
              <a:t>Only SGIA beyond 6/1/23 must meet Table 14 from IEEE 2800</a:t>
            </a:r>
          </a:p>
          <a:p>
            <a:pPr lvl="1"/>
            <a:r>
              <a:rPr lang="en-US" sz="2400" dirty="0"/>
              <a:t>Being outside no trip zone does not require unit to trip</a:t>
            </a:r>
          </a:p>
          <a:p>
            <a:pPr lvl="1"/>
            <a:r>
              <a:rPr lang="en-US" sz="2400" dirty="0"/>
              <a:t>Protection should be set on IBR capability not minimum ride-through requirement</a:t>
            </a:r>
          </a:p>
          <a:p>
            <a:pPr lvl="1"/>
            <a:r>
              <a:rPr lang="en-US" sz="2400" dirty="0"/>
              <a:t>Minimum phase angle jump requirement if protection enabled </a:t>
            </a:r>
            <a:r>
              <a:rPr lang="en-US" sz="2400" dirty="0">
                <a:solidFill>
                  <a:srgbClr val="FF0000"/>
                </a:solidFill>
              </a:rPr>
              <a:t>(reduced from 45 degrees to 25 degrees).</a:t>
            </a:r>
          </a:p>
          <a:p>
            <a:pPr lvl="1"/>
            <a:r>
              <a:rPr lang="en-US" sz="2400" dirty="0"/>
              <a:t>Specify Q priority mode requirements to minimize active power current reduction </a:t>
            </a:r>
            <a:r>
              <a:rPr lang="en-US" sz="2400" dirty="0">
                <a:solidFill>
                  <a:srgbClr val="FF0000"/>
                </a:solidFill>
              </a:rPr>
              <a:t>(based on GE comments to allow more flexibility).</a:t>
            </a:r>
          </a:p>
          <a:p>
            <a:pPr lvl="1"/>
            <a:r>
              <a:rPr lang="en-US" sz="2400" dirty="0"/>
              <a:t>Other systems (e.g. power plant controller) cannot reduce capability during ride-through</a:t>
            </a:r>
          </a:p>
          <a:p>
            <a:pPr lvl="1"/>
            <a:r>
              <a:rPr lang="en-US" sz="2400" dirty="0"/>
              <a:t>Specify options to prevent unnecessary failures due to poor voltage measurements</a:t>
            </a:r>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Tree>
    <p:extLst>
      <p:ext uri="{BB962C8B-B14F-4D97-AF65-F5344CB8AC3E}">
        <p14:creationId xmlns:p14="http://schemas.microsoft.com/office/powerpoint/2010/main" val="918065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sp>
        <p:nvSpPr>
          <p:cNvPr id="6" name="TextBox 5">
            <a:extLst>
              <a:ext uri="{FF2B5EF4-FFF2-40B4-BE49-F238E27FC236}">
                <a16:creationId xmlns:a16="http://schemas.microsoft.com/office/drawing/2014/main" id="{89C2C42A-B0EA-49DF-AACF-621FB03C73AE}"/>
              </a:ext>
            </a:extLst>
          </p:cNvPr>
          <p:cNvSpPr txBox="1"/>
          <p:nvPr/>
        </p:nvSpPr>
        <p:spPr>
          <a:xfrm>
            <a:off x="381000" y="254196"/>
            <a:ext cx="8496300" cy="461665"/>
          </a:xfrm>
          <a:prstGeom prst="rect">
            <a:avLst/>
          </a:prstGeom>
          <a:noFill/>
        </p:spPr>
        <p:txBody>
          <a:bodyPr wrap="square">
            <a:spAutoFit/>
          </a:bodyPr>
          <a:lstStyle/>
          <a:p>
            <a:r>
              <a:rPr lang="en-US" sz="2400" b="1" dirty="0">
                <a:solidFill>
                  <a:schemeClr val="accent1"/>
                </a:solidFill>
                <a:latin typeface="+mj-lt"/>
                <a:ea typeface="+mj-ea"/>
                <a:cs typeface="+mj-cs"/>
              </a:rPr>
              <a:t>Current vs New IBR Voltage Ride-Through Curves</a:t>
            </a:r>
          </a:p>
        </p:txBody>
      </p:sp>
      <p:pic>
        <p:nvPicPr>
          <p:cNvPr id="2" name="Picture 1">
            <a:extLst>
              <a:ext uri="{FF2B5EF4-FFF2-40B4-BE49-F238E27FC236}">
                <a16:creationId xmlns:a16="http://schemas.microsoft.com/office/drawing/2014/main" id="{F80ACD83-4897-E52D-632E-0EE3FBEAB891}"/>
              </a:ext>
            </a:extLst>
          </p:cNvPr>
          <p:cNvPicPr>
            <a:picLocks noChangeAspect="1"/>
          </p:cNvPicPr>
          <p:nvPr/>
        </p:nvPicPr>
        <p:blipFill>
          <a:blip r:embed="rId2"/>
          <a:stretch>
            <a:fillRect/>
          </a:stretch>
        </p:blipFill>
        <p:spPr>
          <a:xfrm>
            <a:off x="493422" y="743479"/>
            <a:ext cx="8157155" cy="5371042"/>
          </a:xfrm>
          <a:prstGeom prst="rect">
            <a:avLst/>
          </a:prstGeom>
        </p:spPr>
      </p:pic>
      <p:sp>
        <p:nvSpPr>
          <p:cNvPr id="3" name="TextBox 2">
            <a:extLst>
              <a:ext uri="{FF2B5EF4-FFF2-40B4-BE49-F238E27FC236}">
                <a16:creationId xmlns:a16="http://schemas.microsoft.com/office/drawing/2014/main" id="{388B2523-2709-2BAC-FAE6-B11F95268EA6}"/>
              </a:ext>
            </a:extLst>
          </p:cNvPr>
          <p:cNvSpPr txBox="1"/>
          <p:nvPr/>
        </p:nvSpPr>
        <p:spPr>
          <a:xfrm>
            <a:off x="1752600" y="3223001"/>
            <a:ext cx="2643673" cy="769441"/>
          </a:xfrm>
          <a:prstGeom prst="rect">
            <a:avLst/>
          </a:prstGeom>
          <a:noFill/>
        </p:spPr>
        <p:txBody>
          <a:bodyPr wrap="square" rtlCol="0">
            <a:spAutoFit/>
          </a:bodyPr>
          <a:lstStyle/>
          <a:p>
            <a:pPr algn="ctr"/>
            <a:r>
              <a:rPr lang="en-US" sz="1100" dirty="0">
                <a:solidFill>
                  <a:srgbClr val="FF0000"/>
                </a:solidFill>
              </a:rPr>
              <a:t>Only required of </a:t>
            </a:r>
          </a:p>
          <a:p>
            <a:pPr algn="ctr"/>
            <a:r>
              <a:rPr lang="en-US" sz="1100" dirty="0">
                <a:solidFill>
                  <a:srgbClr val="FF0000"/>
                </a:solidFill>
              </a:rPr>
              <a:t>new IBRs with </a:t>
            </a:r>
          </a:p>
          <a:p>
            <a:pPr algn="ctr"/>
            <a:r>
              <a:rPr lang="en-US" sz="1100" dirty="0">
                <a:solidFill>
                  <a:srgbClr val="FF0000"/>
                </a:solidFill>
              </a:rPr>
              <a:t>SGIA beyond 6/1/23 or GIM implemented after 1/1/28</a:t>
            </a:r>
          </a:p>
        </p:txBody>
      </p:sp>
      <p:cxnSp>
        <p:nvCxnSpPr>
          <p:cNvPr id="7" name="Straight Arrow Connector 6">
            <a:extLst>
              <a:ext uri="{FF2B5EF4-FFF2-40B4-BE49-F238E27FC236}">
                <a16:creationId xmlns:a16="http://schemas.microsoft.com/office/drawing/2014/main" id="{B51573C0-6142-3340-9F63-EFCDA5E0337E}"/>
              </a:ext>
            </a:extLst>
          </p:cNvPr>
          <p:cNvCxnSpPr>
            <a:cxnSpLocks/>
          </p:cNvCxnSpPr>
          <p:nvPr/>
        </p:nvCxnSpPr>
        <p:spPr>
          <a:xfrm flipH="1" flipV="1">
            <a:off x="3848100" y="3992442"/>
            <a:ext cx="3771900" cy="173583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34B9B45-0321-8479-B7B8-221D0388E787}"/>
              </a:ext>
            </a:extLst>
          </p:cNvPr>
          <p:cNvCxnSpPr>
            <a:cxnSpLocks/>
          </p:cNvCxnSpPr>
          <p:nvPr/>
        </p:nvCxnSpPr>
        <p:spPr>
          <a:xfrm flipH="1" flipV="1">
            <a:off x="1981200" y="2007152"/>
            <a:ext cx="5638800" cy="372112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A4594213-5066-CD67-37AF-5423EE6FA3D2}"/>
              </a:ext>
            </a:extLst>
          </p:cNvPr>
          <p:cNvSpPr txBox="1"/>
          <p:nvPr/>
        </p:nvSpPr>
        <p:spPr>
          <a:xfrm>
            <a:off x="952722" y="1393110"/>
            <a:ext cx="2643673" cy="430887"/>
          </a:xfrm>
          <a:prstGeom prst="rect">
            <a:avLst/>
          </a:prstGeom>
          <a:noFill/>
        </p:spPr>
        <p:txBody>
          <a:bodyPr wrap="square" rtlCol="0">
            <a:spAutoFit/>
          </a:bodyPr>
          <a:lstStyle/>
          <a:p>
            <a:pPr algn="ctr"/>
            <a:r>
              <a:rPr lang="en-US" sz="1100" dirty="0">
                <a:solidFill>
                  <a:srgbClr val="FF0000"/>
                </a:solidFill>
              </a:rPr>
              <a:t>For new IBRs w/ SGIA beyond 6/1/23 or GIM implemented after 1/1/28</a:t>
            </a:r>
          </a:p>
        </p:txBody>
      </p:sp>
      <p:sp>
        <p:nvSpPr>
          <p:cNvPr id="14" name="TextBox 13">
            <a:extLst>
              <a:ext uri="{FF2B5EF4-FFF2-40B4-BE49-F238E27FC236}">
                <a16:creationId xmlns:a16="http://schemas.microsoft.com/office/drawing/2014/main" id="{03531C10-08FB-A757-B4C0-F875D3526776}"/>
              </a:ext>
            </a:extLst>
          </p:cNvPr>
          <p:cNvSpPr txBox="1"/>
          <p:nvPr/>
        </p:nvSpPr>
        <p:spPr>
          <a:xfrm>
            <a:off x="3886200" y="2768025"/>
            <a:ext cx="2643673" cy="769441"/>
          </a:xfrm>
          <a:prstGeom prst="rect">
            <a:avLst/>
          </a:prstGeom>
          <a:noFill/>
        </p:spPr>
        <p:txBody>
          <a:bodyPr wrap="square" rtlCol="0">
            <a:spAutoFit/>
          </a:bodyPr>
          <a:lstStyle/>
          <a:p>
            <a:pPr algn="ctr"/>
            <a:r>
              <a:rPr lang="en-US" sz="1100" dirty="0">
                <a:solidFill>
                  <a:srgbClr val="FF0000"/>
                </a:solidFill>
              </a:rPr>
              <a:t>Solar and ESR IBRs with </a:t>
            </a:r>
          </a:p>
          <a:p>
            <a:pPr algn="ctr"/>
            <a:r>
              <a:rPr lang="en-US" sz="1100" dirty="0">
                <a:solidFill>
                  <a:srgbClr val="FF0000"/>
                </a:solidFill>
              </a:rPr>
              <a:t>SGIA beyond 6/1/23 or GIM implemented after 1/1/28 also subject to IEEE-2800 Table 12 zones</a:t>
            </a:r>
          </a:p>
        </p:txBody>
      </p:sp>
      <p:sp>
        <p:nvSpPr>
          <p:cNvPr id="15" name="Rectangle 14">
            <a:extLst>
              <a:ext uri="{FF2B5EF4-FFF2-40B4-BE49-F238E27FC236}">
                <a16:creationId xmlns:a16="http://schemas.microsoft.com/office/drawing/2014/main" id="{484B7A32-188F-6131-2AA3-2C44568385E5}"/>
              </a:ext>
            </a:extLst>
          </p:cNvPr>
          <p:cNvSpPr/>
          <p:nvPr/>
        </p:nvSpPr>
        <p:spPr>
          <a:xfrm>
            <a:off x="3810000" y="2824472"/>
            <a:ext cx="2719873" cy="604528"/>
          </a:xfrm>
          <a:prstGeom prst="rect">
            <a:avLst/>
          </a:prstGeom>
          <a:solidFill>
            <a:schemeClr val="accent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9D232065-5F21-0FFC-B31A-6EDE52B736C6}"/>
              </a:ext>
            </a:extLst>
          </p:cNvPr>
          <p:cNvSpPr/>
          <p:nvPr/>
        </p:nvSpPr>
        <p:spPr>
          <a:xfrm>
            <a:off x="3405673" y="3415532"/>
            <a:ext cx="404327" cy="604528"/>
          </a:xfrm>
          <a:prstGeom prst="rect">
            <a:avLst/>
          </a:prstGeom>
          <a:solidFill>
            <a:schemeClr val="accent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B8E0A6AE-6E93-789B-6CBC-6C863C2A692B}"/>
              </a:ext>
            </a:extLst>
          </p:cNvPr>
          <p:cNvSpPr/>
          <p:nvPr/>
        </p:nvSpPr>
        <p:spPr>
          <a:xfrm>
            <a:off x="1219200" y="4813117"/>
            <a:ext cx="152400" cy="769441"/>
          </a:xfrm>
          <a:prstGeom prst="rect">
            <a:avLst/>
          </a:prstGeom>
          <a:solidFill>
            <a:schemeClr val="accent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Connector 9">
            <a:extLst>
              <a:ext uri="{FF2B5EF4-FFF2-40B4-BE49-F238E27FC236}">
                <a16:creationId xmlns:a16="http://schemas.microsoft.com/office/drawing/2014/main" id="{EB0C5245-F781-1148-4F90-40CAD6BD8434}"/>
              </a:ext>
            </a:extLst>
          </p:cNvPr>
          <p:cNvCxnSpPr>
            <a:cxnSpLocks/>
          </p:cNvCxnSpPr>
          <p:nvPr/>
        </p:nvCxnSpPr>
        <p:spPr>
          <a:xfrm flipV="1">
            <a:off x="1600200" y="2824472"/>
            <a:ext cx="2514600" cy="2738128"/>
          </a:xfrm>
          <a:prstGeom prst="line">
            <a:avLst/>
          </a:prstGeom>
          <a:ln w="25400">
            <a:solidFill>
              <a:schemeClr val="accent4">
                <a:lumMod val="75000"/>
                <a:lumOff val="2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268E0349-6F52-6272-7576-F6A485EB69D6}"/>
              </a:ext>
            </a:extLst>
          </p:cNvPr>
          <p:cNvSpPr txBox="1"/>
          <p:nvPr/>
        </p:nvSpPr>
        <p:spPr>
          <a:xfrm>
            <a:off x="2048069" y="5082421"/>
            <a:ext cx="1752600" cy="507831"/>
          </a:xfrm>
          <a:prstGeom prst="rect">
            <a:avLst/>
          </a:prstGeom>
          <a:noFill/>
        </p:spPr>
        <p:txBody>
          <a:bodyPr wrap="square" rtlCol="0">
            <a:spAutoFit/>
          </a:bodyPr>
          <a:lstStyle/>
          <a:p>
            <a:r>
              <a:rPr lang="en-US" sz="900" b="1" dirty="0">
                <a:solidFill>
                  <a:srgbClr val="1124AF"/>
                </a:solidFill>
              </a:rPr>
              <a:t>For post 1/1/28 GIM: Example Type 3 LVRT curve</a:t>
            </a:r>
          </a:p>
          <a:p>
            <a:r>
              <a:rPr lang="en-US" sz="900" b="1" dirty="0">
                <a:solidFill>
                  <a:srgbClr val="1124AF"/>
                </a:solidFill>
              </a:rPr>
              <a:t>after available upgrades</a:t>
            </a:r>
          </a:p>
        </p:txBody>
      </p:sp>
      <p:cxnSp>
        <p:nvCxnSpPr>
          <p:cNvPr id="20" name="Straight Arrow Connector 19">
            <a:extLst>
              <a:ext uri="{FF2B5EF4-FFF2-40B4-BE49-F238E27FC236}">
                <a16:creationId xmlns:a16="http://schemas.microsoft.com/office/drawing/2014/main" id="{4247F4C7-AB4C-ACFE-9033-6BB42C13D47A}"/>
              </a:ext>
            </a:extLst>
          </p:cNvPr>
          <p:cNvCxnSpPr/>
          <p:nvPr/>
        </p:nvCxnSpPr>
        <p:spPr>
          <a:xfrm flipH="1" flipV="1">
            <a:off x="2362200" y="4775638"/>
            <a:ext cx="116178" cy="329762"/>
          </a:xfrm>
          <a:prstGeom prst="straightConnector1">
            <a:avLst/>
          </a:prstGeom>
          <a:ln>
            <a:solidFill>
              <a:srgbClr val="1124AF"/>
            </a:solidFill>
            <a:tailEnd type="triangle"/>
          </a:ln>
        </p:spPr>
        <p:style>
          <a:lnRef idx="1">
            <a:schemeClr val="accent1"/>
          </a:lnRef>
          <a:fillRef idx="0">
            <a:schemeClr val="accent1"/>
          </a:fillRef>
          <a:effectRef idx="0">
            <a:schemeClr val="accent1"/>
          </a:effectRef>
          <a:fontRef idx="minor">
            <a:schemeClr val="tx1"/>
          </a:fontRef>
        </p:style>
      </p:cxnSp>
      <p:sp>
        <p:nvSpPr>
          <p:cNvPr id="22" name="Oval 21">
            <a:extLst>
              <a:ext uri="{FF2B5EF4-FFF2-40B4-BE49-F238E27FC236}">
                <a16:creationId xmlns:a16="http://schemas.microsoft.com/office/drawing/2014/main" id="{C21AFAFC-C8B1-DC1F-9B8D-A5174F7AB665}"/>
              </a:ext>
            </a:extLst>
          </p:cNvPr>
          <p:cNvSpPr/>
          <p:nvPr/>
        </p:nvSpPr>
        <p:spPr>
          <a:xfrm>
            <a:off x="3027005" y="3657600"/>
            <a:ext cx="404327" cy="423661"/>
          </a:xfrm>
          <a:prstGeom prst="ellipse">
            <a:avLst/>
          </a:prstGeom>
          <a:solidFill>
            <a:srgbClr val="FF0000">
              <a:alpha val="1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79275297-1665-2B6F-0368-3DA6D8C75639}"/>
              </a:ext>
            </a:extLst>
          </p:cNvPr>
          <p:cNvSpPr/>
          <p:nvPr/>
        </p:nvSpPr>
        <p:spPr>
          <a:xfrm>
            <a:off x="3569737" y="3120681"/>
            <a:ext cx="404327" cy="402591"/>
          </a:xfrm>
          <a:prstGeom prst="ellipse">
            <a:avLst/>
          </a:prstGeom>
          <a:solidFill>
            <a:srgbClr val="FF0000">
              <a:alpha val="1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Arrow Connector 24">
            <a:extLst>
              <a:ext uri="{FF2B5EF4-FFF2-40B4-BE49-F238E27FC236}">
                <a16:creationId xmlns:a16="http://schemas.microsoft.com/office/drawing/2014/main" id="{5437C4B6-8279-1B0E-561C-C78963FBE184}"/>
              </a:ext>
            </a:extLst>
          </p:cNvPr>
          <p:cNvCxnSpPr/>
          <p:nvPr/>
        </p:nvCxnSpPr>
        <p:spPr>
          <a:xfrm flipH="1">
            <a:off x="3800669" y="1905000"/>
            <a:ext cx="695131" cy="121568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7500BD3B-10EE-750A-26F8-22F72D52D472}"/>
              </a:ext>
            </a:extLst>
          </p:cNvPr>
          <p:cNvSpPr txBox="1"/>
          <p:nvPr/>
        </p:nvSpPr>
        <p:spPr>
          <a:xfrm>
            <a:off x="4495800" y="1471439"/>
            <a:ext cx="3124200" cy="600164"/>
          </a:xfrm>
          <a:prstGeom prst="rect">
            <a:avLst/>
          </a:prstGeom>
          <a:noFill/>
        </p:spPr>
        <p:txBody>
          <a:bodyPr wrap="square" rtlCol="0">
            <a:spAutoFit/>
          </a:bodyPr>
          <a:lstStyle/>
          <a:p>
            <a:r>
              <a:rPr lang="en-US" sz="1100" dirty="0">
                <a:solidFill>
                  <a:srgbClr val="FF0000"/>
                </a:solidFill>
              </a:rPr>
              <a:t>Some exceptions may be allowed when substantially meeting the curves after technically feasible changes implemented.</a:t>
            </a:r>
          </a:p>
        </p:txBody>
      </p:sp>
    </p:spTree>
    <p:extLst>
      <p:ext uri="{BB962C8B-B14F-4D97-AF65-F5344CB8AC3E}">
        <p14:creationId xmlns:p14="http://schemas.microsoft.com/office/powerpoint/2010/main" val="1399437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5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fade">
                                      <p:cBhvr>
                                        <p:cTn id="3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2" grpId="0" animBg="1"/>
      <p:bldP spid="23" grpId="0" animBg="1"/>
      <p:bldP spid="2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
        <p:nvSpPr>
          <p:cNvPr id="6" name="TextBox 5">
            <a:extLst>
              <a:ext uri="{FF2B5EF4-FFF2-40B4-BE49-F238E27FC236}">
                <a16:creationId xmlns:a16="http://schemas.microsoft.com/office/drawing/2014/main" id="{89C2C42A-B0EA-49DF-AACF-621FB03C73AE}"/>
              </a:ext>
            </a:extLst>
          </p:cNvPr>
          <p:cNvSpPr txBox="1"/>
          <p:nvPr/>
        </p:nvSpPr>
        <p:spPr>
          <a:xfrm>
            <a:off x="381000" y="254196"/>
            <a:ext cx="8496300" cy="461665"/>
          </a:xfrm>
          <a:prstGeom prst="rect">
            <a:avLst/>
          </a:prstGeom>
          <a:noFill/>
        </p:spPr>
        <p:txBody>
          <a:bodyPr wrap="square">
            <a:spAutoFit/>
          </a:bodyPr>
          <a:lstStyle/>
          <a:p>
            <a:r>
              <a:rPr lang="en-US" sz="2400" b="1" dirty="0">
                <a:solidFill>
                  <a:schemeClr val="accent1"/>
                </a:solidFill>
                <a:latin typeface="+mj-lt"/>
                <a:ea typeface="+mj-ea"/>
                <a:cs typeface="+mj-cs"/>
              </a:rPr>
              <a:t>New IBR Voltage Instantaneous Ride-Through Curve</a:t>
            </a:r>
          </a:p>
        </p:txBody>
      </p:sp>
      <p:pic>
        <p:nvPicPr>
          <p:cNvPr id="8" name="Picture 7">
            <a:extLst>
              <a:ext uri="{FF2B5EF4-FFF2-40B4-BE49-F238E27FC236}">
                <a16:creationId xmlns:a16="http://schemas.microsoft.com/office/drawing/2014/main" id="{B7D7AB89-8B0A-43F9-B967-DD1281BFD667}"/>
              </a:ext>
            </a:extLst>
          </p:cNvPr>
          <p:cNvPicPr>
            <a:picLocks noChangeAspect="1"/>
          </p:cNvPicPr>
          <p:nvPr/>
        </p:nvPicPr>
        <p:blipFill>
          <a:blip r:embed="rId2"/>
          <a:stretch>
            <a:fillRect/>
          </a:stretch>
        </p:blipFill>
        <p:spPr>
          <a:xfrm>
            <a:off x="1141317" y="752716"/>
            <a:ext cx="6631083" cy="5267321"/>
          </a:xfrm>
          <a:prstGeom prst="rect">
            <a:avLst/>
          </a:prstGeom>
        </p:spPr>
      </p:pic>
      <p:sp>
        <p:nvSpPr>
          <p:cNvPr id="2" name="TextBox 1">
            <a:extLst>
              <a:ext uri="{FF2B5EF4-FFF2-40B4-BE49-F238E27FC236}">
                <a16:creationId xmlns:a16="http://schemas.microsoft.com/office/drawing/2014/main" id="{314581B2-63B6-7E26-A551-9C58E93F4B1A}"/>
              </a:ext>
            </a:extLst>
          </p:cNvPr>
          <p:cNvSpPr txBox="1"/>
          <p:nvPr/>
        </p:nvSpPr>
        <p:spPr>
          <a:xfrm>
            <a:off x="2004527" y="2971800"/>
            <a:ext cx="5334000" cy="1323439"/>
          </a:xfrm>
          <a:prstGeom prst="rect">
            <a:avLst/>
          </a:prstGeom>
          <a:noFill/>
        </p:spPr>
        <p:txBody>
          <a:bodyPr wrap="square" rtlCol="0">
            <a:spAutoFit/>
          </a:bodyPr>
          <a:lstStyle/>
          <a:p>
            <a:pPr algn="ctr"/>
            <a:r>
              <a:rPr lang="en-US" sz="4000" dirty="0">
                <a:solidFill>
                  <a:srgbClr val="FF0000"/>
                </a:solidFill>
              </a:rPr>
              <a:t>Only for new IBRs with SGIA after 6/1/23</a:t>
            </a:r>
          </a:p>
        </p:txBody>
      </p:sp>
    </p:spTree>
    <p:extLst>
      <p:ext uri="{BB962C8B-B14F-4D97-AF65-F5344CB8AC3E}">
        <p14:creationId xmlns:p14="http://schemas.microsoft.com/office/powerpoint/2010/main" val="2040691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Implementation</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a:xfrm>
            <a:off x="304800" y="1066800"/>
            <a:ext cx="8763000" cy="5105400"/>
          </a:xfrm>
        </p:spPr>
        <p:txBody>
          <a:bodyPr>
            <a:noAutofit/>
          </a:bodyPr>
          <a:lstStyle/>
          <a:p>
            <a:r>
              <a:rPr lang="en-US" sz="1300" dirty="0"/>
              <a:t>Transmission-connected IBRs w/ SGIA executed on or after </a:t>
            </a:r>
            <a:r>
              <a:rPr lang="en-US" sz="1300" strike="sngStrike" dirty="0"/>
              <a:t>January</a:t>
            </a:r>
            <a:r>
              <a:rPr lang="en-US" sz="1300" dirty="0"/>
              <a:t> </a:t>
            </a:r>
            <a:r>
              <a:rPr lang="en-US" sz="1300" dirty="0">
                <a:solidFill>
                  <a:srgbClr val="FF0000"/>
                </a:solidFill>
              </a:rPr>
              <a:t>June</a:t>
            </a:r>
            <a:r>
              <a:rPr lang="en-US" sz="1300" dirty="0"/>
              <a:t> 1, 2023 must comply w/ all requirements in </a:t>
            </a:r>
            <a:r>
              <a:rPr lang="en-US" sz="1300" dirty="0">
                <a:solidFill>
                  <a:srgbClr val="FF0000"/>
                </a:solidFill>
              </a:rPr>
              <a:t>IEEE 2800 (Sections 5, 7, 9); legacy (pre-6/1/23 SGIA) must comply w/ current VRT curves with NOGRR 245 specificity </a:t>
            </a:r>
            <a:r>
              <a:rPr lang="en-US" sz="1300" strike="sngStrike" dirty="0"/>
              <a:t>NOGRR245</a:t>
            </a:r>
            <a:r>
              <a:rPr lang="en-US" sz="1300" dirty="0"/>
              <a:t>. </a:t>
            </a:r>
          </a:p>
          <a:p>
            <a:r>
              <a:rPr lang="en-US" sz="1300" dirty="0"/>
              <a:t>All other transmission-connected IBRs must comply w/n </a:t>
            </a:r>
            <a:r>
              <a:rPr lang="en-US" sz="1300" strike="sngStrike" dirty="0"/>
              <a:t>12</a:t>
            </a:r>
            <a:r>
              <a:rPr lang="en-US" sz="1300" dirty="0">
                <a:solidFill>
                  <a:srgbClr val="FF0000"/>
                </a:solidFill>
              </a:rPr>
              <a:t>24-60</a:t>
            </a:r>
            <a:r>
              <a:rPr lang="en-US" sz="1300" dirty="0"/>
              <a:t> months of NOGRR approval</a:t>
            </a:r>
          </a:p>
          <a:p>
            <a:pPr lvl="1"/>
            <a:r>
              <a:rPr lang="en-US" sz="1200" dirty="0"/>
              <a:t>Table B of VRT requirements not required for transmission-connected IBRs w/ SGIA before </a:t>
            </a:r>
            <a:r>
              <a:rPr lang="en-US" sz="1200" strike="sngStrike" dirty="0"/>
              <a:t>January</a:t>
            </a:r>
            <a:r>
              <a:rPr lang="en-US" sz="1200" dirty="0"/>
              <a:t> </a:t>
            </a:r>
            <a:r>
              <a:rPr lang="en-US" sz="1200" dirty="0">
                <a:solidFill>
                  <a:srgbClr val="FF0000"/>
                </a:solidFill>
              </a:rPr>
              <a:t>June</a:t>
            </a:r>
            <a:r>
              <a:rPr lang="en-US" sz="1200" dirty="0"/>
              <a:t> 1, 2023 </a:t>
            </a:r>
          </a:p>
          <a:p>
            <a:pPr lvl="1"/>
            <a:r>
              <a:rPr lang="en-US" sz="1200" strike="sngStrike" dirty="0"/>
              <a:t>Within 6 months of the NOGRR being approved</a:t>
            </a:r>
            <a:r>
              <a:rPr lang="en-US" sz="1200" dirty="0"/>
              <a:t>, </a:t>
            </a:r>
            <a:r>
              <a:rPr lang="en-US" sz="1200" dirty="0">
                <a:solidFill>
                  <a:srgbClr val="FF0000"/>
                </a:solidFill>
              </a:rPr>
              <a:t>By 6/1/24 (for post 1/16/14 SGIAs) and 12/1/24 (for pre-1/16/14 SGIAs</a:t>
            </a:r>
            <a:r>
              <a:rPr lang="en-US" sz="1200" dirty="0"/>
              <a:t>,  </a:t>
            </a:r>
            <a:r>
              <a:rPr lang="en-US" sz="1200" strike="sngStrike" dirty="0"/>
              <a:t>if the Resource Entity can demonstrate a valid reason for needing additional time (up to an additional 12 months) to implement changes to allow the IBR to be fully compliant,</a:t>
            </a:r>
            <a:r>
              <a:rPr lang="en-US" sz="1200" dirty="0"/>
              <a:t> the RE must submit a </a:t>
            </a:r>
            <a:r>
              <a:rPr lang="en-US" sz="1200" strike="sngStrike" dirty="0"/>
              <a:t>request for a temporary exemption</a:t>
            </a:r>
            <a:r>
              <a:rPr lang="en-US" sz="1200" dirty="0"/>
              <a:t> </a:t>
            </a:r>
            <a:r>
              <a:rPr lang="en-US" sz="1200" dirty="0">
                <a:solidFill>
                  <a:srgbClr val="FF0000"/>
                </a:solidFill>
              </a:rPr>
              <a:t>provide ERCOT a report</a:t>
            </a:r>
            <a:r>
              <a:rPr lang="en-US" sz="1200" dirty="0"/>
              <a:t> </a:t>
            </a:r>
            <a:r>
              <a:rPr lang="en-US" sz="1200" dirty="0">
                <a:solidFill>
                  <a:srgbClr val="FF0000"/>
                </a:solidFill>
              </a:rPr>
              <a:t>detailing capabilities and plans to meet various deadlines 12/25, 12/27, or 12/28  </a:t>
            </a:r>
          </a:p>
          <a:p>
            <a:pPr lvl="1"/>
            <a:r>
              <a:rPr lang="en-US" sz="1200" strike="sngStrike" dirty="0"/>
              <a:t>ERCOT may approve an exemption for the minimum amount of time necessary to implement the changes.</a:t>
            </a:r>
          </a:p>
          <a:p>
            <a:pPr lvl="1"/>
            <a:r>
              <a:rPr lang="en-US" sz="1200" strike="sngStrike" dirty="0"/>
              <a:t>If an IBR receives an exemption, they still must implement any changes possible to get as close to the requirements as soon as practicable.</a:t>
            </a:r>
          </a:p>
          <a:p>
            <a:r>
              <a:rPr lang="en-US" sz="1300" strike="sngStrike" dirty="0"/>
              <a:t>After 24 months </a:t>
            </a:r>
            <a:r>
              <a:rPr lang="en-US" sz="1300" dirty="0">
                <a:solidFill>
                  <a:srgbClr val="FF0000"/>
                </a:solidFill>
              </a:rPr>
              <a:t>By 1/1/2026, </a:t>
            </a:r>
            <a:r>
              <a:rPr lang="en-US" sz="1300" dirty="0"/>
              <a:t>transmission-connected IBRs </a:t>
            </a:r>
            <a:r>
              <a:rPr lang="en-US" sz="1300" dirty="0">
                <a:solidFill>
                  <a:srgbClr val="FF0000"/>
                </a:solidFill>
              </a:rPr>
              <a:t>not needing more substantive modifications</a:t>
            </a:r>
            <a:r>
              <a:rPr lang="en-US" sz="1300" dirty="0"/>
              <a:t> must fully comply or </a:t>
            </a:r>
            <a:r>
              <a:rPr lang="en-US" sz="1300" strike="sngStrike" dirty="0"/>
              <a:t>will only be allowed to operate when instructed on for reliability needs</a:t>
            </a:r>
            <a:r>
              <a:rPr lang="en-US" sz="1300" dirty="0"/>
              <a:t> </a:t>
            </a:r>
            <a:r>
              <a:rPr lang="en-US" sz="1300" dirty="0">
                <a:solidFill>
                  <a:srgbClr val="FF0000"/>
                </a:solidFill>
              </a:rPr>
              <a:t>may have operational restrictions</a:t>
            </a:r>
            <a:endParaRPr lang="en-US" sz="1300" dirty="0"/>
          </a:p>
          <a:p>
            <a:pPr lvl="1"/>
            <a:r>
              <a:rPr lang="en-US" sz="1300" dirty="0"/>
              <a:t>Restrictions removed when IBR mitigates issues preventing full compliance</a:t>
            </a:r>
          </a:p>
          <a:p>
            <a:pPr lvl="1"/>
            <a:r>
              <a:rPr lang="en-US" sz="1300" dirty="0">
                <a:solidFill>
                  <a:srgbClr val="FF0000"/>
                </a:solidFill>
              </a:rPr>
              <a:t>Those needing substantive modifications and submit plan have until 12/31/27, if needed</a:t>
            </a:r>
          </a:p>
          <a:p>
            <a:pPr lvl="1"/>
            <a:r>
              <a:rPr lang="en-US" sz="1300" dirty="0">
                <a:solidFill>
                  <a:srgbClr val="FF0000"/>
                </a:solidFill>
              </a:rPr>
              <a:t>Those needing substantive modifications for phase angle jump and MFRT capability have until 12/31/28, if needed</a:t>
            </a:r>
          </a:p>
          <a:p>
            <a:pPr lvl="1"/>
            <a:r>
              <a:rPr lang="en-US" sz="1300" dirty="0">
                <a:solidFill>
                  <a:srgbClr val="FF0000"/>
                </a:solidFill>
              </a:rPr>
              <a:t>Performance failures to current VRT curves or preferred VRT curves (as required) may result in immediate operational restrictions at any time</a:t>
            </a:r>
          </a:p>
          <a:p>
            <a:r>
              <a:rPr lang="en-US" sz="1300" dirty="0"/>
              <a:t>New rules do not remove obligation to meet current FRT/VRT requirements</a:t>
            </a:r>
          </a:p>
          <a:p>
            <a:r>
              <a:rPr lang="en-US" sz="1300" dirty="0"/>
              <a:t>Models must be updated for all entities making modifications </a:t>
            </a:r>
            <a:r>
              <a:rPr lang="en-US" sz="1300" dirty="0">
                <a:solidFill>
                  <a:srgbClr val="FF0000"/>
                </a:solidFill>
              </a:rPr>
              <a:t>consistent with proposed PGRR 109</a:t>
            </a:r>
            <a:endParaRPr lang="en-US" sz="1300" dirty="0"/>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15</a:t>
            </a:fld>
            <a:endParaRPr lang="en-US" dirty="0"/>
          </a:p>
        </p:txBody>
      </p:sp>
    </p:spTree>
    <p:extLst>
      <p:ext uri="{BB962C8B-B14F-4D97-AF65-F5344CB8AC3E}">
        <p14:creationId xmlns:p14="http://schemas.microsoft.com/office/powerpoint/2010/main" val="1352130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F5ABF-59DB-4149-C143-630F94309C69}"/>
              </a:ext>
            </a:extLst>
          </p:cNvPr>
          <p:cNvSpPr>
            <a:spLocks noGrp="1"/>
          </p:cNvSpPr>
          <p:nvPr>
            <p:ph type="title"/>
          </p:nvPr>
        </p:nvSpPr>
        <p:spPr/>
        <p:txBody>
          <a:bodyPr/>
          <a:lstStyle/>
          <a:p>
            <a:r>
              <a:rPr lang="en-US" sz="1800" dirty="0"/>
              <a:t>ERCOT concerns with NextEra proposal submitted on September 5, 2023</a:t>
            </a:r>
          </a:p>
        </p:txBody>
      </p:sp>
      <p:sp>
        <p:nvSpPr>
          <p:cNvPr id="4" name="Slide Number Placeholder 3">
            <a:extLst>
              <a:ext uri="{FF2B5EF4-FFF2-40B4-BE49-F238E27FC236}">
                <a16:creationId xmlns:a16="http://schemas.microsoft.com/office/drawing/2014/main" id="{01056F6A-9F84-BF9C-49BC-7BB76663D730}"/>
              </a:ext>
            </a:extLst>
          </p:cNvPr>
          <p:cNvSpPr>
            <a:spLocks noGrp="1"/>
          </p:cNvSpPr>
          <p:nvPr>
            <p:ph type="sldNum" sz="quarter" idx="4"/>
          </p:nvPr>
        </p:nvSpPr>
        <p:spPr/>
        <p:txBody>
          <a:bodyPr/>
          <a:lstStyle/>
          <a:p>
            <a:fld id="{1D93BD3E-1E9A-4970-A6F7-E7AC52762E0C}" type="slidenum">
              <a:rPr lang="en-US" smtClean="0"/>
              <a:pPr/>
              <a:t>16</a:t>
            </a:fld>
            <a:endParaRPr lang="en-US" dirty="0"/>
          </a:p>
        </p:txBody>
      </p:sp>
      <p:sp>
        <p:nvSpPr>
          <p:cNvPr id="7" name="TextBox 6">
            <a:extLst>
              <a:ext uri="{FF2B5EF4-FFF2-40B4-BE49-F238E27FC236}">
                <a16:creationId xmlns:a16="http://schemas.microsoft.com/office/drawing/2014/main" id="{D1220634-BAC3-37C8-1E24-CC4339D36D79}"/>
              </a:ext>
            </a:extLst>
          </p:cNvPr>
          <p:cNvSpPr txBox="1"/>
          <p:nvPr/>
        </p:nvSpPr>
        <p:spPr>
          <a:xfrm>
            <a:off x="345233" y="1033027"/>
            <a:ext cx="7848600" cy="584775"/>
          </a:xfrm>
          <a:prstGeom prst="rect">
            <a:avLst/>
          </a:prstGeom>
          <a:noFill/>
        </p:spPr>
        <p:txBody>
          <a:bodyPr wrap="square" rtlCol="0">
            <a:spAutoFit/>
          </a:bodyPr>
          <a:lstStyle/>
          <a:p>
            <a:endParaRPr lang="en-US" dirty="0">
              <a:solidFill>
                <a:schemeClr val="tx2"/>
              </a:solidFill>
            </a:endParaRPr>
          </a:p>
          <a:p>
            <a:pPr lvl="1"/>
            <a:endParaRPr lang="en-US" sz="1400" dirty="0">
              <a:solidFill>
                <a:schemeClr val="tx2"/>
              </a:solidFill>
            </a:endParaRPr>
          </a:p>
        </p:txBody>
      </p:sp>
      <p:sp>
        <p:nvSpPr>
          <p:cNvPr id="5" name="TextBox 4">
            <a:extLst>
              <a:ext uri="{FF2B5EF4-FFF2-40B4-BE49-F238E27FC236}">
                <a16:creationId xmlns:a16="http://schemas.microsoft.com/office/drawing/2014/main" id="{4F704BA9-65B6-F698-3635-36C3F7E418BF}"/>
              </a:ext>
            </a:extLst>
          </p:cNvPr>
          <p:cNvSpPr txBox="1"/>
          <p:nvPr/>
        </p:nvSpPr>
        <p:spPr>
          <a:xfrm>
            <a:off x="199442" y="685800"/>
            <a:ext cx="8745116" cy="6047809"/>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tx2"/>
                </a:solidFill>
              </a:rPr>
              <a:t>ERCOT does not support NextEra or Southern Company frameworks as they reduce reliability from current requirements; some issues with NextEra’s proposal appear below:</a:t>
            </a:r>
          </a:p>
          <a:p>
            <a:pPr marL="285750" indent="-285750">
              <a:buFont typeface="Arial" panose="020B0604020202020204" pitchFamily="34" charset="0"/>
              <a:buChar char="•"/>
            </a:pPr>
            <a:r>
              <a:rPr lang="en-US" sz="1400" dirty="0">
                <a:solidFill>
                  <a:schemeClr val="tx2"/>
                </a:solidFill>
              </a:rPr>
              <a:t>NextEra’s language is built off older ERCOT comments submitted on 6/22/23</a:t>
            </a:r>
          </a:p>
          <a:p>
            <a:pPr marL="742950" lvl="1" indent="-285750">
              <a:buFont typeface="Courier New" panose="02070309020205020404" pitchFamily="49" charset="0"/>
              <a:buChar char="o"/>
            </a:pPr>
            <a:r>
              <a:rPr lang="en-US" sz="1100" dirty="0">
                <a:solidFill>
                  <a:schemeClr val="tx2"/>
                </a:solidFill>
              </a:rPr>
              <a:t>Remove all Type 1/Type 2 WGRs FRT or VRT requirements</a:t>
            </a:r>
          </a:p>
          <a:p>
            <a:pPr marL="742950" lvl="1" indent="-285750">
              <a:buFont typeface="Courier New" panose="02070309020205020404" pitchFamily="49" charset="0"/>
              <a:buChar char="o"/>
            </a:pPr>
            <a:r>
              <a:rPr lang="en-US" sz="1100" dirty="0">
                <a:solidFill>
                  <a:schemeClr val="tx2"/>
                </a:solidFill>
              </a:rPr>
              <a:t>Remove other language/clarifications in ERCOT’s 8/18/23 comments</a:t>
            </a:r>
          </a:p>
          <a:p>
            <a:pPr marL="285750" indent="-285750">
              <a:buFont typeface="Arial" panose="020B0604020202020204" pitchFamily="34" charset="0"/>
              <a:buChar char="•"/>
            </a:pPr>
            <a:r>
              <a:rPr lang="en-US" sz="1400" dirty="0">
                <a:solidFill>
                  <a:schemeClr val="tx2"/>
                </a:solidFill>
              </a:rPr>
              <a:t>Frameworks maintain and expand exemptions to include commercially reasonableness rather than limiting exemptions to specific requirements that are technically feasible for specific models</a:t>
            </a:r>
          </a:p>
          <a:p>
            <a:pPr marL="742950" lvl="1" indent="-285750">
              <a:buFont typeface="Courier New" panose="02070309020205020404" pitchFamily="49" charset="0"/>
              <a:buChar char="o"/>
            </a:pPr>
            <a:r>
              <a:rPr lang="en-US" sz="1100" dirty="0">
                <a:solidFill>
                  <a:schemeClr val="tx2"/>
                </a:solidFill>
              </a:rPr>
              <a:t>Prioritizes commercial discretion of owners over reliability (“commercially reasonable” often driven by mandatory reliability requirements)</a:t>
            </a:r>
          </a:p>
          <a:p>
            <a:pPr marL="742950" lvl="1" indent="-285750">
              <a:buFont typeface="Courier New" panose="02070309020205020404" pitchFamily="49" charset="0"/>
              <a:buChar char="o"/>
            </a:pPr>
            <a:r>
              <a:rPr lang="en-US" sz="1100" dirty="0">
                <a:solidFill>
                  <a:schemeClr val="tx2"/>
                </a:solidFill>
              </a:rPr>
              <a:t>Propose stakeholders and customers accept risk of IBR/Type1 WGR/Type 2 WGR ride-through failures (i.e. continued operational performance such as occurred in Odessa events or worse (e.g. system blackout) presumed acceptable)</a:t>
            </a:r>
          </a:p>
          <a:p>
            <a:pPr marL="742950" lvl="1" indent="-285750">
              <a:buFont typeface="Courier New" panose="02070309020205020404" pitchFamily="49" charset="0"/>
              <a:buChar char="o"/>
            </a:pPr>
            <a:r>
              <a:rPr lang="en-US" sz="1100" dirty="0">
                <a:solidFill>
                  <a:schemeClr val="tx2"/>
                </a:solidFill>
              </a:rPr>
              <a:t>ERCOT has consistently stated that exemptions are not acceptable for reliability due to demonstrated events.</a:t>
            </a:r>
            <a:endParaRPr lang="en-US" sz="1050" dirty="0">
              <a:solidFill>
                <a:schemeClr val="tx2"/>
              </a:solidFill>
            </a:endParaRPr>
          </a:p>
          <a:p>
            <a:pPr marL="285750" indent="-285750">
              <a:buFont typeface="Arial" panose="020B0604020202020204" pitchFamily="34" charset="0"/>
              <a:buChar char="•"/>
            </a:pPr>
            <a:r>
              <a:rPr lang="en-US" sz="1400" dirty="0">
                <a:solidFill>
                  <a:schemeClr val="tx2"/>
                </a:solidFill>
              </a:rPr>
              <a:t>Frameworks remove ERCOT’s authority to impose operational restrictions for non-performance or non-compliance</a:t>
            </a:r>
          </a:p>
          <a:p>
            <a:pPr marL="742950" lvl="1" indent="-285750">
              <a:buFont typeface="Courier New" panose="02070309020205020404" pitchFamily="49" charset="0"/>
              <a:buChar char="o"/>
            </a:pPr>
            <a:r>
              <a:rPr lang="en-US" sz="1100" dirty="0">
                <a:solidFill>
                  <a:schemeClr val="tx2"/>
                </a:solidFill>
              </a:rPr>
              <a:t>Attempts to strip ERCOT’s authority to take necessary actions to remove reliability risk</a:t>
            </a:r>
          </a:p>
          <a:p>
            <a:pPr marL="742950" lvl="1" indent="-285750">
              <a:buFont typeface="Courier New" panose="02070309020205020404" pitchFamily="49" charset="0"/>
              <a:buChar char="o"/>
            </a:pPr>
            <a:r>
              <a:rPr lang="en-US" sz="1100" dirty="0">
                <a:solidFill>
                  <a:schemeClr val="tx2"/>
                </a:solidFill>
              </a:rPr>
              <a:t>This clear expectation was a foundational requirement for ERCOT’s willingness to accept the alternative framework proposed in its June 22, 2023 comments to allow additional time frames.</a:t>
            </a:r>
          </a:p>
          <a:p>
            <a:pPr marL="742950" lvl="1" indent="-285750">
              <a:buFont typeface="Courier New" panose="02070309020205020404" pitchFamily="49" charset="0"/>
              <a:buChar char="o"/>
            </a:pPr>
            <a:r>
              <a:rPr lang="en-US" sz="1100" dirty="0">
                <a:solidFill>
                  <a:schemeClr val="tx2"/>
                </a:solidFill>
              </a:rPr>
              <a:t>Require review of event and review of commercially reasonable efforts to avoid future failures but no requirement to implement changes and no minimum ride-through requirement or threshold to drive/incentivize performance improvement</a:t>
            </a:r>
          </a:p>
          <a:p>
            <a:pPr marL="285750" indent="-285750">
              <a:buFont typeface="Arial" panose="020B0604020202020204" pitchFamily="34" charset="0"/>
              <a:buChar char="•"/>
            </a:pPr>
            <a:r>
              <a:rPr lang="en-US" sz="1400" dirty="0">
                <a:solidFill>
                  <a:schemeClr val="tx2"/>
                </a:solidFill>
              </a:rPr>
              <a:t>Frameworks propose unacceptable timelines </a:t>
            </a:r>
          </a:p>
          <a:p>
            <a:pPr marL="628650" lvl="1" indent="-171450">
              <a:buFont typeface="Courier New" panose="02070309020205020404" pitchFamily="49" charset="0"/>
              <a:buChar char="o"/>
            </a:pPr>
            <a:r>
              <a:rPr lang="en-US" sz="1100" dirty="0">
                <a:solidFill>
                  <a:schemeClr val="tx2"/>
                </a:solidFill>
              </a:rPr>
              <a:t>Additional 3 years for IEEE-2800 adoption from SGIA of June 1, 2023 to June 1, 2026</a:t>
            </a:r>
          </a:p>
          <a:p>
            <a:pPr marL="628650" lvl="1" indent="-171450">
              <a:buFont typeface="Courier New" panose="02070309020205020404" pitchFamily="49" charset="0"/>
              <a:buChar char="o"/>
            </a:pPr>
            <a:r>
              <a:rPr lang="en-US" sz="1100" dirty="0">
                <a:solidFill>
                  <a:schemeClr val="tx2"/>
                </a:solidFill>
              </a:rPr>
              <a:t>Remove 12/31/27 date inferring no major retrofits or repowers would be commercially reasonable and would not be implemented – essentially there would be no required or enforceable minimum ride-through requirement for any project with an SGIA prior to 6/1/26</a:t>
            </a:r>
          </a:p>
          <a:p>
            <a:pPr marL="285750" indent="-285750">
              <a:buFont typeface="Arial" panose="020B0604020202020204" pitchFamily="34" charset="0"/>
              <a:buChar char="•"/>
            </a:pPr>
            <a:r>
              <a:rPr lang="en-US" sz="1400" dirty="0">
                <a:solidFill>
                  <a:schemeClr val="tx2"/>
                </a:solidFill>
              </a:rPr>
              <a:t>Framework proposes full exemption from entire Section 2 of Operating Guides to protect GRs, IBRs, or ESRs from damaging conditions which would explicitly include must ride-through zones</a:t>
            </a:r>
          </a:p>
          <a:p>
            <a:pPr marL="285750" indent="-285750">
              <a:buFont typeface="Arial" panose="020B0604020202020204" pitchFamily="34" charset="0"/>
              <a:buChar char="•"/>
            </a:pPr>
            <a:r>
              <a:rPr lang="en-US" sz="1400" dirty="0">
                <a:solidFill>
                  <a:schemeClr val="tx2"/>
                </a:solidFill>
              </a:rPr>
              <a:t>Framework proposes full exemption from entire Section 2 of Operating Guides for any conflict with SSR Mitigation rather than coordination or ensuring reliability of both ride-through and SSR avoidance</a:t>
            </a:r>
          </a:p>
          <a:p>
            <a:endParaRPr lang="en-US" sz="1400" dirty="0">
              <a:solidFill>
                <a:schemeClr val="tx2"/>
              </a:solidFill>
            </a:endParaRPr>
          </a:p>
          <a:p>
            <a:endParaRPr lang="en-US" dirty="0"/>
          </a:p>
        </p:txBody>
      </p:sp>
    </p:spTree>
    <p:extLst>
      <p:ext uri="{BB962C8B-B14F-4D97-AF65-F5344CB8AC3E}">
        <p14:creationId xmlns:p14="http://schemas.microsoft.com/office/powerpoint/2010/main" val="3553500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F5ABF-59DB-4149-C143-630F94309C69}"/>
              </a:ext>
            </a:extLst>
          </p:cNvPr>
          <p:cNvSpPr>
            <a:spLocks noGrp="1"/>
          </p:cNvSpPr>
          <p:nvPr>
            <p:ph type="title"/>
          </p:nvPr>
        </p:nvSpPr>
        <p:spPr/>
        <p:txBody>
          <a:bodyPr/>
          <a:lstStyle/>
          <a:p>
            <a:r>
              <a:rPr lang="en-US" dirty="0"/>
              <a:t>NOGRR 245 – ERCOT Recommendation</a:t>
            </a:r>
          </a:p>
        </p:txBody>
      </p:sp>
      <p:sp>
        <p:nvSpPr>
          <p:cNvPr id="4" name="Slide Number Placeholder 3">
            <a:extLst>
              <a:ext uri="{FF2B5EF4-FFF2-40B4-BE49-F238E27FC236}">
                <a16:creationId xmlns:a16="http://schemas.microsoft.com/office/drawing/2014/main" id="{01056F6A-9F84-BF9C-49BC-7BB76663D730}"/>
              </a:ext>
            </a:extLst>
          </p:cNvPr>
          <p:cNvSpPr>
            <a:spLocks noGrp="1"/>
          </p:cNvSpPr>
          <p:nvPr>
            <p:ph type="sldNum" sz="quarter" idx="4"/>
          </p:nvPr>
        </p:nvSpPr>
        <p:spPr/>
        <p:txBody>
          <a:bodyPr/>
          <a:lstStyle/>
          <a:p>
            <a:fld id="{1D93BD3E-1E9A-4970-A6F7-E7AC52762E0C}" type="slidenum">
              <a:rPr lang="en-US" smtClean="0"/>
              <a:pPr/>
              <a:t>17</a:t>
            </a:fld>
            <a:endParaRPr lang="en-US" dirty="0"/>
          </a:p>
        </p:txBody>
      </p:sp>
      <p:sp>
        <p:nvSpPr>
          <p:cNvPr id="7" name="TextBox 6">
            <a:extLst>
              <a:ext uri="{FF2B5EF4-FFF2-40B4-BE49-F238E27FC236}">
                <a16:creationId xmlns:a16="http://schemas.microsoft.com/office/drawing/2014/main" id="{D1220634-BAC3-37C8-1E24-CC4339D36D79}"/>
              </a:ext>
            </a:extLst>
          </p:cNvPr>
          <p:cNvSpPr txBox="1"/>
          <p:nvPr/>
        </p:nvSpPr>
        <p:spPr>
          <a:xfrm>
            <a:off x="345233" y="1033027"/>
            <a:ext cx="7848600" cy="2246769"/>
          </a:xfrm>
          <a:prstGeom prst="rect">
            <a:avLst/>
          </a:prstGeom>
          <a:noFill/>
        </p:spPr>
        <p:txBody>
          <a:bodyPr wrap="square" rtlCol="0">
            <a:spAutoFit/>
          </a:bodyPr>
          <a:lstStyle/>
          <a:p>
            <a:endParaRPr lang="en-US" dirty="0">
              <a:solidFill>
                <a:schemeClr val="tx2"/>
              </a:solidFill>
            </a:endParaRPr>
          </a:p>
          <a:p>
            <a:pPr marL="285750" indent="-285750">
              <a:buFont typeface="Arial" panose="020B0604020202020204" pitchFamily="34" charset="0"/>
              <a:buChar char="•"/>
            </a:pPr>
            <a:r>
              <a:rPr lang="en-US" dirty="0">
                <a:solidFill>
                  <a:schemeClr val="tx2"/>
                </a:solidFill>
              </a:rPr>
              <a:t>ERCOT </a:t>
            </a:r>
            <a:r>
              <a:rPr lang="en-US" i="1" dirty="0">
                <a:solidFill>
                  <a:schemeClr val="tx2"/>
                </a:solidFill>
              </a:rPr>
              <a:t>strongly</a:t>
            </a:r>
            <a:r>
              <a:rPr lang="en-US" dirty="0">
                <a:solidFill>
                  <a:schemeClr val="tx2"/>
                </a:solidFill>
              </a:rPr>
              <a:t> recommends ROS endorse the August 18, 2023 ERCOT comments, which address current reliability risk</a:t>
            </a:r>
          </a:p>
          <a:p>
            <a:pPr marL="285750" indent="-285750">
              <a:buFont typeface="Arial" panose="020B0604020202020204" pitchFamily="34" charset="0"/>
              <a:buChar char="•"/>
            </a:pPr>
            <a:r>
              <a:rPr lang="en-US" dirty="0">
                <a:solidFill>
                  <a:schemeClr val="tx2"/>
                </a:solidFill>
              </a:rPr>
              <a:t>ERCOT is amenable to GE Vernova’s comments submitted on September 05, 2023</a:t>
            </a:r>
          </a:p>
          <a:p>
            <a:pPr marL="285750" indent="-285750">
              <a:buFont typeface="Arial" panose="020B0604020202020204" pitchFamily="34" charset="0"/>
              <a:buChar char="•"/>
            </a:pPr>
            <a:r>
              <a:rPr lang="en-US" dirty="0">
                <a:solidFill>
                  <a:schemeClr val="tx2"/>
                </a:solidFill>
              </a:rPr>
              <a:t>ERCOT continues to recommend entities maximize ride-through capabilities w/o delay to minimize reliability risk to ERCOT System</a:t>
            </a:r>
          </a:p>
          <a:p>
            <a:pPr lvl="1"/>
            <a:endParaRPr lang="en-US" sz="1400" dirty="0">
              <a:solidFill>
                <a:schemeClr val="tx2"/>
              </a:solidFill>
            </a:endParaRPr>
          </a:p>
        </p:txBody>
      </p:sp>
    </p:spTree>
    <p:extLst>
      <p:ext uri="{BB962C8B-B14F-4D97-AF65-F5344CB8AC3E}">
        <p14:creationId xmlns:p14="http://schemas.microsoft.com/office/powerpoint/2010/main" val="1623231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4"/>
            <a:ext cx="5638800" cy="1877437"/>
          </a:xfrm>
          <a:prstGeom prst="rect">
            <a:avLst/>
          </a:prstGeom>
          <a:noFill/>
        </p:spPr>
        <p:txBody>
          <a:bodyPr wrap="square" rtlCol="0">
            <a:spAutoFit/>
          </a:bodyPr>
          <a:lstStyle/>
          <a:p>
            <a:endParaRPr lang="en-US" sz="2800" b="1" dirty="0">
              <a:solidFill>
                <a:srgbClr val="00AEC7"/>
              </a:solidFill>
              <a:ea typeface="+mj-ea"/>
              <a:cs typeface="+mj-cs"/>
            </a:endParaRPr>
          </a:p>
          <a:p>
            <a:endParaRPr lang="en-US" sz="2800" b="1" dirty="0">
              <a:solidFill>
                <a:srgbClr val="00AEC7"/>
              </a:solidFill>
              <a:ea typeface="+mj-ea"/>
              <a:cs typeface="+mj-cs"/>
            </a:endParaRPr>
          </a:p>
          <a:p>
            <a:r>
              <a:rPr lang="en-US" sz="2800" b="1" dirty="0">
                <a:solidFill>
                  <a:srgbClr val="00AEC7"/>
                </a:solidFill>
                <a:ea typeface="+mj-ea"/>
                <a:cs typeface="+mj-cs"/>
              </a:rPr>
              <a:t>        </a:t>
            </a:r>
            <a:r>
              <a:rPr lang="en-US" sz="6000" b="1" dirty="0">
                <a:solidFill>
                  <a:srgbClr val="00AEC7"/>
                </a:solidFill>
                <a:ea typeface="+mj-ea"/>
                <a:cs typeface="+mj-cs"/>
              </a:rPr>
              <a:t>Questions?</a:t>
            </a:r>
            <a:endParaRPr lang="en-US" sz="5400" b="1" dirty="0">
              <a:solidFill>
                <a:schemeClr val="tx2"/>
              </a:solidFill>
            </a:endParaRPr>
          </a:p>
        </p:txBody>
      </p:sp>
    </p:spTree>
    <p:extLst>
      <p:ext uri="{BB962C8B-B14F-4D97-AF65-F5344CB8AC3E}">
        <p14:creationId xmlns:p14="http://schemas.microsoft.com/office/powerpoint/2010/main" val="1940547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254000" y="838200"/>
            <a:ext cx="8534400" cy="5181600"/>
          </a:xfrm>
        </p:spPr>
        <p:txBody>
          <a:bodyPr/>
          <a:lstStyle/>
          <a:p>
            <a:r>
              <a:rPr lang="en-US" sz="1800" dirty="0"/>
              <a:t>ERCOT has experienced multiple events where Inverter Based Resources (IBRs) have failed to ride-through the disturbance</a:t>
            </a:r>
          </a:p>
          <a:p>
            <a:pPr lvl="1"/>
            <a:r>
              <a:rPr lang="en-US" sz="1600" dirty="0"/>
              <a:t>Magnitudes have increased as level of IBRs has increased</a:t>
            </a:r>
          </a:p>
          <a:p>
            <a:r>
              <a:rPr lang="en-US" sz="1800" dirty="0"/>
              <a:t>Recommendation in 2021 Odessa Disturbance Report:</a:t>
            </a:r>
          </a:p>
          <a:p>
            <a:pPr marL="800100" lvl="2" indent="0">
              <a:buNone/>
            </a:pPr>
            <a:r>
              <a:rPr lang="en-US" sz="1600" dirty="0"/>
              <a:t>ERCOT should ensure that the recommendations contained within the NERC reliability guidelines are comprehensively reviewed and adopted to ensure mitigating actions are put in place to prevent these types of issues in the future. Many of the performance issues in this event could have been mitigated if appropriate performance requirements were established for these resources and interconnection studies were performed to ensure conformance with those requirements</a:t>
            </a:r>
          </a:p>
          <a:p>
            <a:r>
              <a:rPr lang="en-US" sz="1800" dirty="0"/>
              <a:t>EPRI gap assessment of IEEE 2800 vs ERCOT Protocols and Guides recommended ERCOT improve IBR Ride-Through requirements to align with IEEE 2800 to mitigate some recent failure mode causes</a:t>
            </a:r>
            <a:endParaRPr lang="en-US" sz="1600" dirty="0"/>
          </a:p>
          <a:p>
            <a:r>
              <a:rPr lang="en-US" sz="1800" dirty="0"/>
              <a:t>ERCOT IBRTF said to prioritize ride-through changes over other changes</a:t>
            </a:r>
          </a:p>
          <a:p>
            <a:r>
              <a:rPr lang="en-US" sz="1800" dirty="0"/>
              <a:t>NOGRR enhances clarity and specificity of frequency and voltage ride-through requirement sections for IBRs while aligning with most relevant IEEE 2800  and NERC Reliability Guidelines</a:t>
            </a:r>
          </a:p>
          <a:p>
            <a:pPr marL="0" indent="0">
              <a:buNone/>
            </a:pPr>
            <a:endParaRPr lang="en-US" sz="16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4083415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Cloud 45">
            <a:extLst>
              <a:ext uri="{FF2B5EF4-FFF2-40B4-BE49-F238E27FC236}">
                <a16:creationId xmlns:a16="http://schemas.microsoft.com/office/drawing/2014/main" id="{7D8B7F70-AE08-6D1D-2F14-40D77EEEBA5B}"/>
              </a:ext>
            </a:extLst>
          </p:cNvPr>
          <p:cNvSpPr/>
          <p:nvPr/>
        </p:nvSpPr>
        <p:spPr>
          <a:xfrm>
            <a:off x="7848599" y="102191"/>
            <a:ext cx="1127973" cy="636383"/>
          </a:xfrm>
          <a:prstGeom prst="cloud">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IBR related events, alerts and guidance</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a:xfrm>
            <a:off x="8454413" y="6535147"/>
            <a:ext cx="533400" cy="220662"/>
          </a:xfrm>
        </p:spPr>
        <p:txBody>
          <a:bodyPr/>
          <a:lstStyle/>
          <a:p>
            <a:fld id="{1D93BD3E-1E9A-4970-A6F7-E7AC52762E0C}" type="slidenum">
              <a:rPr lang="en-US" smtClean="0"/>
              <a:pPr/>
              <a:t>3</a:t>
            </a:fld>
            <a:endParaRPr lang="en-US" dirty="0"/>
          </a:p>
        </p:txBody>
      </p:sp>
      <p:grpSp>
        <p:nvGrpSpPr>
          <p:cNvPr id="7" name="Group 6">
            <a:extLst>
              <a:ext uri="{FF2B5EF4-FFF2-40B4-BE49-F238E27FC236}">
                <a16:creationId xmlns:a16="http://schemas.microsoft.com/office/drawing/2014/main" id="{CCCAFBF2-40CB-516C-1E51-93494726C25B}"/>
              </a:ext>
            </a:extLst>
          </p:cNvPr>
          <p:cNvGrpSpPr/>
          <p:nvPr/>
        </p:nvGrpSpPr>
        <p:grpSpPr>
          <a:xfrm>
            <a:off x="1108291" y="1842939"/>
            <a:ext cx="5779479" cy="2344128"/>
            <a:chOff x="1447800" y="848150"/>
            <a:chExt cx="5846571" cy="4541914"/>
          </a:xfrm>
        </p:grpSpPr>
        <p:pic>
          <p:nvPicPr>
            <p:cNvPr id="8" name="Picture 7">
              <a:extLst>
                <a:ext uri="{FF2B5EF4-FFF2-40B4-BE49-F238E27FC236}">
                  <a16:creationId xmlns:a16="http://schemas.microsoft.com/office/drawing/2014/main" id="{7E592FE2-39CB-CA48-97E4-4BF26859A011}"/>
                </a:ext>
              </a:extLst>
            </p:cNvPr>
            <p:cNvPicPr>
              <a:picLocks noChangeAspect="1"/>
            </p:cNvPicPr>
            <p:nvPr/>
          </p:nvPicPr>
          <p:blipFill>
            <a:blip r:embed="rId2"/>
            <a:stretch>
              <a:fillRect/>
            </a:stretch>
          </p:blipFill>
          <p:spPr>
            <a:xfrm>
              <a:off x="1447800" y="848150"/>
              <a:ext cx="5846571" cy="4541914"/>
            </a:xfrm>
            <a:prstGeom prst="rect">
              <a:avLst/>
            </a:prstGeom>
          </p:spPr>
        </p:pic>
        <p:sp>
          <p:nvSpPr>
            <p:cNvPr id="9" name="Oval 8">
              <a:extLst>
                <a:ext uri="{FF2B5EF4-FFF2-40B4-BE49-F238E27FC236}">
                  <a16:creationId xmlns:a16="http://schemas.microsoft.com/office/drawing/2014/main" id="{DFA9E67F-D18E-4142-8A23-33E2F510AC90}"/>
                </a:ext>
              </a:extLst>
            </p:cNvPr>
            <p:cNvSpPr/>
            <p:nvPr/>
          </p:nvSpPr>
          <p:spPr>
            <a:xfrm rot="2695147">
              <a:off x="3977098" y="3729676"/>
              <a:ext cx="275404" cy="145046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7183625A-122C-C7D1-48C5-79D527CC675F}"/>
                </a:ext>
              </a:extLst>
            </p:cNvPr>
            <p:cNvSpPr/>
            <p:nvPr/>
          </p:nvSpPr>
          <p:spPr>
            <a:xfrm rot="2695147">
              <a:off x="6045515" y="3730595"/>
              <a:ext cx="275404" cy="145046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A4988EAD-9C32-D6DB-A120-ED901B3994F9}"/>
                </a:ext>
              </a:extLst>
            </p:cNvPr>
            <p:cNvSpPr/>
            <p:nvPr/>
          </p:nvSpPr>
          <p:spPr>
            <a:xfrm rot="2695147">
              <a:off x="6491698" y="3729638"/>
              <a:ext cx="275404" cy="145046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 name="TextBox 11">
            <a:extLst>
              <a:ext uri="{FF2B5EF4-FFF2-40B4-BE49-F238E27FC236}">
                <a16:creationId xmlns:a16="http://schemas.microsoft.com/office/drawing/2014/main" id="{D822E3C7-DAED-0869-9B32-F084A22E77B9}"/>
              </a:ext>
            </a:extLst>
          </p:cNvPr>
          <p:cNvSpPr txBox="1"/>
          <p:nvPr/>
        </p:nvSpPr>
        <p:spPr>
          <a:xfrm rot="19765753">
            <a:off x="6353257" y="3646754"/>
            <a:ext cx="1157327" cy="215444"/>
          </a:xfrm>
          <a:prstGeom prst="rect">
            <a:avLst/>
          </a:prstGeom>
          <a:noFill/>
        </p:spPr>
        <p:txBody>
          <a:bodyPr wrap="square" rtlCol="0">
            <a:spAutoFit/>
          </a:bodyPr>
          <a:lstStyle/>
          <a:p>
            <a:r>
              <a:rPr lang="en-US" sz="800" dirty="0"/>
              <a:t>Southwest UT, 2023</a:t>
            </a:r>
          </a:p>
        </p:txBody>
      </p:sp>
      <p:cxnSp>
        <p:nvCxnSpPr>
          <p:cNvPr id="14" name="Straight Arrow Connector 13">
            <a:extLst>
              <a:ext uri="{FF2B5EF4-FFF2-40B4-BE49-F238E27FC236}">
                <a16:creationId xmlns:a16="http://schemas.microsoft.com/office/drawing/2014/main" id="{9FD5B2B0-9275-BE74-E0E5-88DDFB167D3D}"/>
              </a:ext>
            </a:extLst>
          </p:cNvPr>
          <p:cNvCxnSpPr>
            <a:cxnSpLocks/>
          </p:cNvCxnSpPr>
          <p:nvPr/>
        </p:nvCxnSpPr>
        <p:spPr>
          <a:xfrm>
            <a:off x="6856654" y="3430844"/>
            <a:ext cx="758596" cy="0"/>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8EBEECE2-69C1-873C-F5DC-FD804063DF29}"/>
              </a:ext>
            </a:extLst>
          </p:cNvPr>
          <p:cNvSpPr/>
          <p:nvPr/>
        </p:nvSpPr>
        <p:spPr>
          <a:xfrm>
            <a:off x="7116620" y="2989872"/>
            <a:ext cx="169004" cy="44495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827EDABE-D2DF-FB7C-66B5-57811BECA80E}"/>
              </a:ext>
            </a:extLst>
          </p:cNvPr>
          <p:cNvSpPr txBox="1"/>
          <p:nvPr/>
        </p:nvSpPr>
        <p:spPr>
          <a:xfrm>
            <a:off x="7049051" y="2830337"/>
            <a:ext cx="381000" cy="184666"/>
          </a:xfrm>
          <a:prstGeom prst="rect">
            <a:avLst/>
          </a:prstGeom>
          <a:noFill/>
        </p:spPr>
        <p:txBody>
          <a:bodyPr wrap="square" rtlCol="0">
            <a:spAutoFit/>
          </a:bodyPr>
          <a:lstStyle/>
          <a:p>
            <a:r>
              <a:rPr lang="en-US" sz="600" b="1" dirty="0"/>
              <a:t>921</a:t>
            </a:r>
          </a:p>
        </p:txBody>
      </p:sp>
      <p:sp>
        <p:nvSpPr>
          <p:cNvPr id="19" name="TextBox 18">
            <a:extLst>
              <a:ext uri="{FF2B5EF4-FFF2-40B4-BE49-F238E27FC236}">
                <a16:creationId xmlns:a16="http://schemas.microsoft.com/office/drawing/2014/main" id="{1F44D315-5C78-D131-F8CE-21F98A946B5F}"/>
              </a:ext>
            </a:extLst>
          </p:cNvPr>
          <p:cNvSpPr txBox="1"/>
          <p:nvPr/>
        </p:nvSpPr>
        <p:spPr>
          <a:xfrm>
            <a:off x="1052361" y="997024"/>
            <a:ext cx="1219200" cy="830997"/>
          </a:xfrm>
          <a:prstGeom prst="rect">
            <a:avLst/>
          </a:prstGeom>
          <a:noFill/>
        </p:spPr>
        <p:txBody>
          <a:bodyPr wrap="square" rtlCol="0">
            <a:spAutoFit/>
          </a:bodyPr>
          <a:lstStyle/>
          <a:p>
            <a:pPr marL="0" marR="0" algn="ctr">
              <a:spcBef>
                <a:spcPts val="0"/>
              </a:spcBef>
              <a:spcAft>
                <a:spcPts val="0"/>
              </a:spcAft>
            </a:pPr>
            <a:r>
              <a:rPr lang="en-US" sz="800" b="1" dirty="0">
                <a:solidFill>
                  <a:srgbClr val="FF0000"/>
                </a:solidFill>
                <a:effectLst/>
                <a:latin typeface="Calibri" panose="020F0502020204030204" pitchFamily="34" charset="0"/>
                <a:ea typeface="Calibri" panose="020F0502020204030204" pitchFamily="34" charset="0"/>
              </a:rPr>
              <a:t>6/20/2017 – NERC Alert on Loss of Solar Resources during Transmission Disturbances due to Inverter Settings</a:t>
            </a:r>
            <a:endParaRPr lang="en-US" sz="800" b="1" dirty="0">
              <a:effectLst/>
              <a:latin typeface="Calibri" panose="020F0502020204030204" pitchFamily="34" charset="0"/>
              <a:ea typeface="Calibri" panose="020F0502020204030204" pitchFamily="34" charset="0"/>
            </a:endParaRPr>
          </a:p>
        </p:txBody>
      </p:sp>
      <p:sp>
        <p:nvSpPr>
          <p:cNvPr id="20" name="TextBox 19">
            <a:extLst>
              <a:ext uri="{FF2B5EF4-FFF2-40B4-BE49-F238E27FC236}">
                <a16:creationId xmlns:a16="http://schemas.microsoft.com/office/drawing/2014/main" id="{20FF839F-7825-CF2D-0FA0-A20C8F4C0652}"/>
              </a:ext>
            </a:extLst>
          </p:cNvPr>
          <p:cNvSpPr txBox="1"/>
          <p:nvPr/>
        </p:nvSpPr>
        <p:spPr>
          <a:xfrm>
            <a:off x="2324100" y="1017170"/>
            <a:ext cx="1219200" cy="830997"/>
          </a:xfrm>
          <a:prstGeom prst="rect">
            <a:avLst/>
          </a:prstGeom>
          <a:noFill/>
        </p:spPr>
        <p:txBody>
          <a:bodyPr wrap="square" rtlCol="0">
            <a:spAutoFit/>
          </a:bodyPr>
          <a:lstStyle/>
          <a:p>
            <a:pPr marL="0" marR="0" algn="ctr">
              <a:spcBef>
                <a:spcPts val="0"/>
              </a:spcBef>
              <a:spcAft>
                <a:spcPts val="0"/>
              </a:spcAft>
            </a:pPr>
            <a:r>
              <a:rPr lang="en-US" sz="800" b="1" dirty="0">
                <a:solidFill>
                  <a:srgbClr val="FF0000"/>
                </a:solidFill>
                <a:effectLst/>
                <a:latin typeface="Calibri" panose="020F0502020204030204" pitchFamily="34" charset="0"/>
                <a:ea typeface="Calibri" panose="020F0502020204030204" pitchFamily="34" charset="0"/>
              </a:rPr>
              <a:t>5/1/2018 – NERC Alert on Loss of Solar Resources during Transmission Disturbances due to Inverter Settings #2</a:t>
            </a:r>
            <a:endParaRPr lang="en-US" sz="800" b="1" dirty="0">
              <a:effectLst/>
              <a:latin typeface="Calibri" panose="020F0502020204030204" pitchFamily="34" charset="0"/>
              <a:ea typeface="Calibri" panose="020F0502020204030204" pitchFamily="34" charset="0"/>
            </a:endParaRPr>
          </a:p>
        </p:txBody>
      </p:sp>
      <p:sp>
        <p:nvSpPr>
          <p:cNvPr id="21" name="TextBox 20">
            <a:extLst>
              <a:ext uri="{FF2B5EF4-FFF2-40B4-BE49-F238E27FC236}">
                <a16:creationId xmlns:a16="http://schemas.microsoft.com/office/drawing/2014/main" id="{91E0D908-1CD4-118C-2A75-28D5AA48357B}"/>
              </a:ext>
            </a:extLst>
          </p:cNvPr>
          <p:cNvSpPr txBox="1"/>
          <p:nvPr/>
        </p:nvSpPr>
        <p:spPr>
          <a:xfrm>
            <a:off x="6175888" y="1017170"/>
            <a:ext cx="886547" cy="830997"/>
          </a:xfrm>
          <a:prstGeom prst="rect">
            <a:avLst/>
          </a:prstGeom>
          <a:noFill/>
        </p:spPr>
        <p:txBody>
          <a:bodyPr wrap="square" rtlCol="0">
            <a:spAutoFit/>
          </a:bodyPr>
          <a:lstStyle/>
          <a:p>
            <a:pPr marL="0" marR="0" algn="ctr">
              <a:spcBef>
                <a:spcPts val="0"/>
              </a:spcBef>
              <a:spcAft>
                <a:spcPts val="0"/>
              </a:spcAft>
            </a:pPr>
            <a:r>
              <a:rPr lang="en-US" sz="800" b="1" dirty="0">
                <a:solidFill>
                  <a:srgbClr val="FF0000"/>
                </a:solidFill>
                <a:effectLst/>
                <a:latin typeface="Calibri" panose="020F0502020204030204" pitchFamily="34" charset="0"/>
                <a:ea typeface="Calibri" panose="020F0502020204030204" pitchFamily="34" charset="0"/>
              </a:rPr>
              <a:t>3/14/2023 – NERC Alert on Inverter-Based Resource Performance Issues</a:t>
            </a:r>
            <a:endParaRPr lang="en-US" sz="800" b="1" dirty="0">
              <a:effectLst/>
              <a:latin typeface="Calibri" panose="020F0502020204030204" pitchFamily="34" charset="0"/>
              <a:ea typeface="Calibri" panose="020F0502020204030204" pitchFamily="34" charset="0"/>
            </a:endParaRPr>
          </a:p>
        </p:txBody>
      </p:sp>
      <p:sp>
        <p:nvSpPr>
          <p:cNvPr id="23" name="TextBox 22">
            <a:extLst>
              <a:ext uri="{FF2B5EF4-FFF2-40B4-BE49-F238E27FC236}">
                <a16:creationId xmlns:a16="http://schemas.microsoft.com/office/drawing/2014/main" id="{0B363E86-ADB9-3782-AFD1-90409EF874B9}"/>
              </a:ext>
            </a:extLst>
          </p:cNvPr>
          <p:cNvSpPr txBox="1"/>
          <p:nvPr/>
        </p:nvSpPr>
        <p:spPr>
          <a:xfrm>
            <a:off x="137707" y="4252494"/>
            <a:ext cx="843495" cy="1231106"/>
          </a:xfrm>
          <a:prstGeom prst="rect">
            <a:avLst/>
          </a:prstGeom>
          <a:noFill/>
        </p:spPr>
        <p:txBody>
          <a:bodyPr wrap="square" rtlCol="0">
            <a:spAutoFit/>
          </a:bodyPr>
          <a:lstStyle/>
          <a:p>
            <a:r>
              <a:rPr lang="en-US" sz="800" dirty="0">
                <a:solidFill>
                  <a:schemeClr val="accent4"/>
                </a:solidFill>
                <a:effectLst/>
                <a:latin typeface="Calibri" panose="020F0502020204030204" pitchFamily="34" charset="0"/>
                <a:ea typeface="Calibri" panose="020F0502020204030204" pitchFamily="34" charset="0"/>
              </a:rPr>
              <a:t>December 2017 – </a:t>
            </a:r>
            <a:r>
              <a:rPr lang="en-US" sz="800" u="sng" dirty="0">
                <a:solidFill>
                  <a:srgbClr val="FF0000"/>
                </a:solidFill>
                <a:effectLst/>
                <a:latin typeface="Calibri" panose="020F0502020204030204" pitchFamily="34" charset="0"/>
                <a:ea typeface="Calibri" panose="020F0502020204030204" pitchFamily="34" charset="0"/>
                <a:hlinkClick r:id="rId3"/>
              </a:rPr>
              <a:t>Integrating Inverter-Based Resources into Low Short Circuit Strength Systems</a:t>
            </a:r>
            <a:endParaRPr lang="en-US" sz="800" dirty="0">
              <a:effectLst/>
              <a:latin typeface="Calibri" panose="020F0502020204030204" pitchFamily="34" charset="0"/>
              <a:ea typeface="Calibri" panose="020F0502020204030204" pitchFamily="34" charset="0"/>
            </a:endParaRPr>
          </a:p>
          <a:p>
            <a:endParaRPr lang="en-US" dirty="0"/>
          </a:p>
        </p:txBody>
      </p:sp>
      <p:sp>
        <p:nvSpPr>
          <p:cNvPr id="24" name="TextBox 23">
            <a:extLst>
              <a:ext uri="{FF2B5EF4-FFF2-40B4-BE49-F238E27FC236}">
                <a16:creationId xmlns:a16="http://schemas.microsoft.com/office/drawing/2014/main" id="{FAC86FFF-4404-0C33-F780-EEA49FAA85BB}"/>
              </a:ext>
            </a:extLst>
          </p:cNvPr>
          <p:cNvSpPr txBox="1"/>
          <p:nvPr/>
        </p:nvSpPr>
        <p:spPr>
          <a:xfrm>
            <a:off x="880475" y="4252494"/>
            <a:ext cx="877420" cy="954107"/>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September 2018 - </a:t>
            </a:r>
            <a:r>
              <a:rPr lang="en-US" dirty="0">
                <a:hlinkClick r:id="rId4"/>
              </a:rPr>
              <a:t>Power Plant Model Verification for Inverter-Based Resources</a:t>
            </a:r>
            <a:endParaRPr lang="en-US" dirty="0"/>
          </a:p>
          <a:p>
            <a:endParaRPr lang="en-US" dirty="0"/>
          </a:p>
        </p:txBody>
      </p:sp>
      <p:sp>
        <p:nvSpPr>
          <p:cNvPr id="25" name="TextBox 24">
            <a:extLst>
              <a:ext uri="{FF2B5EF4-FFF2-40B4-BE49-F238E27FC236}">
                <a16:creationId xmlns:a16="http://schemas.microsoft.com/office/drawing/2014/main" id="{6661ABE1-7F3B-FBBB-A00F-E46625C1F449}"/>
              </a:ext>
            </a:extLst>
          </p:cNvPr>
          <p:cNvSpPr txBox="1"/>
          <p:nvPr/>
        </p:nvSpPr>
        <p:spPr>
          <a:xfrm>
            <a:off x="1661961" y="4252494"/>
            <a:ext cx="872846" cy="954107"/>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September 2018 - </a:t>
            </a:r>
            <a:r>
              <a:rPr lang="en-US" dirty="0">
                <a:hlinkClick r:id="rId5"/>
              </a:rPr>
              <a:t>BPS-Connected Inverter-Based Resource Modeling and Studies</a:t>
            </a:r>
            <a:endParaRPr lang="en-US" dirty="0"/>
          </a:p>
          <a:p>
            <a:endParaRPr lang="en-US" dirty="0"/>
          </a:p>
        </p:txBody>
      </p:sp>
      <p:sp>
        <p:nvSpPr>
          <p:cNvPr id="26" name="TextBox 25">
            <a:extLst>
              <a:ext uri="{FF2B5EF4-FFF2-40B4-BE49-F238E27FC236}">
                <a16:creationId xmlns:a16="http://schemas.microsoft.com/office/drawing/2014/main" id="{AE164B8F-08ED-C9DD-07EF-AE04FE2FDDFF}"/>
              </a:ext>
            </a:extLst>
          </p:cNvPr>
          <p:cNvSpPr txBox="1"/>
          <p:nvPr/>
        </p:nvSpPr>
        <p:spPr>
          <a:xfrm>
            <a:off x="2397388" y="4252493"/>
            <a:ext cx="914400" cy="954107"/>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February 2019 - </a:t>
            </a:r>
            <a:r>
              <a:rPr lang="en-US" dirty="0">
                <a:hlinkClick r:id="rId6"/>
              </a:rPr>
              <a:t>Inverter Based Resource Performance Task Force PRC-024-2 Gaps Whitepaper</a:t>
            </a:r>
            <a:endParaRPr lang="en-US" dirty="0"/>
          </a:p>
        </p:txBody>
      </p:sp>
      <p:sp>
        <p:nvSpPr>
          <p:cNvPr id="27" name="TextBox 26">
            <a:extLst>
              <a:ext uri="{FF2B5EF4-FFF2-40B4-BE49-F238E27FC236}">
                <a16:creationId xmlns:a16="http://schemas.microsoft.com/office/drawing/2014/main" id="{A81D5424-CA38-2542-05A4-FFD40F29CE1B}"/>
              </a:ext>
            </a:extLst>
          </p:cNvPr>
          <p:cNvSpPr txBox="1"/>
          <p:nvPr/>
        </p:nvSpPr>
        <p:spPr>
          <a:xfrm>
            <a:off x="3114802" y="4252492"/>
            <a:ext cx="949652" cy="1077218"/>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September 2019 - </a:t>
            </a:r>
            <a:r>
              <a:rPr lang="en-US" dirty="0">
                <a:hlinkClick r:id="rId7"/>
              </a:rPr>
              <a:t>Improvements to Interconnection Requirements for BPS-Connected Inverter-Based Resources</a:t>
            </a:r>
            <a:endParaRPr lang="en-US" dirty="0"/>
          </a:p>
          <a:p>
            <a:endParaRPr lang="en-US" dirty="0"/>
          </a:p>
        </p:txBody>
      </p:sp>
      <p:sp>
        <p:nvSpPr>
          <p:cNvPr id="28" name="TextBox 27">
            <a:extLst>
              <a:ext uri="{FF2B5EF4-FFF2-40B4-BE49-F238E27FC236}">
                <a16:creationId xmlns:a16="http://schemas.microsoft.com/office/drawing/2014/main" id="{48CD5B22-020B-F1FE-756D-3D0CA129E721}"/>
              </a:ext>
            </a:extLst>
          </p:cNvPr>
          <p:cNvSpPr txBox="1"/>
          <p:nvPr/>
        </p:nvSpPr>
        <p:spPr>
          <a:xfrm>
            <a:off x="3960092" y="4252491"/>
            <a:ext cx="737973" cy="954107"/>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April 2020 - </a:t>
            </a:r>
            <a:r>
              <a:rPr lang="en-US" dirty="0">
                <a:hlinkClick r:id="rId8"/>
              </a:rPr>
              <a:t>SPP Inverter-Based Resource Integration Study – April 2020</a:t>
            </a:r>
            <a:endParaRPr lang="en-US" dirty="0"/>
          </a:p>
        </p:txBody>
      </p:sp>
      <p:sp>
        <p:nvSpPr>
          <p:cNvPr id="29" name="TextBox 28">
            <a:extLst>
              <a:ext uri="{FF2B5EF4-FFF2-40B4-BE49-F238E27FC236}">
                <a16:creationId xmlns:a16="http://schemas.microsoft.com/office/drawing/2014/main" id="{5B7A0B38-2799-BF34-4DED-FE0BDDB0E44C}"/>
              </a:ext>
            </a:extLst>
          </p:cNvPr>
          <p:cNvSpPr txBox="1"/>
          <p:nvPr/>
        </p:nvSpPr>
        <p:spPr>
          <a:xfrm>
            <a:off x="4554726" y="4252490"/>
            <a:ext cx="838200" cy="830997"/>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May 2020 - </a:t>
            </a:r>
            <a:r>
              <a:rPr lang="en-US" dirty="0">
                <a:hlinkClick r:id="rId9"/>
              </a:rPr>
              <a:t>BPS-Connected Inver-based Resource Performance</a:t>
            </a:r>
            <a:endParaRPr lang="en-US" dirty="0"/>
          </a:p>
          <a:p>
            <a:endParaRPr lang="en-US" dirty="0"/>
          </a:p>
        </p:txBody>
      </p:sp>
      <p:sp>
        <p:nvSpPr>
          <p:cNvPr id="30" name="TextBox 29">
            <a:extLst>
              <a:ext uri="{FF2B5EF4-FFF2-40B4-BE49-F238E27FC236}">
                <a16:creationId xmlns:a16="http://schemas.microsoft.com/office/drawing/2014/main" id="{A5E0AAE6-172E-F365-ABF5-761425CE0F11}"/>
              </a:ext>
            </a:extLst>
          </p:cNvPr>
          <p:cNvSpPr txBox="1"/>
          <p:nvPr/>
        </p:nvSpPr>
        <p:spPr>
          <a:xfrm>
            <a:off x="5277803" y="4252491"/>
            <a:ext cx="806570" cy="954107"/>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August 2020 - </a:t>
            </a:r>
            <a:r>
              <a:rPr lang="en-US" dirty="0">
                <a:hlinkClick r:id="rId10"/>
              </a:rPr>
              <a:t>NERC-WECC report on Inverter-Based Resource Modeling</a:t>
            </a:r>
            <a:endParaRPr lang="en-US" dirty="0"/>
          </a:p>
          <a:p>
            <a:endParaRPr lang="en-US" dirty="0"/>
          </a:p>
        </p:txBody>
      </p:sp>
      <p:sp>
        <p:nvSpPr>
          <p:cNvPr id="31" name="TextBox 30">
            <a:extLst>
              <a:ext uri="{FF2B5EF4-FFF2-40B4-BE49-F238E27FC236}">
                <a16:creationId xmlns:a16="http://schemas.microsoft.com/office/drawing/2014/main" id="{0DCE4ADE-EB9B-60CD-8239-A43B4DEB3270}"/>
              </a:ext>
            </a:extLst>
          </p:cNvPr>
          <p:cNvSpPr txBox="1"/>
          <p:nvPr/>
        </p:nvSpPr>
        <p:spPr>
          <a:xfrm>
            <a:off x="5972664" y="4250494"/>
            <a:ext cx="992219" cy="954107"/>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sz="700" dirty="0"/>
              <a:t>March 2021 - </a:t>
            </a:r>
            <a:r>
              <a:rPr lang="en-US" sz="700" dirty="0">
                <a:hlinkClick r:id="rId11"/>
              </a:rPr>
              <a:t>Performance, Modeling, and Simulations of BPS-Connected Battery Energy Storage Systems and Hybrid Power Plants</a:t>
            </a:r>
            <a:endParaRPr lang="en-US" sz="700" dirty="0"/>
          </a:p>
        </p:txBody>
      </p:sp>
      <p:sp>
        <p:nvSpPr>
          <p:cNvPr id="32" name="TextBox 31">
            <a:extLst>
              <a:ext uri="{FF2B5EF4-FFF2-40B4-BE49-F238E27FC236}">
                <a16:creationId xmlns:a16="http://schemas.microsoft.com/office/drawing/2014/main" id="{9E5F69CE-0BA1-F14E-869E-4A4E6786E327}"/>
              </a:ext>
            </a:extLst>
          </p:cNvPr>
          <p:cNvSpPr txBox="1"/>
          <p:nvPr/>
        </p:nvSpPr>
        <p:spPr>
          <a:xfrm>
            <a:off x="6873843" y="4247093"/>
            <a:ext cx="914400" cy="584775"/>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December 2021 - </a:t>
            </a:r>
            <a:r>
              <a:rPr lang="en-US" dirty="0">
                <a:hlinkClick r:id="rId12"/>
              </a:rPr>
              <a:t>Grid Forming Technology White paper</a:t>
            </a:r>
            <a:endParaRPr lang="en-US" dirty="0"/>
          </a:p>
        </p:txBody>
      </p:sp>
      <p:cxnSp>
        <p:nvCxnSpPr>
          <p:cNvPr id="34" name="Straight Connector 33">
            <a:extLst>
              <a:ext uri="{FF2B5EF4-FFF2-40B4-BE49-F238E27FC236}">
                <a16:creationId xmlns:a16="http://schemas.microsoft.com/office/drawing/2014/main" id="{0DF5A951-382E-3710-F75D-034733CFCB5E}"/>
              </a:ext>
            </a:extLst>
          </p:cNvPr>
          <p:cNvCxnSpPr>
            <a:cxnSpLocks/>
          </p:cNvCxnSpPr>
          <p:nvPr/>
        </p:nvCxnSpPr>
        <p:spPr>
          <a:xfrm>
            <a:off x="1981200" y="1828021"/>
            <a:ext cx="342900" cy="1600979"/>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F6E330ED-F611-AD95-0775-6C97FAEE364C}"/>
              </a:ext>
            </a:extLst>
          </p:cNvPr>
          <p:cNvCxnSpPr>
            <a:cxnSpLocks/>
          </p:cNvCxnSpPr>
          <p:nvPr/>
        </p:nvCxnSpPr>
        <p:spPr>
          <a:xfrm flipH="1">
            <a:off x="3009900" y="1828021"/>
            <a:ext cx="77446" cy="1600979"/>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605366D2-18B3-219F-D950-E48C3926B903}"/>
              </a:ext>
            </a:extLst>
          </p:cNvPr>
          <p:cNvCxnSpPr>
            <a:cxnSpLocks/>
          </p:cNvCxnSpPr>
          <p:nvPr/>
        </p:nvCxnSpPr>
        <p:spPr>
          <a:xfrm>
            <a:off x="6795371" y="1828021"/>
            <a:ext cx="201886" cy="1606802"/>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D86A6B54-4610-9690-7089-F12725C4629D}"/>
              </a:ext>
            </a:extLst>
          </p:cNvPr>
          <p:cNvSpPr txBox="1"/>
          <p:nvPr/>
        </p:nvSpPr>
        <p:spPr>
          <a:xfrm>
            <a:off x="7676955" y="4247093"/>
            <a:ext cx="789470" cy="830997"/>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April 2022 - </a:t>
            </a:r>
            <a:r>
              <a:rPr lang="en-US" dirty="0">
                <a:hlinkClick r:id="rId13"/>
              </a:rPr>
              <a:t>EMT Models in NERC MOD, TPL, and FAC Standards</a:t>
            </a:r>
            <a:endParaRPr lang="en-US" dirty="0"/>
          </a:p>
          <a:p>
            <a:endParaRPr lang="en-US" dirty="0"/>
          </a:p>
        </p:txBody>
      </p:sp>
      <p:sp>
        <p:nvSpPr>
          <p:cNvPr id="43" name="TextBox 42">
            <a:extLst>
              <a:ext uri="{FF2B5EF4-FFF2-40B4-BE49-F238E27FC236}">
                <a16:creationId xmlns:a16="http://schemas.microsoft.com/office/drawing/2014/main" id="{D16DFFA9-5B9B-3EC5-C245-0B3596FD8099}"/>
              </a:ext>
            </a:extLst>
          </p:cNvPr>
          <p:cNvSpPr txBox="1"/>
          <p:nvPr/>
        </p:nvSpPr>
        <p:spPr>
          <a:xfrm>
            <a:off x="8386311" y="4247093"/>
            <a:ext cx="669605" cy="954107"/>
          </a:xfrm>
          <a:prstGeom prst="rect">
            <a:avLst/>
          </a:prstGeom>
          <a:noFill/>
        </p:spPr>
        <p:txBody>
          <a:bodyPr wrap="square" rtlCol="0">
            <a:spAutoFit/>
          </a:bodyPr>
          <a:lstStyle>
            <a:defPPr>
              <a:defRPr lang="en-US"/>
            </a:defPPr>
            <a:lvl1pPr>
              <a:defRPr sz="800">
                <a:solidFill>
                  <a:schemeClr val="accent4"/>
                </a:solidFill>
                <a:effectLst/>
                <a:latin typeface="Calibri" panose="020F0502020204030204" pitchFamily="34" charset="0"/>
                <a:ea typeface="Calibri" panose="020F0502020204030204" pitchFamily="34" charset="0"/>
              </a:defRPr>
            </a:lvl1pPr>
          </a:lstStyle>
          <a:p>
            <a:r>
              <a:rPr lang="en-US" dirty="0"/>
              <a:t>June 2022 - NERC IRPS – </a:t>
            </a:r>
            <a:r>
              <a:rPr lang="en-US" dirty="0">
                <a:hlinkClick r:id="rId14"/>
              </a:rPr>
              <a:t>Inverter Based Resource Strategy</a:t>
            </a:r>
            <a:endParaRPr lang="en-US" dirty="0"/>
          </a:p>
          <a:p>
            <a:endParaRPr lang="en-US" dirty="0"/>
          </a:p>
        </p:txBody>
      </p:sp>
      <p:sp>
        <p:nvSpPr>
          <p:cNvPr id="44" name="TextBox 43">
            <a:extLst>
              <a:ext uri="{FF2B5EF4-FFF2-40B4-BE49-F238E27FC236}">
                <a16:creationId xmlns:a16="http://schemas.microsoft.com/office/drawing/2014/main" id="{EC8C21D3-022B-6566-2FB2-FD3B08D30F96}"/>
              </a:ext>
            </a:extLst>
          </p:cNvPr>
          <p:cNvSpPr txBox="1"/>
          <p:nvPr/>
        </p:nvSpPr>
        <p:spPr>
          <a:xfrm>
            <a:off x="124686" y="5160288"/>
            <a:ext cx="8827316"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t>Existing performance requirements and non-mandatory guidelines, alerts, and education have not reduced severity or  frequency of IBR ride-through performance failures (including Type 1/Type 2 WGR failures)</a:t>
            </a:r>
          </a:p>
          <a:p>
            <a:pPr marL="285750" indent="-285750">
              <a:buFont typeface="Arial" panose="020B0604020202020204" pitchFamily="34" charset="0"/>
              <a:buChar char="•"/>
            </a:pPr>
            <a:r>
              <a:rPr lang="en-US" sz="1400" dirty="0"/>
              <a:t>New, detailed performance requirements needed to incentivize IBR owners to proactively avoid and quickly mitigate IBR ride through performance failures</a:t>
            </a:r>
          </a:p>
        </p:txBody>
      </p:sp>
      <p:sp>
        <p:nvSpPr>
          <p:cNvPr id="45" name="TextBox 44">
            <a:extLst>
              <a:ext uri="{FF2B5EF4-FFF2-40B4-BE49-F238E27FC236}">
                <a16:creationId xmlns:a16="http://schemas.microsoft.com/office/drawing/2014/main" id="{064807C4-3744-35EF-B066-3D36B9B52636}"/>
              </a:ext>
            </a:extLst>
          </p:cNvPr>
          <p:cNvSpPr txBox="1"/>
          <p:nvPr/>
        </p:nvSpPr>
        <p:spPr>
          <a:xfrm>
            <a:off x="7709621" y="161484"/>
            <a:ext cx="1294654" cy="507831"/>
          </a:xfrm>
          <a:prstGeom prst="rect">
            <a:avLst/>
          </a:prstGeom>
          <a:noFill/>
        </p:spPr>
        <p:txBody>
          <a:bodyPr wrap="square" rtlCol="0">
            <a:spAutoFit/>
          </a:bodyPr>
          <a:lstStyle/>
          <a:p>
            <a:pPr algn="ctr"/>
            <a:r>
              <a:rPr lang="en-US" sz="900" b="1" dirty="0"/>
              <a:t>Other ERCOT events (IBR, Type1/2 WGR)</a:t>
            </a:r>
          </a:p>
        </p:txBody>
      </p:sp>
      <p:pic>
        <p:nvPicPr>
          <p:cNvPr id="17" name="Picture 16">
            <a:extLst>
              <a:ext uri="{FF2B5EF4-FFF2-40B4-BE49-F238E27FC236}">
                <a16:creationId xmlns:a16="http://schemas.microsoft.com/office/drawing/2014/main" id="{9A8EA2C5-86A9-1AFC-B4BA-693C85ECFB28}"/>
              </a:ext>
            </a:extLst>
          </p:cNvPr>
          <p:cNvPicPr>
            <a:picLocks noChangeAspect="1"/>
          </p:cNvPicPr>
          <p:nvPr/>
        </p:nvPicPr>
        <p:blipFill>
          <a:blip r:embed="rId15"/>
          <a:stretch>
            <a:fillRect/>
          </a:stretch>
        </p:blipFill>
        <p:spPr>
          <a:xfrm>
            <a:off x="7748041" y="770208"/>
            <a:ext cx="1217815" cy="3533775"/>
          </a:xfrm>
          <a:prstGeom prst="rect">
            <a:avLst/>
          </a:prstGeom>
        </p:spPr>
      </p:pic>
    </p:spTree>
    <p:extLst>
      <p:ext uri="{BB962C8B-B14F-4D97-AF65-F5344CB8AC3E}">
        <p14:creationId xmlns:p14="http://schemas.microsoft.com/office/powerpoint/2010/main" val="3567368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61EFD-1636-9AF3-905E-98F53F56E33B}"/>
              </a:ext>
            </a:extLst>
          </p:cNvPr>
          <p:cNvSpPr>
            <a:spLocks noGrp="1"/>
          </p:cNvSpPr>
          <p:nvPr>
            <p:ph type="title"/>
          </p:nvPr>
        </p:nvSpPr>
        <p:spPr/>
        <p:txBody>
          <a:bodyPr/>
          <a:lstStyle/>
          <a:p>
            <a:r>
              <a:rPr lang="en-US" dirty="0"/>
              <a:t>Comparing Risks</a:t>
            </a:r>
          </a:p>
        </p:txBody>
      </p:sp>
      <p:sp>
        <p:nvSpPr>
          <p:cNvPr id="4" name="Slide Number Placeholder 3">
            <a:extLst>
              <a:ext uri="{FF2B5EF4-FFF2-40B4-BE49-F238E27FC236}">
                <a16:creationId xmlns:a16="http://schemas.microsoft.com/office/drawing/2014/main" id="{2672715A-A76E-7EC5-B56A-FA0AC4883F7B}"/>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10" name="TextBox 9">
            <a:extLst>
              <a:ext uri="{FF2B5EF4-FFF2-40B4-BE49-F238E27FC236}">
                <a16:creationId xmlns:a16="http://schemas.microsoft.com/office/drawing/2014/main" id="{80097653-2E2F-E2A1-ECA7-3B930E84C20B}"/>
              </a:ext>
            </a:extLst>
          </p:cNvPr>
          <p:cNvSpPr txBox="1"/>
          <p:nvPr/>
        </p:nvSpPr>
        <p:spPr>
          <a:xfrm>
            <a:off x="344424" y="1219200"/>
            <a:ext cx="7351776" cy="3693319"/>
          </a:xfrm>
          <a:prstGeom prst="rect">
            <a:avLst/>
          </a:prstGeom>
          <a:noFill/>
        </p:spPr>
        <p:txBody>
          <a:bodyPr wrap="square" rtlCol="0">
            <a:spAutoFit/>
          </a:bodyPr>
          <a:lstStyle/>
          <a:p>
            <a:pPr marL="285750" indent="-285750">
              <a:buFont typeface="Arial" panose="020B0604020202020204" pitchFamily="34" charset="0"/>
              <a:buChar char="•"/>
            </a:pPr>
            <a:r>
              <a:rPr lang="en-US" b="1" dirty="0"/>
              <a:t>Current Risk</a:t>
            </a:r>
            <a:r>
              <a:rPr lang="en-US" dirty="0"/>
              <a:t>: Failure to ride-through normal system disturbances for IBRs and Type 1/Type 2 WGRs risks </a:t>
            </a:r>
            <a:r>
              <a:rPr lang="en-US" b="1" i="1" dirty="0"/>
              <a:t>uncontrolled</a:t>
            </a:r>
            <a:r>
              <a:rPr lang="en-US" dirty="0"/>
              <a:t> loss of generation resulting in Under-Frequency Load Shed (UFLS) or Under Voltage Load Shed (UVLS), which could threaten loss of additional generation and load up to complete system blackout</a:t>
            </a:r>
          </a:p>
          <a:p>
            <a:pPr marL="285750" indent="-285750">
              <a:buFont typeface="Arial" panose="020B0604020202020204" pitchFamily="34" charset="0"/>
              <a:buChar char="•"/>
            </a:pPr>
            <a:r>
              <a:rPr lang="en-US" b="1" dirty="0"/>
              <a:t>Potential Future Risk</a:t>
            </a:r>
            <a:r>
              <a:rPr lang="en-US" dirty="0"/>
              <a:t>: If generator owners retire IBRs rather than meeting reliability requirements or not develop in ERCOT due to NOGRR 245 AND insufficient capacity interconnects to meet anticipated peak demand, may risk </a:t>
            </a:r>
            <a:r>
              <a:rPr lang="en-US" b="1" i="1" dirty="0"/>
              <a:t>controlled</a:t>
            </a:r>
            <a:r>
              <a:rPr lang="en-US" dirty="0"/>
              <a:t> loss of load to maintain frequency with operator initiated, load shed</a:t>
            </a:r>
          </a:p>
          <a:p>
            <a:pPr marL="285750" indent="-285750">
              <a:buFont typeface="Arial" panose="020B0604020202020204" pitchFamily="34" charset="0"/>
              <a:buChar char="•"/>
            </a:pPr>
            <a:r>
              <a:rPr lang="en-US" dirty="0"/>
              <a:t>ERCOT does not support either risk but views </a:t>
            </a:r>
            <a:r>
              <a:rPr lang="en-US" b="1" dirty="0"/>
              <a:t>Current Risk</a:t>
            </a:r>
            <a:r>
              <a:rPr lang="en-US" dirty="0"/>
              <a:t> as higher than the </a:t>
            </a:r>
            <a:r>
              <a:rPr lang="en-US" i="1" dirty="0"/>
              <a:t>Potential</a:t>
            </a:r>
            <a:r>
              <a:rPr lang="en-US" dirty="0"/>
              <a:t> Future Risk</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776057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61EFD-1636-9AF3-905E-98F53F56E33B}"/>
              </a:ext>
            </a:extLst>
          </p:cNvPr>
          <p:cNvSpPr>
            <a:spLocks noGrp="1"/>
          </p:cNvSpPr>
          <p:nvPr>
            <p:ph type="title"/>
          </p:nvPr>
        </p:nvSpPr>
        <p:spPr/>
        <p:txBody>
          <a:bodyPr/>
          <a:lstStyle/>
          <a:p>
            <a:r>
              <a:rPr lang="en-US" dirty="0"/>
              <a:t>Increasing risk</a:t>
            </a:r>
          </a:p>
        </p:txBody>
      </p:sp>
      <p:pic>
        <p:nvPicPr>
          <p:cNvPr id="6" name="Content Placeholder 5">
            <a:extLst>
              <a:ext uri="{FF2B5EF4-FFF2-40B4-BE49-F238E27FC236}">
                <a16:creationId xmlns:a16="http://schemas.microsoft.com/office/drawing/2014/main" id="{1B891B09-284F-BD90-F460-D085013E2B32}"/>
              </a:ext>
            </a:extLst>
          </p:cNvPr>
          <p:cNvPicPr>
            <a:picLocks noGrp="1" noChangeAspect="1"/>
          </p:cNvPicPr>
          <p:nvPr>
            <p:ph idx="1"/>
          </p:nvPr>
        </p:nvPicPr>
        <p:blipFill>
          <a:blip r:embed="rId2"/>
          <a:stretch>
            <a:fillRect/>
          </a:stretch>
        </p:blipFill>
        <p:spPr>
          <a:xfrm>
            <a:off x="60960" y="4301290"/>
            <a:ext cx="2764176" cy="1779934"/>
          </a:xfrm>
        </p:spPr>
      </p:pic>
      <p:sp>
        <p:nvSpPr>
          <p:cNvPr id="4" name="Slide Number Placeholder 3">
            <a:extLst>
              <a:ext uri="{FF2B5EF4-FFF2-40B4-BE49-F238E27FC236}">
                <a16:creationId xmlns:a16="http://schemas.microsoft.com/office/drawing/2014/main" id="{2672715A-A76E-7EC5-B56A-FA0AC4883F7B}"/>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7" name="Arrow: Up 6">
            <a:extLst>
              <a:ext uri="{FF2B5EF4-FFF2-40B4-BE49-F238E27FC236}">
                <a16:creationId xmlns:a16="http://schemas.microsoft.com/office/drawing/2014/main" id="{394D31E2-1C39-B59D-5178-4AB5914DF093}"/>
              </a:ext>
            </a:extLst>
          </p:cNvPr>
          <p:cNvSpPr/>
          <p:nvPr/>
        </p:nvSpPr>
        <p:spPr>
          <a:xfrm>
            <a:off x="7711440" y="1295400"/>
            <a:ext cx="1371600" cy="48006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Risk</a:t>
            </a:r>
          </a:p>
        </p:txBody>
      </p:sp>
      <p:pic>
        <p:nvPicPr>
          <p:cNvPr id="9" name="Picture 8">
            <a:extLst>
              <a:ext uri="{FF2B5EF4-FFF2-40B4-BE49-F238E27FC236}">
                <a16:creationId xmlns:a16="http://schemas.microsoft.com/office/drawing/2014/main" id="{C93F2F1E-EACC-8186-4B1A-E7CAB0DAC1FF}"/>
              </a:ext>
            </a:extLst>
          </p:cNvPr>
          <p:cNvPicPr>
            <a:picLocks noChangeAspect="1"/>
          </p:cNvPicPr>
          <p:nvPr/>
        </p:nvPicPr>
        <p:blipFill>
          <a:blip r:embed="rId3"/>
          <a:stretch>
            <a:fillRect/>
          </a:stretch>
        </p:blipFill>
        <p:spPr>
          <a:xfrm>
            <a:off x="2910152" y="4301289"/>
            <a:ext cx="2200009" cy="1779933"/>
          </a:xfrm>
          <a:prstGeom prst="rect">
            <a:avLst/>
          </a:prstGeom>
        </p:spPr>
      </p:pic>
      <p:sp>
        <p:nvSpPr>
          <p:cNvPr id="10" name="TextBox 9">
            <a:extLst>
              <a:ext uri="{FF2B5EF4-FFF2-40B4-BE49-F238E27FC236}">
                <a16:creationId xmlns:a16="http://schemas.microsoft.com/office/drawing/2014/main" id="{80097653-2E2F-E2A1-ECA7-3B930E84C20B}"/>
              </a:ext>
            </a:extLst>
          </p:cNvPr>
          <p:cNvSpPr txBox="1"/>
          <p:nvPr/>
        </p:nvSpPr>
        <p:spPr>
          <a:xfrm>
            <a:off x="344424" y="1219200"/>
            <a:ext cx="7351776" cy="2031325"/>
          </a:xfrm>
          <a:prstGeom prst="rect">
            <a:avLst/>
          </a:prstGeom>
          <a:noFill/>
        </p:spPr>
        <p:txBody>
          <a:bodyPr wrap="square" rtlCol="0">
            <a:spAutoFit/>
          </a:bodyPr>
          <a:lstStyle/>
          <a:p>
            <a:pPr marL="285750" indent="-285750">
              <a:buFont typeface="Arial" panose="020B0604020202020204" pitchFamily="34" charset="0"/>
              <a:buChar char="•"/>
            </a:pPr>
            <a:r>
              <a:rPr lang="en-US" dirty="0"/>
              <a:t>IBR ride-through performance failures pose clear and present risk for uncontrolled loss of firm load up to and including a system blackout for ERCOT Interconnection</a:t>
            </a:r>
          </a:p>
          <a:p>
            <a:pPr marL="285750" indent="-285750">
              <a:buFont typeface="Arial" panose="020B0604020202020204" pitchFamily="34" charset="0"/>
              <a:buChar char="•"/>
            </a:pPr>
            <a:r>
              <a:rPr lang="en-US" dirty="0"/>
              <a:t>Risk is not static and increases as additional IBRs interconnect</a:t>
            </a:r>
          </a:p>
          <a:p>
            <a:pPr marL="285750" indent="-285750">
              <a:buFont typeface="Arial" panose="020B0604020202020204" pitchFamily="34" charset="0"/>
              <a:buChar char="•"/>
            </a:pPr>
            <a:r>
              <a:rPr lang="en-US" dirty="0"/>
              <a:t>Any unplanned IBR ride-through performance failure can compound an event by negatively impacting a disturbance profile and potentially inciting additional IBRs into a ride-through mode</a:t>
            </a:r>
          </a:p>
        </p:txBody>
      </p:sp>
      <p:pic>
        <p:nvPicPr>
          <p:cNvPr id="12" name="Picture 11">
            <a:extLst>
              <a:ext uri="{FF2B5EF4-FFF2-40B4-BE49-F238E27FC236}">
                <a16:creationId xmlns:a16="http://schemas.microsoft.com/office/drawing/2014/main" id="{6A6E6D09-1BC3-7C7D-7F2B-41BE01DE0D6D}"/>
              </a:ext>
            </a:extLst>
          </p:cNvPr>
          <p:cNvPicPr>
            <a:picLocks noChangeAspect="1"/>
          </p:cNvPicPr>
          <p:nvPr/>
        </p:nvPicPr>
        <p:blipFill>
          <a:blip r:embed="rId4"/>
          <a:stretch>
            <a:fillRect/>
          </a:stretch>
        </p:blipFill>
        <p:spPr>
          <a:xfrm>
            <a:off x="5048945" y="4301289"/>
            <a:ext cx="2960871" cy="1794711"/>
          </a:xfrm>
          <a:prstGeom prst="rect">
            <a:avLst/>
          </a:prstGeom>
        </p:spPr>
      </p:pic>
      <p:sp>
        <p:nvSpPr>
          <p:cNvPr id="13" name="TextBox 12">
            <a:extLst>
              <a:ext uri="{FF2B5EF4-FFF2-40B4-BE49-F238E27FC236}">
                <a16:creationId xmlns:a16="http://schemas.microsoft.com/office/drawing/2014/main" id="{39668027-4AAB-7C4C-9790-87B5354B3734}"/>
              </a:ext>
            </a:extLst>
          </p:cNvPr>
          <p:cNvSpPr txBox="1"/>
          <p:nvPr/>
        </p:nvSpPr>
        <p:spPr>
          <a:xfrm>
            <a:off x="381000" y="3962400"/>
            <a:ext cx="2286000" cy="369332"/>
          </a:xfrm>
          <a:prstGeom prst="rect">
            <a:avLst/>
          </a:prstGeom>
          <a:noFill/>
        </p:spPr>
        <p:txBody>
          <a:bodyPr wrap="square" rtlCol="0">
            <a:spAutoFit/>
          </a:bodyPr>
          <a:lstStyle/>
          <a:p>
            <a:r>
              <a:rPr lang="en-US" dirty="0"/>
              <a:t>New Solar EOY 24</a:t>
            </a:r>
          </a:p>
        </p:txBody>
      </p:sp>
      <p:sp>
        <p:nvSpPr>
          <p:cNvPr id="14" name="TextBox 13">
            <a:extLst>
              <a:ext uri="{FF2B5EF4-FFF2-40B4-BE49-F238E27FC236}">
                <a16:creationId xmlns:a16="http://schemas.microsoft.com/office/drawing/2014/main" id="{96F21BB5-4FB5-55A8-B8D2-D0F439CD4D3E}"/>
              </a:ext>
            </a:extLst>
          </p:cNvPr>
          <p:cNvSpPr txBox="1"/>
          <p:nvPr/>
        </p:nvSpPr>
        <p:spPr>
          <a:xfrm>
            <a:off x="2903220" y="3959389"/>
            <a:ext cx="2286000" cy="369332"/>
          </a:xfrm>
          <a:prstGeom prst="rect">
            <a:avLst/>
          </a:prstGeom>
          <a:noFill/>
        </p:spPr>
        <p:txBody>
          <a:bodyPr wrap="square" rtlCol="0">
            <a:spAutoFit/>
          </a:bodyPr>
          <a:lstStyle/>
          <a:p>
            <a:r>
              <a:rPr lang="en-US" dirty="0"/>
              <a:t>New Wind EOY 24</a:t>
            </a:r>
          </a:p>
        </p:txBody>
      </p:sp>
      <p:sp>
        <p:nvSpPr>
          <p:cNvPr id="15" name="TextBox 14">
            <a:extLst>
              <a:ext uri="{FF2B5EF4-FFF2-40B4-BE49-F238E27FC236}">
                <a16:creationId xmlns:a16="http://schemas.microsoft.com/office/drawing/2014/main" id="{BB191D86-477C-AE61-02F7-0D8AF957A7DC}"/>
              </a:ext>
            </a:extLst>
          </p:cNvPr>
          <p:cNvSpPr txBox="1"/>
          <p:nvPr/>
        </p:nvSpPr>
        <p:spPr>
          <a:xfrm>
            <a:off x="5425440" y="3926111"/>
            <a:ext cx="2347216" cy="369332"/>
          </a:xfrm>
          <a:prstGeom prst="rect">
            <a:avLst/>
          </a:prstGeom>
          <a:noFill/>
        </p:spPr>
        <p:txBody>
          <a:bodyPr wrap="square" rtlCol="0">
            <a:spAutoFit/>
          </a:bodyPr>
          <a:lstStyle/>
          <a:p>
            <a:r>
              <a:rPr lang="en-US" dirty="0"/>
              <a:t>New Battery EOY 24</a:t>
            </a:r>
          </a:p>
        </p:txBody>
      </p:sp>
    </p:spTree>
    <p:extLst>
      <p:ext uri="{BB962C8B-B14F-4D97-AF65-F5344CB8AC3E}">
        <p14:creationId xmlns:p14="http://schemas.microsoft.com/office/powerpoint/2010/main" val="1868015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61EFD-1636-9AF3-905E-98F53F56E33B}"/>
              </a:ext>
            </a:extLst>
          </p:cNvPr>
          <p:cNvSpPr>
            <a:spLocks noGrp="1"/>
          </p:cNvSpPr>
          <p:nvPr>
            <p:ph type="title"/>
          </p:nvPr>
        </p:nvSpPr>
        <p:spPr/>
        <p:txBody>
          <a:bodyPr/>
          <a:lstStyle/>
          <a:p>
            <a:r>
              <a:rPr lang="en-US" dirty="0"/>
              <a:t>Requirements foundational piece of puzzle</a:t>
            </a:r>
          </a:p>
        </p:txBody>
      </p:sp>
      <p:sp>
        <p:nvSpPr>
          <p:cNvPr id="4" name="Slide Number Placeholder 3">
            <a:extLst>
              <a:ext uri="{FF2B5EF4-FFF2-40B4-BE49-F238E27FC236}">
                <a16:creationId xmlns:a16="http://schemas.microsoft.com/office/drawing/2014/main" id="{2672715A-A76E-7EC5-B56A-FA0AC4883F7B}"/>
              </a:ext>
            </a:extLst>
          </p:cNvPr>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8" name="Diagram 7">
            <a:extLst>
              <a:ext uri="{FF2B5EF4-FFF2-40B4-BE49-F238E27FC236}">
                <a16:creationId xmlns:a16="http://schemas.microsoft.com/office/drawing/2014/main" id="{9E6B401F-653E-A7C8-AC4F-A4B828A9AF47}"/>
              </a:ext>
            </a:extLst>
          </p:cNvPr>
          <p:cNvGraphicFramePr/>
          <p:nvPr>
            <p:extLst>
              <p:ext uri="{D42A27DB-BD31-4B8C-83A1-F6EECF244321}">
                <p14:modId xmlns:p14="http://schemas.microsoft.com/office/powerpoint/2010/main" val="1521429851"/>
              </p:ext>
            </p:extLst>
          </p:nvPr>
        </p:nvGraphicFramePr>
        <p:xfrm>
          <a:off x="1371600" y="1066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TextBox 15">
            <a:extLst>
              <a:ext uri="{FF2B5EF4-FFF2-40B4-BE49-F238E27FC236}">
                <a16:creationId xmlns:a16="http://schemas.microsoft.com/office/drawing/2014/main" id="{BECC8B27-5A8E-90A6-BC33-AF570D12D1ED}"/>
              </a:ext>
            </a:extLst>
          </p:cNvPr>
          <p:cNvSpPr txBox="1"/>
          <p:nvPr/>
        </p:nvSpPr>
        <p:spPr>
          <a:xfrm>
            <a:off x="1371600" y="3937000"/>
            <a:ext cx="1796796" cy="1292662"/>
          </a:xfrm>
          <a:prstGeom prst="rect">
            <a:avLst/>
          </a:prstGeom>
          <a:noFill/>
        </p:spPr>
        <p:txBody>
          <a:bodyPr wrap="square" rtlCol="0">
            <a:spAutoFit/>
          </a:bodyPr>
          <a:lstStyle/>
          <a:p>
            <a:pPr marL="285750" indent="-285750">
              <a:buFont typeface="Arial" panose="020B0604020202020204" pitchFamily="34" charset="0"/>
              <a:buChar char="•"/>
            </a:pPr>
            <a:r>
              <a:rPr lang="en-US" sz="1200" dirty="0">
                <a:solidFill>
                  <a:schemeClr val="bg1"/>
                </a:solidFill>
              </a:rPr>
              <a:t>IEEE-2800</a:t>
            </a:r>
          </a:p>
          <a:p>
            <a:pPr marL="285750" indent="-285750">
              <a:buFont typeface="Arial" panose="020B0604020202020204" pitchFamily="34" charset="0"/>
              <a:buChar char="•"/>
            </a:pPr>
            <a:r>
              <a:rPr lang="en-US" sz="1200" dirty="0">
                <a:solidFill>
                  <a:schemeClr val="bg1"/>
                </a:solidFill>
              </a:rPr>
              <a:t>IEEE-1547</a:t>
            </a:r>
          </a:p>
          <a:p>
            <a:pPr marL="285750" indent="-285750">
              <a:buFont typeface="Arial" panose="020B0604020202020204" pitchFamily="34" charset="0"/>
              <a:buChar char="•"/>
            </a:pPr>
            <a:r>
              <a:rPr lang="en-US" sz="1200" dirty="0">
                <a:solidFill>
                  <a:schemeClr val="bg1"/>
                </a:solidFill>
              </a:rPr>
              <a:t>NERC standards</a:t>
            </a:r>
          </a:p>
          <a:p>
            <a:pPr marL="285750" indent="-285750">
              <a:buFont typeface="Arial" panose="020B0604020202020204" pitchFamily="34" charset="0"/>
              <a:buChar char="•"/>
            </a:pPr>
            <a:r>
              <a:rPr lang="en-US" sz="1200" dirty="0">
                <a:solidFill>
                  <a:schemeClr val="bg1"/>
                </a:solidFill>
              </a:rPr>
              <a:t>NOGRR 245</a:t>
            </a:r>
          </a:p>
          <a:p>
            <a:pPr marL="285750" indent="-285750">
              <a:buFont typeface="Arial" panose="020B0604020202020204" pitchFamily="34" charset="0"/>
              <a:buChar char="•"/>
            </a:pPr>
            <a:r>
              <a:rPr lang="en-US" sz="1200" dirty="0">
                <a:solidFill>
                  <a:schemeClr val="bg1"/>
                </a:solidFill>
              </a:rPr>
              <a:t>GFM standards</a:t>
            </a:r>
          </a:p>
          <a:p>
            <a:endParaRPr lang="en-US" dirty="0">
              <a:solidFill>
                <a:schemeClr val="bg1"/>
              </a:solidFill>
            </a:endParaRPr>
          </a:p>
        </p:txBody>
      </p:sp>
      <p:sp>
        <p:nvSpPr>
          <p:cNvPr id="19" name="TextBox 18">
            <a:extLst>
              <a:ext uri="{FF2B5EF4-FFF2-40B4-BE49-F238E27FC236}">
                <a16:creationId xmlns:a16="http://schemas.microsoft.com/office/drawing/2014/main" id="{03F0B956-1495-E7B1-596E-C94D9DC0876A}"/>
              </a:ext>
            </a:extLst>
          </p:cNvPr>
          <p:cNvSpPr txBox="1"/>
          <p:nvPr/>
        </p:nvSpPr>
        <p:spPr>
          <a:xfrm>
            <a:off x="710184" y="5130800"/>
            <a:ext cx="7848600" cy="1692771"/>
          </a:xfrm>
          <a:prstGeom prst="rect">
            <a:avLst/>
          </a:prstGeom>
          <a:noFill/>
        </p:spPr>
        <p:txBody>
          <a:bodyPr wrap="square" rtlCol="0">
            <a:spAutoFit/>
          </a:bodyPr>
          <a:lstStyle/>
          <a:p>
            <a:pPr marL="285750" indent="-285750">
              <a:buFont typeface="Arial" panose="020B0604020202020204" pitchFamily="34" charset="0"/>
              <a:buChar char="•"/>
            </a:pPr>
            <a:r>
              <a:rPr lang="en-US" sz="1700" dirty="0"/>
              <a:t>More pieces will build off or align with NOGRR 245 (e.g. NOGRR 255)</a:t>
            </a:r>
          </a:p>
          <a:p>
            <a:pPr marL="285750" indent="-285750">
              <a:buFont typeface="Arial" panose="020B0604020202020204" pitchFamily="34" charset="0"/>
              <a:buChar char="•"/>
            </a:pPr>
            <a:r>
              <a:rPr lang="en-US" sz="1700" dirty="0"/>
              <a:t>Standards/requirements will continue to evolve with technology and grid transformation</a:t>
            </a:r>
          </a:p>
          <a:p>
            <a:pPr marL="285750" indent="-285750">
              <a:buFont typeface="Arial" panose="020B0604020202020204" pitchFamily="34" charset="0"/>
              <a:buChar char="•"/>
            </a:pPr>
            <a:r>
              <a:rPr lang="en-US" sz="1700" dirty="0"/>
              <a:t>Retroactive application needed when risk or impact is unacceptable</a:t>
            </a:r>
          </a:p>
          <a:p>
            <a:endParaRPr lang="en-US" dirty="0"/>
          </a:p>
          <a:p>
            <a:endParaRPr lang="en-US" dirty="0"/>
          </a:p>
        </p:txBody>
      </p:sp>
    </p:spTree>
    <p:extLst>
      <p:ext uri="{BB962C8B-B14F-4D97-AF65-F5344CB8AC3E}">
        <p14:creationId xmlns:p14="http://schemas.microsoft.com/office/powerpoint/2010/main" val="518634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ERCOT Comments 081823 on NOGRR 245</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53568" y="990600"/>
            <a:ext cx="8686800" cy="5005633"/>
          </a:xfrm>
        </p:spPr>
        <p:txBody>
          <a:bodyPr/>
          <a:lstStyle/>
          <a:p>
            <a:r>
              <a:rPr lang="en-US" sz="1700" dirty="0"/>
              <a:t>Maintain balance of ride-through failure risk (actual, uncontrolled load loss risk) against resource adequacy risk (potential, controlled load loss risk) if REs choose to not mitigate ride-through risks  </a:t>
            </a:r>
          </a:p>
          <a:p>
            <a:r>
              <a:rPr lang="en-US" sz="1700" dirty="0"/>
              <a:t>Incorporate Type 1/Type 2 WGRs</a:t>
            </a:r>
          </a:p>
          <a:p>
            <a:r>
              <a:rPr lang="en-US" sz="1700" dirty="0"/>
              <a:t>Allow alternative options for Type 1/Type 2 WGRs to meet ride-through requirements with supplemental dynamic reactive resources or co-located Energy Storage Resources </a:t>
            </a:r>
          </a:p>
          <a:p>
            <a:r>
              <a:rPr lang="en-US" sz="1700" dirty="0"/>
              <a:t>Allow additional time for reports [from March 1 to June 1, 2024 (post 1/16/14) and December 1, 2024 (pre-1/16/14)]</a:t>
            </a:r>
          </a:p>
          <a:p>
            <a:r>
              <a:rPr lang="en-US" sz="1700" dirty="0"/>
              <a:t>Allow specific carve out for certain Type 3 WGRs for part of FRT requirements</a:t>
            </a:r>
          </a:p>
          <a:p>
            <a:r>
              <a:rPr lang="en-US" sz="1700" dirty="0"/>
              <a:t>Allow extension for Type 3 WGRs to confirm phase angle jump and Multiple Fault Ride-Through (MFRT) capability up to 12/31/28, if needed</a:t>
            </a:r>
          </a:p>
          <a:p>
            <a:r>
              <a:rPr lang="en-US" sz="1700" dirty="0"/>
              <a:t>Clarify Type 1/Type 2 WGRs need not meet IEEE 2800-2022</a:t>
            </a:r>
          </a:p>
          <a:p>
            <a:r>
              <a:rPr lang="en-US" sz="1700" dirty="0"/>
              <a:t>Clarify IBR retrofits implemented prior to 1/1/28 to comply with legacy IBR requirements need not meet IEEE 2800-2022</a:t>
            </a:r>
          </a:p>
          <a:p>
            <a:pPr marL="0" indent="0">
              <a:buNone/>
            </a:pPr>
            <a:endParaRPr lang="en-US" sz="1700" dirty="0"/>
          </a:p>
          <a:p>
            <a:pPr marL="0" indent="0">
              <a:buNone/>
            </a:pPr>
            <a:endParaRPr lang="en-US" sz="1700" dirty="0"/>
          </a:p>
          <a:p>
            <a:pPr marL="0" indent="0">
              <a:buNone/>
            </a:pPr>
            <a:endParaRPr lang="en-US" sz="17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2025346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4A564-A40D-46F8-C552-F3FE0B509866}"/>
              </a:ext>
            </a:extLst>
          </p:cNvPr>
          <p:cNvSpPr>
            <a:spLocks noGrp="1"/>
          </p:cNvSpPr>
          <p:nvPr>
            <p:ph type="title"/>
          </p:nvPr>
        </p:nvSpPr>
        <p:spPr/>
        <p:txBody>
          <a:bodyPr/>
          <a:lstStyle/>
          <a:p>
            <a:r>
              <a:rPr lang="en-US" dirty="0"/>
              <a:t>NOGRR 245 changes</a:t>
            </a:r>
          </a:p>
        </p:txBody>
      </p:sp>
      <p:sp>
        <p:nvSpPr>
          <p:cNvPr id="3" name="Content Placeholder 2">
            <a:extLst>
              <a:ext uri="{FF2B5EF4-FFF2-40B4-BE49-F238E27FC236}">
                <a16:creationId xmlns:a16="http://schemas.microsoft.com/office/drawing/2014/main" id="{2A169B98-410E-6802-40A3-2B7B3D20BA99}"/>
              </a:ext>
            </a:extLst>
          </p:cNvPr>
          <p:cNvSpPr>
            <a:spLocks noGrp="1"/>
          </p:cNvSpPr>
          <p:nvPr>
            <p:ph idx="1"/>
          </p:nvPr>
        </p:nvSpPr>
        <p:spPr/>
        <p:txBody>
          <a:bodyPr/>
          <a:lstStyle/>
          <a:p>
            <a:r>
              <a:rPr lang="en-US" sz="2200" dirty="0"/>
              <a:t>Following slides demonstrate changes to NOGRR 245 (high level) vs. original presentation to ROS at 2/2/23 meeting</a:t>
            </a:r>
          </a:p>
          <a:p>
            <a:r>
              <a:rPr lang="en-US" sz="2200" dirty="0"/>
              <a:t>Over 40 written comments submitted</a:t>
            </a:r>
          </a:p>
          <a:p>
            <a:r>
              <a:rPr lang="en-US" sz="2200" dirty="0"/>
              <a:t>ERCOT considered all comments and made substantial changes allowing wider adoption and technical feasibility while reducing reliability risk posed by IBR and Type 1/2 WGR ride-through performance failures</a:t>
            </a:r>
          </a:p>
          <a:p>
            <a:r>
              <a:rPr lang="en-US" sz="2200" dirty="0"/>
              <a:t>ERCOT maintains all IBRs and Type 1/2 WGRs must ride-through normal system disturbances for reliable operations to continue</a:t>
            </a:r>
          </a:p>
        </p:txBody>
      </p:sp>
      <p:sp>
        <p:nvSpPr>
          <p:cNvPr id="4" name="Slide Number Placeholder 3">
            <a:extLst>
              <a:ext uri="{FF2B5EF4-FFF2-40B4-BE49-F238E27FC236}">
                <a16:creationId xmlns:a16="http://schemas.microsoft.com/office/drawing/2014/main" id="{16367100-2669-3662-DF49-2CC3CA01C5A3}"/>
              </a:ext>
            </a:extLst>
          </p:cNvPr>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4246346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IBR – Frequency ride-through requirements </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a:xfrm>
            <a:off x="304800" y="1001740"/>
            <a:ext cx="8534400" cy="5052221"/>
          </a:xfrm>
        </p:spPr>
        <p:txBody>
          <a:bodyPr>
            <a:normAutofit fontScale="92500" lnSpcReduction="20000"/>
          </a:bodyPr>
          <a:lstStyle/>
          <a:p>
            <a:pPr lvl="0"/>
            <a:r>
              <a:rPr lang="en-US" sz="2800" dirty="0"/>
              <a:t>Proposed changes address the following:</a:t>
            </a:r>
          </a:p>
          <a:p>
            <a:pPr lvl="1"/>
            <a:r>
              <a:rPr lang="en-US" sz="2400" dirty="0"/>
              <a:t>Maintain FRT curve while requiring more restrictive portions of the IEEE 2800 curve</a:t>
            </a:r>
          </a:p>
          <a:p>
            <a:pPr lvl="1"/>
            <a:r>
              <a:rPr lang="en-US" sz="2400" dirty="0"/>
              <a:t>Clarify that being outside no trip zone does not require unit  trip</a:t>
            </a:r>
          </a:p>
          <a:p>
            <a:pPr lvl="1"/>
            <a:r>
              <a:rPr lang="en-US" sz="2400" dirty="0"/>
              <a:t>Clarify REs should set protection based on IBR capabilit</a:t>
            </a:r>
            <a:r>
              <a:rPr lang="en-US" dirty="0"/>
              <a:t>y, </a:t>
            </a:r>
            <a:r>
              <a:rPr lang="en-US" sz="2400" dirty="0"/>
              <a:t>not minimum ride-through requirement</a:t>
            </a:r>
          </a:p>
          <a:p>
            <a:pPr lvl="1"/>
            <a:r>
              <a:rPr lang="en-US" sz="2400" dirty="0"/>
              <a:t>Clarify that anti-islanding protection need not be enabled unless needed to </a:t>
            </a:r>
            <a:r>
              <a:rPr lang="en-US" dirty="0"/>
              <a:t>prevent equipment damage or ensure proper IBR operation</a:t>
            </a:r>
          </a:p>
          <a:p>
            <a:pPr lvl="1"/>
            <a:r>
              <a:rPr lang="en-US" sz="2400" dirty="0"/>
              <a:t>Specify minimum Rate of Change of Frequency (ROCOF) if protection must be enabled</a:t>
            </a:r>
          </a:p>
          <a:p>
            <a:pPr lvl="1"/>
            <a:r>
              <a:rPr lang="en-US" sz="2400" dirty="0"/>
              <a:t>Specify options to prevent unnecessary failures due to poor frequency measurements</a:t>
            </a:r>
          </a:p>
          <a:p>
            <a:pPr lvl="1"/>
            <a:r>
              <a:rPr lang="en-US" dirty="0">
                <a:solidFill>
                  <a:srgbClr val="FF0000"/>
                </a:solidFill>
              </a:rPr>
              <a:t>Very specific exemptions for oldest Type 3 WGRs for lowest and highest parts of curve</a:t>
            </a:r>
            <a:endParaRPr lang="en-US" sz="2400" dirty="0">
              <a:solidFill>
                <a:srgbClr val="FF0000"/>
              </a:solidFill>
            </a:endParaRPr>
          </a:p>
          <a:p>
            <a:pPr lvl="1"/>
            <a:endParaRPr lang="en-US" sz="2400" dirty="0"/>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416876056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0/xmlns/"/>
    <ds:schemaRef ds:uri="http://www.w3.org/2001/XMLSchema"/>
    <ds:schemaRef ds:uri="c34af464-7aa1-4edd-9be4-83dffc1cb926"/>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metadata/properties"/>
    <ds:schemaRef ds:uri="http://www.w3.org/2000/xmlns/"/>
    <ds:schemaRef ds:uri="c34af464-7aa1-4edd-9be4-83dffc1cb926"/>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8331</TotalTime>
  <Words>2421</Words>
  <Application>Microsoft Office PowerPoint</Application>
  <PresentationFormat>On-screen Show (4:3)</PresentationFormat>
  <Paragraphs>212</Paragraphs>
  <Slides>18</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18</vt:i4>
      </vt:variant>
    </vt:vector>
  </HeadingPairs>
  <TitlesOfParts>
    <vt:vector size="23" baseType="lpstr">
      <vt:lpstr>Arial</vt:lpstr>
      <vt:lpstr>Calibri</vt:lpstr>
      <vt:lpstr>Courier New</vt:lpstr>
      <vt:lpstr>1_Custom Design</vt:lpstr>
      <vt:lpstr>Office Theme</vt:lpstr>
      <vt:lpstr>PowerPoint Presentation</vt:lpstr>
      <vt:lpstr>Overview</vt:lpstr>
      <vt:lpstr>IBR related events, alerts and guidance</vt:lpstr>
      <vt:lpstr>Comparing Risks</vt:lpstr>
      <vt:lpstr>Increasing risk</vt:lpstr>
      <vt:lpstr>Requirements foundational piece of puzzle</vt:lpstr>
      <vt:lpstr>ERCOT Comments 081823 on NOGRR 245</vt:lpstr>
      <vt:lpstr>NOGRR 245 changes</vt:lpstr>
      <vt:lpstr>IBR – Frequency ride-through requirements </vt:lpstr>
      <vt:lpstr>PowerPoint Presentation</vt:lpstr>
      <vt:lpstr>NOGRR 245 VRT requirements </vt:lpstr>
      <vt:lpstr>IBR – Voltage Ride-through requirements </vt:lpstr>
      <vt:lpstr>PowerPoint Presentation</vt:lpstr>
      <vt:lpstr>PowerPoint Presentation</vt:lpstr>
      <vt:lpstr>Implementation</vt:lpstr>
      <vt:lpstr>ERCOT concerns with NextEra proposal submitted on September 5, 2023</vt:lpstr>
      <vt:lpstr>NOGRR 245 – ERCOT Recommendation</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173</cp:revision>
  <cp:lastPrinted>2016-01-21T20:53:15Z</cp:lastPrinted>
  <dcterms:created xsi:type="dcterms:W3CDTF">2016-01-21T15:20:31Z</dcterms:created>
  <dcterms:modified xsi:type="dcterms:W3CDTF">2023-09-13T16:55:14Z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2023-08-31T22:37:28Z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ba1d25f5-443c-4801-b8bf-37d92ab03ffb</vt:lpwstr>
  </property>
  <property fmtid="{D5CDD505-2E9C-101B-9397-08002B2CF9AE}" pid="9" name="MSIP_Label_7084cbda-52b8-46fb-a7b7-cb5bd465ed85_ContentBits">
    <vt:lpwstr>0</vt:lpwstr>
  </property>
</Properties>
</file>