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AEF58-332A-48E1-B2F6-406530403F2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FA610-50FF-499F-8476-984DF434F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67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CF3525-E746-49D9-B709-F10877FAD6D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98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3FBA-11D0-4627-8081-9E47F20A04F4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TX SET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82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TX SET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00584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04800" y="915382"/>
            <a:ext cx="1158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02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iz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TX SET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00584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04800" y="915382"/>
            <a:ext cx="1158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5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84" y="2209801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44CC2C8-5408-449A-B6ED-552E7ABA89E7}" type="datetime1">
              <a:rPr lang="en-US" smtClean="0"/>
              <a:pPr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TX SET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7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1395246"/>
            <a:ext cx="11387328" cy="4929354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06400" y="731521"/>
            <a:ext cx="11387328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04368" y="0"/>
            <a:ext cx="1024128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8358C1-8DC9-43A9-8061-A6ACA52D4190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TX SET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9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822960"/>
            <a:ext cx="11381232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04368" y="0"/>
            <a:ext cx="1024128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15C697-FADE-4294-82D6-EF3C1FACDC68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TX SET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2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02336" y="0"/>
            <a:ext cx="10155936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822960"/>
            <a:ext cx="11381232" cy="557784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FB55661-D0E1-4D62-9E5A-EBD01DB8ECCA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TX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9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02336" y="0"/>
            <a:ext cx="10155936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87DFC7E-2C52-4247-8E09-1C6B049D7D90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TX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3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06400" y="1316736"/>
            <a:ext cx="11387328" cy="502920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06400" y="685800"/>
            <a:ext cx="11387328" cy="4572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02336" y="0"/>
            <a:ext cx="10155936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C6C22A-EF8F-4054-A25D-8843D9D67217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TX SET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0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218043-69B3-4262-90C7-59F2D9E4A367}" type="datetime1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TX SET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52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E741A-EDC6-46A6-9385-677A3AB9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447-3327-4999-A9BE-AA2D53A9E4E7}" type="datetime1">
              <a:rPr lang="en-US">
                <a:solidFill>
                  <a:srgbClr val="F07F09">
                    <a:lumMod val="50000"/>
                  </a:srgbClr>
                </a:solidFill>
                <a:latin typeface="Arial" panose="020B0604020202020204"/>
              </a:rPr>
              <a:pPr/>
              <a:t>9/14/2023</a:t>
            </a:fld>
            <a:endParaRPr lang="en-US" dirty="0">
              <a:solidFill>
                <a:srgbClr val="F07F09">
                  <a:lumMod val="50000"/>
                </a:srgbClr>
              </a:solidFill>
              <a:latin typeface="Arial" panose="020B0604020202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493BFC-B7D5-4C9E-B902-1AD488FF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07F09">
                    <a:lumMod val="50000"/>
                  </a:srgbClr>
                </a:solidFill>
                <a:latin typeface="Arial" panose="020B0604020202020204"/>
              </a:rPr>
              <a:t>TX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7FF21-DDE1-4FD8-B4B5-37FB1D36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>
                <a:solidFill>
                  <a:srgbClr val="F07F09">
                    <a:lumMod val="50000"/>
                  </a:srgbClr>
                </a:solidFill>
                <a:latin typeface="Arial" panose="020B0604020202020204"/>
              </a:rPr>
              <a:pPr/>
              <a:t>1</a:t>
            </a:fld>
            <a:endParaRPr lang="en-US" dirty="0">
              <a:solidFill>
                <a:srgbClr val="F07F09">
                  <a:lumMod val="50000"/>
                </a:srgbClr>
              </a:solidFill>
              <a:latin typeface="Arial" panose="020B0604020202020204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A9EC78-D442-48D7-A101-3E973098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Move-In vs Switch - Differences </a:t>
            </a:r>
            <a:endParaRPr lang="en-US" b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81D4564-0EC2-4622-B887-E216B9AE6256}"/>
              </a:ext>
            </a:extLst>
          </p:cNvPr>
          <p:cNvGraphicFramePr>
            <a:graphicFrameLocks noGrp="1"/>
          </p:cNvGraphicFramePr>
          <p:nvPr/>
        </p:nvGraphicFramePr>
        <p:xfrm>
          <a:off x="1679576" y="947054"/>
          <a:ext cx="8988425" cy="5345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795">
                  <a:extLst>
                    <a:ext uri="{9D8B030D-6E8A-4147-A177-3AD203B41FA5}">
                      <a16:colId xmlns:a16="http://schemas.microsoft.com/office/drawing/2014/main" val="337819376"/>
                    </a:ext>
                  </a:extLst>
                </a:gridCol>
                <a:gridCol w="3933430">
                  <a:extLst>
                    <a:ext uri="{9D8B030D-6E8A-4147-A177-3AD203B41FA5}">
                      <a16:colId xmlns:a16="http://schemas.microsoft.com/office/drawing/2014/main" val="230855211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5342838"/>
                    </a:ext>
                  </a:extLst>
                </a:gridCol>
              </a:tblGrid>
              <a:tr h="360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Move In – 814_16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Switch – 814_01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53049228"/>
                  </a:ext>
                </a:extLst>
              </a:tr>
              <a:tr h="84186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Definition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Customer requesting service connected in their name at either a new or an existing premise.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The process by which </a:t>
                      </a:r>
                      <a:r>
                        <a:rPr lang="en-US" sz="120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the 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current Customer makes a request to change their REP of Record for their ESI ID(s).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62979967"/>
                  </a:ext>
                </a:extLst>
              </a:tr>
              <a:tr h="457014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Timing &amp; Costs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Move In fees and potential delays could be encountered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 fees (Standard Switch, if applicable)  Allows for same day request and completion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83340792"/>
                  </a:ext>
                </a:extLst>
              </a:tr>
              <a:tr h="457014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Rescission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 applicable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Customer has the right to rescind their decision within 3 Federal business days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58050012"/>
                  </a:ext>
                </a:extLst>
              </a:tr>
              <a:tr h="270194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Occupant Permit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Required for some municipalities/cities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 required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69903824"/>
                  </a:ext>
                </a:extLst>
              </a:tr>
              <a:tr h="809797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Critical Care and Chronic Condition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Designation will be terminated due to New Customer MVI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Critical Care and Chronic Condition status’ are associated to the Customer and </a:t>
                      </a:r>
                      <a:r>
                        <a:rPr 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not</a:t>
                      </a: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the Premise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 change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to status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07327258"/>
                  </a:ext>
                </a:extLst>
              </a:tr>
              <a:tr h="457014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Billing Demand Reset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Demand Ratchet resets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 impact 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 Billing Demand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0802923"/>
                  </a:ext>
                </a:extLst>
              </a:tr>
              <a:tr h="457014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4CP </a:t>
                      </a:r>
                    </a:p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(Coincident Peak)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4CP demand resets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 change 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 4CP demand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44851888"/>
                  </a:ext>
                </a:extLst>
              </a:tr>
              <a:tr h="49149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Non-standard Metering Premise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Meter is replaced with Standard meter and additional charge(s) to Customer if requested to re-install non-standard meter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 change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07068551"/>
                  </a:ext>
                </a:extLst>
              </a:tr>
              <a:tr h="491490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Smart Meter Texas (SMT)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Customer’s Enrollment associated to Service Address and ESI ID is disabled. Customer will be required to reapply only with the assistance of  SMT Help Desk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change to SMT Enrollment status 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4599754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785010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Retrospect</vt:lpstr>
      <vt:lpstr>Move-In vs Switch - Differences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Move-In vs Switch - Differences </dc:title>
  <dc:creator>Wiegand, Sheri</dc:creator>
  <cp:lastModifiedBy>Wiegand, Sheri</cp:lastModifiedBy>
  <cp:revision>1</cp:revision>
  <dcterms:created xsi:type="dcterms:W3CDTF">2023-09-14T20:51:27Z</dcterms:created>
  <dcterms:modified xsi:type="dcterms:W3CDTF">2023-09-14T20:52:09Z</dcterms:modified>
</cp:coreProperties>
</file>