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7"/>
  </p:notesMasterIdLst>
  <p:handoutMasterIdLst>
    <p:handoutMasterId r:id="rId28"/>
  </p:handoutMasterIdLst>
  <p:sldIdLst>
    <p:sldId id="260" r:id="rId6"/>
    <p:sldId id="635" r:id="rId7"/>
    <p:sldId id="628" r:id="rId8"/>
    <p:sldId id="632" r:id="rId9"/>
    <p:sldId id="641" r:id="rId10"/>
    <p:sldId id="627" r:id="rId11"/>
    <p:sldId id="637" r:id="rId12"/>
    <p:sldId id="638" r:id="rId13"/>
    <p:sldId id="639" r:id="rId14"/>
    <p:sldId id="642" r:id="rId15"/>
    <p:sldId id="643" r:id="rId16"/>
    <p:sldId id="644" r:id="rId17"/>
    <p:sldId id="634" r:id="rId18"/>
    <p:sldId id="633" r:id="rId19"/>
    <p:sldId id="621" r:id="rId20"/>
    <p:sldId id="624" r:id="rId21"/>
    <p:sldId id="622" r:id="rId22"/>
    <p:sldId id="625" r:id="rId23"/>
    <p:sldId id="623" r:id="rId24"/>
    <p:sldId id="626" r:id="rId25"/>
    <p:sldId id="636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B2E48F-FF42-0370-0F43-70643E8E4E1E}" name="Dwyer, Davida" initials="DD" userId="S::Davida.Dwyer@ercot.com::79b08b87-7cab-486c-83ce-9fe1deb6aa2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Blevins" initials="BDB" lastIdx="1" clrIdx="0">
    <p:extLst>
      <p:ext uri="{19B8F6BF-5375-455C-9EA6-DF929625EA0E}">
        <p15:presenceInfo xmlns:p15="http://schemas.microsoft.com/office/powerpoint/2012/main" userId="Bill Blevins" providerId="None"/>
      </p:ext>
    </p:extLst>
  </p:cmAuthor>
  <p:cmAuthor id="2" name="Pamela Shaw" initials="PS" lastIdx="3" clrIdx="1">
    <p:extLst>
      <p:ext uri="{19B8F6BF-5375-455C-9EA6-DF929625EA0E}">
        <p15:presenceInfo xmlns:p15="http://schemas.microsoft.com/office/powerpoint/2012/main" userId="Pamela Sha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rcot.sharepoint.com/sites/DPT-MarketAnalysisSupv/Shared%20Documents/Analysis/2023-06-09%20ESR%20mitigation/out/cct_by_resource_typ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rcot.sharepoint.com/sites/DPT-MarketAnalysisSupv/Shared%20Documents/Analysis/2023-06-09%20ESR%20mitigation/out/cct_by_resour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Mitigation</a:t>
            </a:r>
            <a:r>
              <a:rPr lang="en-US" baseline="0"/>
              <a:t> Percentage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cct_percentage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69-406C-9F71-0B47E07BB9AB}"/>
              </c:ext>
            </c:extLst>
          </c:dPt>
          <c:cat>
            <c:strRef>
              <c:f>Sheet1!$C$2:$C$12</c:f>
              <c:strCache>
                <c:ptCount val="11"/>
                <c:pt idx="0">
                  <c:v>Other</c:v>
                </c:pt>
                <c:pt idx="1">
                  <c:v>Solar</c:v>
                </c:pt>
                <c:pt idx="2">
                  <c:v>Wind</c:v>
                </c:pt>
                <c:pt idx="3">
                  <c:v>Diesel</c:v>
                </c:pt>
                <c:pt idx="4">
                  <c:v>Power Storage</c:v>
                </c:pt>
                <c:pt idx="5">
                  <c:v>Nuclear</c:v>
                </c:pt>
                <c:pt idx="6">
                  <c:v>Simple Cycle</c:v>
                </c:pt>
                <c:pt idx="7">
                  <c:v>Gas Traditional</c:v>
                </c:pt>
                <c:pt idx="8">
                  <c:v>Coal</c:v>
                </c:pt>
                <c:pt idx="9">
                  <c:v>Hydro</c:v>
                </c:pt>
                <c:pt idx="10">
                  <c:v>Combined Cycle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0.7</c:v>
                </c:pt>
                <c:pt idx="1">
                  <c:v>1.1000000000000001</c:v>
                </c:pt>
                <c:pt idx="2">
                  <c:v>1.5</c:v>
                </c:pt>
                <c:pt idx="3">
                  <c:v>4</c:v>
                </c:pt>
                <c:pt idx="4">
                  <c:v>4.2</c:v>
                </c:pt>
                <c:pt idx="5">
                  <c:v>4.9000000000000004</c:v>
                </c:pt>
                <c:pt idx="6">
                  <c:v>6</c:v>
                </c:pt>
                <c:pt idx="7">
                  <c:v>7.1</c:v>
                </c:pt>
                <c:pt idx="8">
                  <c:v>7.3</c:v>
                </c:pt>
                <c:pt idx="9">
                  <c:v>7.5</c:v>
                </c:pt>
                <c:pt idx="1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69-406C-9F71-0B47E07BB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9308160"/>
        <c:axId val="2109306496"/>
      </c:barChart>
      <c:catAx>
        <c:axId val="210930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306496"/>
        <c:crosses val="autoZero"/>
        <c:auto val="1"/>
        <c:lblAlgn val="ctr"/>
        <c:lblOffset val="100"/>
        <c:noMultiLvlLbl val="0"/>
      </c:catAx>
      <c:valAx>
        <c:axId val="210930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30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Mitigation</a:t>
            </a:r>
            <a:r>
              <a:rPr lang="en-US" baseline="0"/>
              <a:t> by ESR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cct_percentage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Sheet1!$D$2:$D$144</c:f>
              <c:numCache>
                <c:formatCode>General</c:formatCode>
                <c:ptCount val="1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0.2</c:v>
                </c:pt>
                <c:pt idx="84">
                  <c:v>0.2</c:v>
                </c:pt>
                <c:pt idx="85">
                  <c:v>0.2</c:v>
                </c:pt>
                <c:pt idx="86">
                  <c:v>0.2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0.3</c:v>
                </c:pt>
                <c:pt idx="91">
                  <c:v>0.3</c:v>
                </c:pt>
                <c:pt idx="92">
                  <c:v>0.4</c:v>
                </c:pt>
                <c:pt idx="93">
                  <c:v>0.4</c:v>
                </c:pt>
                <c:pt idx="94">
                  <c:v>0.5</c:v>
                </c:pt>
                <c:pt idx="95">
                  <c:v>0.6</c:v>
                </c:pt>
                <c:pt idx="96">
                  <c:v>0.6</c:v>
                </c:pt>
                <c:pt idx="97">
                  <c:v>0.7</c:v>
                </c:pt>
                <c:pt idx="98">
                  <c:v>0.8</c:v>
                </c:pt>
                <c:pt idx="99">
                  <c:v>0.8</c:v>
                </c:pt>
                <c:pt idx="100">
                  <c:v>1</c:v>
                </c:pt>
                <c:pt idx="101">
                  <c:v>1.4</c:v>
                </c:pt>
                <c:pt idx="102">
                  <c:v>1.4</c:v>
                </c:pt>
                <c:pt idx="103">
                  <c:v>1.6</c:v>
                </c:pt>
                <c:pt idx="104">
                  <c:v>1.6</c:v>
                </c:pt>
                <c:pt idx="105">
                  <c:v>1.8</c:v>
                </c:pt>
                <c:pt idx="106">
                  <c:v>2</c:v>
                </c:pt>
                <c:pt idx="107">
                  <c:v>2.1</c:v>
                </c:pt>
                <c:pt idx="108">
                  <c:v>2.2000000000000002</c:v>
                </c:pt>
                <c:pt idx="109">
                  <c:v>2.2000000000000002</c:v>
                </c:pt>
                <c:pt idx="110">
                  <c:v>2.2000000000000002</c:v>
                </c:pt>
                <c:pt idx="111">
                  <c:v>2.2000000000000002</c:v>
                </c:pt>
                <c:pt idx="112">
                  <c:v>2.7</c:v>
                </c:pt>
                <c:pt idx="113">
                  <c:v>2.9</c:v>
                </c:pt>
                <c:pt idx="114">
                  <c:v>2.9</c:v>
                </c:pt>
                <c:pt idx="115">
                  <c:v>3</c:v>
                </c:pt>
                <c:pt idx="116">
                  <c:v>3.5</c:v>
                </c:pt>
                <c:pt idx="117">
                  <c:v>4.8</c:v>
                </c:pt>
                <c:pt idx="118">
                  <c:v>5.8</c:v>
                </c:pt>
                <c:pt idx="119">
                  <c:v>6.2</c:v>
                </c:pt>
                <c:pt idx="120">
                  <c:v>6.6</c:v>
                </c:pt>
                <c:pt idx="121">
                  <c:v>6.7</c:v>
                </c:pt>
                <c:pt idx="122">
                  <c:v>7.6</c:v>
                </c:pt>
                <c:pt idx="123">
                  <c:v>7.6</c:v>
                </c:pt>
                <c:pt idx="124">
                  <c:v>7.7</c:v>
                </c:pt>
                <c:pt idx="125">
                  <c:v>7.7</c:v>
                </c:pt>
                <c:pt idx="126">
                  <c:v>8.1</c:v>
                </c:pt>
                <c:pt idx="127">
                  <c:v>10.199999999999999</c:v>
                </c:pt>
                <c:pt idx="128">
                  <c:v>13.1</c:v>
                </c:pt>
                <c:pt idx="129">
                  <c:v>13.3</c:v>
                </c:pt>
                <c:pt idx="130">
                  <c:v>14.7</c:v>
                </c:pt>
                <c:pt idx="131">
                  <c:v>16.899999999999999</c:v>
                </c:pt>
                <c:pt idx="132">
                  <c:v>17.8</c:v>
                </c:pt>
                <c:pt idx="133">
                  <c:v>17.8</c:v>
                </c:pt>
                <c:pt idx="134">
                  <c:v>21.2</c:v>
                </c:pt>
                <c:pt idx="135">
                  <c:v>21.2</c:v>
                </c:pt>
                <c:pt idx="136">
                  <c:v>21.2</c:v>
                </c:pt>
                <c:pt idx="137">
                  <c:v>21.2</c:v>
                </c:pt>
                <c:pt idx="138">
                  <c:v>23.6</c:v>
                </c:pt>
                <c:pt idx="139">
                  <c:v>25.1</c:v>
                </c:pt>
                <c:pt idx="140">
                  <c:v>26.8</c:v>
                </c:pt>
                <c:pt idx="141">
                  <c:v>36.6</c:v>
                </c:pt>
                <c:pt idx="142">
                  <c:v>36.6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73-4BCD-AEAE-ED5A27262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961647"/>
        <c:axId val="302432751"/>
      </c:scatterChart>
      <c:valAx>
        <c:axId val="2137961647"/>
        <c:scaling>
          <c:orientation val="minMax"/>
          <c:max val="14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Resource</a:t>
                </a:r>
                <a:r>
                  <a:rPr lang="en-US" baseline="0"/>
                  <a:t> Rank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432751"/>
        <c:crosses val="autoZero"/>
        <c:crossBetween val="midCat"/>
      </c:valAx>
      <c:valAx>
        <c:axId val="30243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9616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Mitigated Offer Caps for Energy Storage Resources (ESRs)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2000" i="1" dirty="0">
                <a:solidFill>
                  <a:schemeClr val="tx2"/>
                </a:solidFill>
              </a:rPr>
              <a:t>Ryan King</a:t>
            </a:r>
          </a:p>
          <a:p>
            <a:r>
              <a:rPr lang="en-US" sz="2000" dirty="0">
                <a:solidFill>
                  <a:schemeClr val="tx2"/>
                </a:solidFill>
              </a:rPr>
              <a:t>ERCOT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CMWG</a:t>
            </a:r>
          </a:p>
          <a:p>
            <a:r>
              <a:rPr lang="en-US" sz="2000" dirty="0">
                <a:solidFill>
                  <a:schemeClr val="tx2"/>
                </a:solidFill>
              </a:rPr>
              <a:t>September 18, 2023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9E666-6636-FFC4-EB14-16AD81709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945FA07-8A49-161C-7B6B-34A4AD66D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1" y="441702"/>
            <a:ext cx="7669077" cy="57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9E666-6636-FFC4-EB14-16AD81709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45FA07-8A49-161C-7B6B-34A4AD66D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461" y="441702"/>
            <a:ext cx="7669076" cy="57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5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9E666-6636-FFC4-EB14-16AD81709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45FA07-8A49-161C-7B6B-34A4AD66D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461" y="441702"/>
            <a:ext cx="7669076" cy="57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3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9904-B4C2-950D-12F6-AA8150EBB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8253C-F259-6635-0669-82B29A9F1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Questions/observations on analysis?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8F7FA-F0DB-9ACF-7E09-F11281AC6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2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7AFA-4767-9B05-B39A-2B3FD85DD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Mitigation in Other Jurisdictions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63A3E3-6BEB-AA0B-8696-6849DADB5D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CAISO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124AC-A46F-9432-3C56-0488BD4D8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95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CF19-7DCA-82E8-180D-677B88CA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B965F-484F-5A5A-E26A-93F4A63C7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Three components of default energy bid (DEB) formulation: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Energy Costs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Variable Operations Costs, including Cycling and Cell Degradation Costs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Opportunity Costs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The entire bid curve is subject to mitigation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4C5A6-95C9-A95E-3725-1EE25E2C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9318A-7DC1-980E-04F3-15B59DC3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72F1-52CF-A72B-6C5D-8F70E2D43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Mitigation applied in both day-ahead and real-time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DA considers expected costs to buy energy and expected costs for variable operating cost including cycling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RT includes DA elements with an additional component that captures expected opportunity costs for the resource to discharge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8873A-2045-200E-9293-4A9CDE467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40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DA04-682A-D690-5990-D6AF9B88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Formula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8A953A-584C-6A4E-4F3F-C792E8CFD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50" t="49839" r="58929" b="23887"/>
          <a:stretch/>
        </p:blipFill>
        <p:spPr>
          <a:xfrm>
            <a:off x="466725" y="2209800"/>
            <a:ext cx="8286750" cy="304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8753D-6ED9-7C10-41E7-843C3583A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78155-058F-8CBE-0418-1F05B203829F}"/>
              </a:ext>
            </a:extLst>
          </p:cNvPr>
          <p:cNvSpPr txBox="1"/>
          <p:nvPr/>
        </p:nvSpPr>
        <p:spPr>
          <a:xfrm>
            <a:off x="3657600" y="5867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additional 10% to this calculation to account for variation in prices between the day-ahead and real-time markets. </a:t>
            </a:r>
          </a:p>
        </p:txBody>
      </p:sp>
    </p:spTree>
    <p:extLst>
      <p:ext uri="{BB962C8B-B14F-4D97-AF65-F5344CB8AC3E}">
        <p14:creationId xmlns:p14="http://schemas.microsoft.com/office/powerpoint/2010/main" val="983166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B02F-02B7-5445-EC12-266C3DE0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BD3A-641F-E335-893E-2AFB1BB3F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31983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Assume one cycle per day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Charging during the least expensive continuous block of time during the day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Actual prices from initial run (MPM) to inform energy cost component prior to subsequent Integrated Forward Market (IFM) run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Actual DA LMP results from IFM run used to determine costs for DEBs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CE7AC-AE67-1792-8308-5FE0B01E8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97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FED3-4C59-4082-8173-2763766F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Costs including cycling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11BBD-725D-9EBA-B59E-F8B4C5D08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Value submitted by Market Participant to CAISO and vetted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Expected to be less than $</a:t>
            </a:r>
            <a:r>
              <a:rPr lang="en-US" sz="2400"/>
              <a:t>30/MWh </a:t>
            </a:r>
            <a:r>
              <a:rPr lang="en-US" sz="2400" dirty="0"/>
              <a:t>for most new lithium-ion based resources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Validation in the form of estimates from manufacturers may suffice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40DF8-FDBC-3CB1-FB30-A904B7735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4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CE86-39DB-4964-78C2-03B22FE5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1844-A240-9531-7171-4A61512E0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Purpose and Key Questions</a:t>
            </a:r>
          </a:p>
          <a:p>
            <a:r>
              <a:rPr lang="en-US" sz="2400" dirty="0"/>
              <a:t>Analysis and Discussion</a:t>
            </a:r>
          </a:p>
          <a:p>
            <a:r>
              <a:rPr lang="en-US" sz="2400" dirty="0"/>
              <a:t>Reviewing CAISO framework </a:t>
            </a:r>
          </a:p>
          <a:p>
            <a:r>
              <a:rPr lang="en-US" sz="2400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116F5-5571-F8CE-6F8C-3EAFF8E74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57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1724-BE07-CFDC-8298-FAAFF5633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74D5-9A0E-5AB6-D49B-77FC2C9E9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Including the highest price, corresponding to the storage duration of the resource in the default energy bids for storage resources.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For example, if a specific storage resource is capable of storing 4 hours of energy, the opportunity cost included in the real-time default energy bid will be equal to estimated prices in the 4th highest hours of the day from the day-ahead market.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A1C5B-BBD3-E5BC-E2AA-16D1D9B8B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64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DCE5-649E-B572-601E-B107F5E4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19AEE-7052-E8BC-BD2C-6CA1C9BCB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is instructive for ERCOT?</a:t>
            </a:r>
          </a:p>
          <a:p>
            <a:r>
              <a:rPr lang="en-US" sz="2400" dirty="0"/>
              <a:t>What features of market design may impact this framework?</a:t>
            </a:r>
          </a:p>
          <a:p>
            <a:r>
              <a:rPr lang="en-US" sz="2400" dirty="0"/>
              <a:t>How will market design evolution (SOC, RTC) impact this issue?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06869-B170-4874-859C-80F981B5E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5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7F17-F23F-536D-320B-D740E800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086A4-E2D2-1C2A-A422-FDCC5E487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ERCOT and stakeholders are required to provide a recommendation with respect to a Mitigated Offer Cap (MOC) framework for Energy Storage Resources (ESRs) pursuant to Protocol 4.4.9.1 (1) (b)</a:t>
            </a:r>
          </a:p>
          <a:p>
            <a:r>
              <a:rPr lang="en-US" dirty="0"/>
              <a:t>Discussion today will focus on:</a:t>
            </a:r>
          </a:p>
          <a:p>
            <a:pPr lvl="1"/>
            <a:r>
              <a:rPr lang="en-US" dirty="0"/>
              <a:t>The situation today: Analysis and observations on aggregate ESR participation and behavior</a:t>
            </a:r>
          </a:p>
          <a:p>
            <a:pPr lvl="1"/>
            <a:r>
              <a:rPr lang="en-US" dirty="0"/>
              <a:t>Key inputs into a MOC for ESRs</a:t>
            </a:r>
          </a:p>
          <a:p>
            <a:pPr lvl="2"/>
            <a:r>
              <a:rPr lang="en-US" dirty="0"/>
              <a:t>Looking at the framework used in CAISO</a:t>
            </a:r>
          </a:p>
          <a:p>
            <a:pPr lvl="2"/>
            <a:r>
              <a:rPr lang="en-US" dirty="0"/>
              <a:t>Consider what aspects are/are not instructive for ERCOT and why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47B89-B512-9550-9640-9BA8E3FB6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DBDD19-2617-1F63-3D40-8564FEB297E7}"/>
              </a:ext>
            </a:extLst>
          </p:cNvPr>
          <p:cNvSpPr txBox="1">
            <a:spLocks/>
          </p:cNvSpPr>
          <p:nvPr/>
        </p:nvSpPr>
        <p:spPr>
          <a:xfrm>
            <a:off x="304800" y="4239716"/>
            <a:ext cx="8534400" cy="1981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i="1">
                <a:latin typeface="Calibri" panose="020F0502020204030204" pitchFamily="34" charset="0"/>
                <a:ea typeface="Calibri" panose="020F0502020204030204" pitchFamily="34" charset="0"/>
              </a:rPr>
              <a:t>4.4.9.4.1             Mitigated Offer Cap </a:t>
            </a:r>
          </a:p>
          <a:p>
            <a:pPr marL="0">
              <a:spcBef>
                <a:spcPts val="0"/>
              </a:spcBef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</a:rPr>
              <a:t>(1)(b)    Notwithstanding the MOC calculation described in paragraph (1) above, the MOC for ESRs shall be set at the SWCAP.  </a:t>
            </a:r>
            <a:r>
              <a:rPr lang="en-US" sz="180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No later than December 31, 2023, ERCOT and stakeholders shall submit a report to TAC that includes a recommendation to continue the existing approach or a proposal to implement an alternative approach to determine the MOC for ESRs.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4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8A68-3132-988A-8E71-94D07571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to Inform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D2CB-EB51-4065-CE49-073B6BD84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What is being observed today?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What is the scope of the issue today and how could it evolve?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What are the key inputs for a MOC?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How will the market design evolve and how will it impact the participation framework for ESRs?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How have other jurisdictions applied mitigation to ESRs?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What is instructive for ERCOT?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31DB3-3942-0979-C244-FD2C93A9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3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EBFCD0-48F6-F864-2085-D44661CC37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ESR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D857B-F70B-3459-A0A0-A0EF3EBD5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8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FA36-B4D0-111B-6EB2-BF194D36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ESRs are flagged as part of the mitigation process in 4.2% of SCED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9E666-6636-FFC4-EB14-16AD81709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6577C10-8A3B-8C8E-255E-D023AC81E6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371442"/>
          <a:ext cx="85344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E8142B-14CA-56A7-FBDA-F8CE23A58F79}"/>
              </a:ext>
            </a:extLst>
          </p:cNvPr>
          <p:cNvSpPr txBox="1"/>
          <p:nvPr/>
        </p:nvSpPr>
        <p:spPr>
          <a:xfrm>
            <a:off x="658210" y="5685453"/>
            <a:ext cx="790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While the MOCs for ESRs are currently set to the SWCAP, these Resources are still flagged as part of the SCED Constraint Competitiveness Test (CCT) process.</a:t>
            </a:r>
          </a:p>
        </p:txBody>
      </p:sp>
    </p:spTree>
    <p:extLst>
      <p:ext uri="{BB962C8B-B14F-4D97-AF65-F5344CB8AC3E}">
        <p14:creationId xmlns:p14="http://schemas.microsoft.com/office/powerpoint/2010/main" val="51602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FA36-B4D0-111B-6EB2-BF194D36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 large difference in intervals flagged for mitigation by the CCT process between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9E666-6636-FFC4-EB14-16AD81709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FEB465-5985-A902-9C93-6B27DA48F0F0}"/>
              </a:ext>
            </a:extLst>
          </p:cNvPr>
          <p:cNvGraphicFramePr>
            <a:graphicFrameLocks/>
          </p:cNvGraphicFramePr>
          <p:nvPr/>
        </p:nvGraphicFramePr>
        <p:xfrm>
          <a:off x="304800" y="1220611"/>
          <a:ext cx="8458200" cy="469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921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5F7D2F-FD6B-0B19-1FFC-F97C7D7AA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0" b="12183"/>
          <a:stretch/>
        </p:blipFill>
        <p:spPr>
          <a:xfrm>
            <a:off x="152400" y="1515194"/>
            <a:ext cx="8656320" cy="467288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58FA36-B4D0-111B-6EB2-BF194D36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TPOs are changed more often during evenings and since April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9E666-6636-FFC4-EB14-16AD81709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FA36-B4D0-111B-6EB2-BF194D36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Intra-hour TPO changes follow a similar trend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9E666-6636-FFC4-EB14-16AD81709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E9FFF2-0600-7B46-389C-E692A74AE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 b="12676"/>
          <a:stretch/>
        </p:blipFill>
        <p:spPr>
          <a:xfrm>
            <a:off x="120526" y="1447800"/>
            <a:ext cx="8769473" cy="4724400"/>
          </a:xfrm>
        </p:spPr>
      </p:pic>
    </p:spTree>
    <p:extLst>
      <p:ext uri="{BB962C8B-B14F-4D97-AF65-F5344CB8AC3E}">
        <p14:creationId xmlns:p14="http://schemas.microsoft.com/office/powerpoint/2010/main" val="11001071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642cdfb-3a96-41c1-8159-5de9a5b192b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DE896BEB19F40A8ECC8C772B1EEFE" ma:contentTypeVersion="10" ma:contentTypeDescription="Create a new document." ma:contentTypeScope="" ma:versionID="2970e12fa0e53856f95f85990551f723">
  <xsd:schema xmlns:xsd="http://www.w3.org/2001/XMLSchema" xmlns:xs="http://www.w3.org/2001/XMLSchema" xmlns:p="http://schemas.microsoft.com/office/2006/metadata/properties" xmlns:ns3="e642cdfb-3a96-41c1-8159-5de9a5b192bc" xmlns:ns4="2acd5412-1a0a-46e5-a64d-892655bbb31c" targetNamespace="http://schemas.microsoft.com/office/2006/metadata/properties" ma:root="true" ma:fieldsID="cf6c3e39e82508b8ee031c5bc0c0080b" ns3:_="" ns4:_="">
    <xsd:import namespace="e642cdfb-3a96-41c1-8159-5de9a5b192bc"/>
    <xsd:import namespace="2acd5412-1a0a-46e5-a64d-892655bbb3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2cdfb-3a96-41c1-8159-5de9a5b192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d5412-1a0a-46e5-a64d-892655bbb31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e642cdfb-3a96-41c1-8159-5de9a5b192bc"/>
    <ds:schemaRef ds:uri="http://schemas.microsoft.com/office/infopath/2007/PartnerControls"/>
    <ds:schemaRef ds:uri="http://schemas.openxmlformats.org/package/2006/metadata/core-properties"/>
    <ds:schemaRef ds:uri="2acd5412-1a0a-46e5-a64d-892655bbb31c"/>
  </ds:schemaRefs>
</ds:datastoreItem>
</file>

<file path=customXml/itemProps2.xml><?xml version="1.0" encoding="utf-8"?>
<ds:datastoreItem xmlns:ds="http://schemas.openxmlformats.org/officeDocument/2006/customXml" ds:itemID="{5A4F248E-5B4E-4AEC-B5A2-A954A8FF7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2cdfb-3a96-41c1-8159-5de9a5b192bc"/>
    <ds:schemaRef ds:uri="2acd5412-1a0a-46e5-a64d-892655bbb3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3246</TotalTime>
  <Words>670</Words>
  <Application>Microsoft Office PowerPoint</Application>
  <PresentationFormat>On-screen Show (4:3)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1_Custom Design</vt:lpstr>
      <vt:lpstr>Office Theme</vt:lpstr>
      <vt:lpstr>PowerPoint Presentation</vt:lpstr>
      <vt:lpstr>Agenda</vt:lpstr>
      <vt:lpstr>Purpose</vt:lpstr>
      <vt:lpstr>Key Questions to Inform Decision</vt:lpstr>
      <vt:lpstr>ESR Behavior</vt:lpstr>
      <vt:lpstr>ESRs are flagged as part of the mitigation process in 4.2% of SCED intervals</vt:lpstr>
      <vt:lpstr>There is a large difference in intervals flagged for mitigation by the CCT process between Resources</vt:lpstr>
      <vt:lpstr>TPOs are changed more often during evenings and since April 2023</vt:lpstr>
      <vt:lpstr>Intra-hour TPO changes follow a similar trend </vt:lpstr>
      <vt:lpstr>PowerPoint Presentation</vt:lpstr>
      <vt:lpstr>PowerPoint Presentation</vt:lpstr>
      <vt:lpstr>PowerPoint Presentation</vt:lpstr>
      <vt:lpstr>Discussion</vt:lpstr>
      <vt:lpstr>Mitigation in Other Jurisdictions</vt:lpstr>
      <vt:lpstr>Overview</vt:lpstr>
      <vt:lpstr>Components</vt:lpstr>
      <vt:lpstr>Mitigation Formula</vt:lpstr>
      <vt:lpstr>Energy Cost</vt:lpstr>
      <vt:lpstr>Variable Costs including cycling</vt:lpstr>
      <vt:lpstr>Opportunity Cost</vt:lpstr>
      <vt:lpstr>Discussion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King, Ryan</cp:lastModifiedBy>
  <cp:revision>10</cp:revision>
  <cp:lastPrinted>2022-07-05T13:14:19Z</cp:lastPrinted>
  <dcterms:created xsi:type="dcterms:W3CDTF">2016-01-21T15:20:31Z</dcterms:created>
  <dcterms:modified xsi:type="dcterms:W3CDTF">2023-09-13T21:17:09Z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0x010100D9ADE896BEB19F40A8ECC8C772B1EEFE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2023-01-12T21:50:56Z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ContentBits">
    <vt:lpwstr>0</vt:lpwstr>
  </property>
  <property fmtid="{D5CDD505-2E9C-101B-9397-08002B2CF9AE}" pid="9" name="MSIP_Label_7084cbda-52b8-46fb-a7b7-cb5bd465ed85_ActionId">
    <vt:lpwstr>095aecde-1217-44aa-b753-652da14fdc38</vt:lpwstr>
  </property>
</Properties>
</file>