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3" r:id="rId10"/>
    <p:sldId id="705" r:id="rId11"/>
    <p:sldId id="356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86" d="100"/>
          <a:sy n="86" d="100"/>
        </p:scale>
        <p:origin x="82" y="125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5ED3AACA-05DE-47E4-9B3F-40EC5BBFD0D6}"/>
    <pc:docChg chg="modSld">
      <pc:chgData name="Anderson, Troy" userId="04de3903-03dd-44db-8353-3f14e4dd6886" providerId="ADAL" clId="{5ED3AACA-05DE-47E4-9B3F-40EC5BBFD0D6}" dt="2023-09-13T15:20:50.172" v="4" actId="20577"/>
      <pc:docMkLst>
        <pc:docMk/>
      </pc:docMkLst>
      <pc:sldChg chg="modSp mod">
        <pc:chgData name="Anderson, Troy" userId="04de3903-03dd-44db-8353-3f14e4dd6886" providerId="ADAL" clId="{5ED3AACA-05DE-47E4-9B3F-40EC5BBFD0D6}" dt="2023-09-13T15:20:50.172" v="4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5ED3AACA-05DE-47E4-9B3F-40EC5BBFD0D6}" dt="2023-09-13T15:20:50.172" v="4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September 13,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NPRR1184	– Update to Procedures for Managing Interest on Cash 			Collateral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Meeting held on 8/24/2023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299816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Off-Cycle Release – 10/1/2023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NPRR1112 	</a:t>
            </a:r>
            <a:r>
              <a:rPr lang="en-US" sz="1400" dirty="0"/>
              <a:t>– Elimination of Unsecured Credit Limits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10/3/2023-10/5/2023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NPRR1154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Include Alternate Resource in Availability Plan for Firm Fuel Supply Service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8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November Off-Cycle Release – 11/1/2023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LPGRR070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</a:t>
            </a:r>
            <a:r>
              <a:rPr lang="en-US" sz="1400" dirty="0"/>
              <a:t>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Discontinuation of Interval Data Recorder (IDR) Meter Weather Sensitivity Process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NPRR1163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</a:t>
            </a:r>
            <a:r>
              <a:rPr lang="en-US" sz="1400" dirty="0"/>
              <a:t>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Related to LPGRR070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OBDRR048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</a:t>
            </a:r>
            <a:r>
              <a:rPr lang="en-US" sz="1400" dirty="0"/>
              <a:t>– Implementation of Operating Reserve Demand Curve (ORDC) Multi-Step Price Floor</a:t>
            </a:r>
            <a:endParaRPr lang="en-US" sz="14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November Off-Cycle Release – 11/15/2023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EMS Upgrade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December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12/5/2023-12/7/2023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SCR807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400" dirty="0"/>
              <a:t>Increase CRR Transaction Capability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SCR816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CRR Auction Bid Credit Enhancement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NPRR1026(a) </a:t>
            </a:r>
            <a:r>
              <a:rPr lang="en-US" sz="1400" kern="0" dirty="0"/>
              <a:t>–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400" kern="0" dirty="0"/>
              <a:t>BESTF-7 Self-Limiting Facilities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RIOO portion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NPRR1164	– Black Start and Isochronous Control Capable Identification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161479"/>
              </p:ext>
            </p:extLst>
          </p:nvPr>
        </p:nvGraphicFramePr>
        <p:xfrm>
          <a:off x="160280" y="798447"/>
          <a:ext cx="8839200" cy="294436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LPGRR070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OBDRR048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4454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NPRR1026(a) – SLF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199473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484,825(b),826,829,841,857,879,885,904,918,930,936,941,945,963,965,975,987,995,1004,1006,1007,1019,1023,1030,1032,1034,1057, 1077,1105, 1111,1128,1131,1136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42415" y="1304620"/>
            <a:ext cx="37054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08536"/>
            <a:ext cx="41694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3" y="2886462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031762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117362"/>
            <a:ext cx="3705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1141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880" y="2714552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6C19D-4DB6-38B4-FA0F-59241A00EA59}"/>
              </a:ext>
            </a:extLst>
          </p:cNvPr>
          <p:cNvSpPr txBox="1"/>
          <p:nvPr/>
        </p:nvSpPr>
        <p:spPr>
          <a:xfrm>
            <a:off x="5721867" y="159983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9BD978A4-A0D4-978B-F9FF-8E084395C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461" y="2660617"/>
            <a:ext cx="150995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R5 Off-Cycle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883793C-D0D8-F9E2-7020-5277A75D588F}"/>
              </a:ext>
            </a:extLst>
          </p:cNvPr>
          <p:cNvCxnSpPr>
            <a:cxnSpLocks/>
          </p:cNvCxnSpPr>
          <p:nvPr/>
        </p:nvCxnSpPr>
        <p:spPr>
          <a:xfrm>
            <a:off x="7936907" y="2486799"/>
            <a:ext cx="9893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184" y="3532533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July 2023 – Jan. 2024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78871F62-5B18-09C7-5271-70F92EC0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843" y="189177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5389A00-D918-A110-1C53-0F1B6A09A0C4}"/>
              </a:ext>
            </a:extLst>
          </p:cNvPr>
          <p:cNvCxnSpPr>
            <a:cxnSpLocks/>
          </p:cNvCxnSpPr>
          <p:nvPr/>
        </p:nvCxnSpPr>
        <p:spPr>
          <a:xfrm>
            <a:off x="7391400" y="1471648"/>
            <a:ext cx="545507" cy="101515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0E1B7C4-7B4A-E25C-8EDA-C34BAF2AC7D4}"/>
              </a:ext>
            </a:extLst>
          </p:cNvPr>
          <p:cNvCxnSpPr>
            <a:cxnSpLocks/>
          </p:cNvCxnSpPr>
          <p:nvPr/>
        </p:nvCxnSpPr>
        <p:spPr>
          <a:xfrm flipV="1">
            <a:off x="8305800" y="2269205"/>
            <a:ext cx="0" cy="391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85F1F59C-B772-EA1F-CDC8-70029C9CD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61" y="3909878"/>
            <a:ext cx="8926277" cy="118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53484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651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58323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161874"/>
              </p:ext>
            </p:extLst>
          </p:nvPr>
        </p:nvGraphicFramePr>
        <p:xfrm>
          <a:off x="160280" y="818732"/>
          <a:ext cx="8839200" cy="2878417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PGRR103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NPRR1026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58976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570630"/>
            <a:ext cx="250530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8621051" y="1329904"/>
            <a:ext cx="3705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91885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244994" y="1327935"/>
            <a:ext cx="4169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A7DCBF6B-E33A-AD6A-39BE-0E7EB11DF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65391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Q1 – </a:t>
            </a:r>
            <a:r>
              <a:rPr lang="en-US" sz="1200" kern="0" dirty="0"/>
              <a:t>RIOO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7984A6-51EA-1C82-0527-C5E27E8151D8}"/>
              </a:ext>
            </a:extLst>
          </p:cNvPr>
          <p:cNvSpPr txBox="1"/>
          <p:nvPr/>
        </p:nvSpPr>
        <p:spPr>
          <a:xfrm>
            <a:off x="2763144" y="1981200"/>
            <a:ext cx="3705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400" b="1" i="1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701988"/>
              </p:ext>
            </p:extLst>
          </p:nvPr>
        </p:nvGraphicFramePr>
        <p:xfrm>
          <a:off x="159776" y="3858011"/>
          <a:ext cx="8839200" cy="1578283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DE1E08-5E23-35BF-1B51-3DE774BEF43E}"/>
              </a:ext>
            </a:extLst>
          </p:cNvPr>
          <p:cNvCxnSpPr>
            <a:cxnSpLocks/>
          </p:cNvCxnSpPr>
          <p:nvPr/>
        </p:nvCxnSpPr>
        <p:spPr>
          <a:xfrm>
            <a:off x="107213" y="1368577"/>
            <a:ext cx="348813" cy="106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29A9EF-6D9F-A439-6154-7978433D8DC1}"/>
              </a:ext>
            </a:extLst>
          </p:cNvPr>
          <p:cNvCxnSpPr>
            <a:cxnSpLocks/>
          </p:cNvCxnSpPr>
          <p:nvPr/>
        </p:nvCxnSpPr>
        <p:spPr>
          <a:xfrm flipH="1" flipV="1">
            <a:off x="241395" y="2444757"/>
            <a:ext cx="1669024" cy="115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34652"/>
            <a:ext cx="41694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364773"/>
              </p:ext>
            </p:extLst>
          </p:nvPr>
        </p:nvGraphicFramePr>
        <p:xfrm>
          <a:off x="152400" y="835383"/>
          <a:ext cx="8839200" cy="537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NPRR1007-NPRR1014, Single Model, State of 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has restarted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047092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790468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 delayed due to an internal project dependency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682317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ERCOT is aware of interest in getting these implemented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They cannot be effectively evaluated for an upcoming start until the resource requirements of DRRS are determined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3874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Targeting Q4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6657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Increasing granularity for SCED disclosure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76370"/>
              </p:ext>
            </p:extLst>
          </p:nvPr>
        </p:nvGraphicFramePr>
        <p:xfrm>
          <a:off x="89933" y="1246266"/>
          <a:ext cx="8955921" cy="4386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to Procedures for Managing Interest on Cash Collateral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4060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Initial O&amp;M implementation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Automation project:</a:t>
                      </a:r>
                      <a:endParaRPr lang="en-US" sz="700" b="0" i="1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$100k-$150k, 6-9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CMM, ERCOT.com, 		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515484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File Size and Quantity Limits for RIOO Attachments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&lt;$10k O&amp;M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RIOO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Upload limits changing from: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Current: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files per INR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60MB per file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Revised: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 files per INR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100MB per file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91355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562527"/>
              </p:ext>
            </p:extLst>
          </p:nvPr>
        </p:nvGraphicFramePr>
        <p:xfrm>
          <a:off x="3581400" y="102870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332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3820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4060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370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14400"/>
            <a:ext cx="7086600" cy="5029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TWG meeting held on 8/24/2023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Discussion points</a:t>
            </a:r>
          </a:p>
          <a:p>
            <a:pPr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7E6A11-1007-1300-C713-31D7C4A0C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691" y="2209800"/>
            <a:ext cx="5646909" cy="350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507355</TotalTime>
  <Words>1118</Words>
  <Application>Microsoft Office PowerPoint</Application>
  <PresentationFormat>On-screen Show (4:3)</PresentationFormat>
  <Paragraphs>509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Roboto</vt:lpstr>
      <vt:lpstr>Symbol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2024 Release Targets – Approved NPRRs / SCRs / xGRRs </vt:lpstr>
      <vt:lpstr>Additional Project Status Information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3120</cp:revision>
  <cp:lastPrinted>2022-08-13T23:36:00Z</cp:lastPrinted>
  <dcterms:created xsi:type="dcterms:W3CDTF">2016-01-21T15:20:31Z</dcterms:created>
  <dcterms:modified xsi:type="dcterms:W3CDTF">2023-09-13T15:20:58Z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