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703" r:id="rId10"/>
    <p:sldId id="705" r:id="rId11"/>
    <p:sldId id="356" r:id="rId12"/>
    <p:sldId id="294" r:id="rId13"/>
    <p:sldId id="267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99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64" autoAdjust="0"/>
    <p:restoredTop sz="96721" autoAdjust="0"/>
  </p:normalViewPr>
  <p:slideViewPr>
    <p:cSldViewPr showGuides="1">
      <p:cViewPr varScale="1">
        <p:scale>
          <a:sx n="86" d="100"/>
          <a:sy n="86" d="100"/>
        </p:scale>
        <p:origin x="82" y="125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Troy" userId="04de3903-03dd-44db-8353-3f14e4dd6886" providerId="ADAL" clId="{5ED3AACA-05DE-47E4-9B3F-40EC5BBFD0D6}"/>
    <pc:docChg chg="modSld">
      <pc:chgData name="Anderson, Troy" userId="04de3903-03dd-44db-8353-3f14e4dd6886" providerId="ADAL" clId="{5ED3AACA-05DE-47E4-9B3F-40EC5BBFD0D6}" dt="2023-09-13T15:20:50.172" v="4" actId="20577"/>
      <pc:docMkLst>
        <pc:docMk/>
      </pc:docMkLst>
      <pc:sldChg chg="modSp mod">
        <pc:chgData name="Anderson, Troy" userId="04de3903-03dd-44db-8353-3f14e4dd6886" providerId="ADAL" clId="{5ED3AACA-05DE-47E4-9B3F-40EC5BBFD0D6}" dt="2023-09-13T15:20:50.172" v="4" actId="20577"/>
        <pc:sldMkLst>
          <pc:docMk/>
          <pc:sldMk cId="4064255820" sldId="318"/>
        </pc:sldMkLst>
        <pc:spChg chg="mod">
          <ac:chgData name="Anderson, Troy" userId="04de3903-03dd-44db-8353-3f14e4dd6886" providerId="ADAL" clId="{5ED3AACA-05DE-47E4-9B3F-40EC5BBFD0D6}" dt="2023-09-13T15:20:50.172" v="4" actId="20577"/>
          <ac:spMkLst>
            <pc:docMk/>
            <pc:sldMk cId="4064255820" sldId="318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1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70072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2" tIns="46966" rIns="93932" bIns="46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2" tIns="46966" rIns="93932" bIns="46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</p:spPr>
        <p:txBody>
          <a:bodyPr vert="horz" lIns="93932" tIns="46966" rIns="93932" bIns="46966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076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15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578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Project Update</a:t>
            </a:r>
          </a:p>
          <a:p>
            <a:r>
              <a:rPr lang="en-US" sz="2400" b="1" dirty="0"/>
              <a:t> </a:t>
            </a:r>
          </a:p>
          <a:p>
            <a:endParaRPr lang="en-US" dirty="0"/>
          </a:p>
          <a:p>
            <a:r>
              <a:rPr lang="en-US" dirty="0"/>
              <a:t>September 13, 2023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Troy Anderson</a:t>
            </a:r>
          </a:p>
          <a:p>
            <a:r>
              <a:rPr lang="en-US" dirty="0"/>
              <a:t>ERCOT Portfolio Management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066800"/>
            <a:ext cx="7848600" cy="5181600"/>
          </a:xfrm>
        </p:spPr>
        <p:txBody>
          <a:bodyPr/>
          <a:lstStyle/>
          <a:p>
            <a:pPr lvl="1">
              <a:tabLst>
                <a:tab pos="2117725" algn="l"/>
              </a:tabLst>
            </a:pPr>
            <a:r>
              <a:rPr lang="en-US" sz="1800" dirty="0"/>
              <a:t>Recent / Upcoming Project Highlights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2023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2024 Release Targets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Additional Project Status Information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Priority/Rank Recommendations for Revision Requests with Impacts</a:t>
            </a:r>
          </a:p>
          <a:p>
            <a:pPr lvl="2">
              <a:tabLst>
                <a:tab pos="2232025" algn="l"/>
                <a:tab pos="2517775" algn="l"/>
              </a:tabLst>
            </a:pPr>
            <a:r>
              <a:rPr lang="en-US" sz="1600" i="1" dirty="0"/>
              <a:t>NPRR1184	– Update to Procedures for Managing Interest on Cash 			Collateral</a:t>
            </a:r>
          </a:p>
          <a:p>
            <a:pPr lvl="1">
              <a:tabLst>
                <a:tab pos="2117725" algn="l"/>
              </a:tabLst>
            </a:pPr>
            <a:r>
              <a:rPr lang="en-US" sz="1800" dirty="0"/>
              <a:t>Technology Working Group (TWG)</a:t>
            </a:r>
          </a:p>
          <a:p>
            <a:pPr lvl="2">
              <a:tabLst>
                <a:tab pos="2117725" algn="l"/>
              </a:tabLst>
            </a:pPr>
            <a:r>
              <a:rPr lang="en-US" sz="1600" i="1" dirty="0"/>
              <a:t>Meeting held on 8/24/2023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295400" y="6349323"/>
            <a:ext cx="7467600" cy="2800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>
                <a:solidFill>
                  <a:srgbClr val="FF0000"/>
                </a:solidFill>
              </a:rPr>
              <a:t>Location of Revision Request Project Information: </a:t>
            </a:r>
            <a:r>
              <a:rPr lang="en-US" sz="1400" b="0" dirty="0">
                <a:hlinkClick r:id="rId3"/>
              </a:rPr>
              <a:t>http://www.ercot.com/services/projects</a:t>
            </a:r>
            <a:endParaRPr lang="en-US" sz="14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1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319882"/>
            <a:ext cx="4343400" cy="442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chemeClr val="accent1"/>
                </a:solidFill>
              </a:rPr>
              <a:t>Project Update Agenda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943600" cy="470111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Recent / Upcoming Project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299816"/>
          </a:xfrm>
        </p:spPr>
        <p:txBody>
          <a:bodyPr/>
          <a:lstStyle/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Off-Cycle Release – 10/1/2023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NPRR1112 	</a:t>
            </a:r>
            <a:r>
              <a:rPr lang="en-US" sz="1400" dirty="0"/>
              <a:t>– Elimination of Unsecured Credit Limits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October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R5</a:t>
            </a:r>
            <a:r>
              <a:rPr lang="en-US" sz="1600" dirty="0">
                <a:latin typeface="Arial" panose="020B0604020202020204" pitchFamily="34" charset="0"/>
              </a:rPr>
              <a:t> – 10/3/2023-10/5/2023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NPRR1154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Include Alternate Resource in Availability Plan for Firm Fuel Supply Service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endParaRPr lang="en-US" sz="800" kern="0" dirty="0"/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11/1/2023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LPGRR070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400" dirty="0"/>
              <a:t>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Discontinuation of Interval Data Recorder (IDR) Meter Weather Sensitivity Process</a:t>
            </a:r>
            <a:endParaRPr lang="en-US" sz="1400" dirty="0">
              <a:latin typeface="Arial" panose="020B0604020202020204" pitchFamily="34" charset="0"/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NPRR1163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400" dirty="0"/>
              <a:t>– </a:t>
            </a:r>
            <a:r>
              <a:rPr lang="en-US" sz="1400" b="0" i="0" dirty="0">
                <a:solidFill>
                  <a:srgbClr val="212529"/>
                </a:solidFill>
                <a:effectLst/>
                <a:latin typeface="Roboto" panose="02000000000000000000" pitchFamily="2" charset="0"/>
              </a:rPr>
              <a:t>Related to LPGRR070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OBDRR048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	</a:t>
            </a:r>
            <a:r>
              <a:rPr lang="en-US" sz="1400" dirty="0"/>
              <a:t>– Implementation of Operating Reserve Demand Curve (ORDC) Multi-Step Price Floor</a:t>
            </a:r>
            <a:endParaRPr lang="en-US" sz="14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November Off-Cycle Release – 11/15/2023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EMS Upgrade</a:t>
            </a: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endParaRPr lang="en-US" sz="800" dirty="0">
              <a:latin typeface="Arial" panose="020B0604020202020204" pitchFamily="34" charset="0"/>
            </a:endParaRPr>
          </a:p>
          <a:p>
            <a:pPr>
              <a:tabLst>
                <a:tab pos="1774825" algn="l"/>
                <a:tab pos="2225675" algn="l"/>
                <a:tab pos="7199313" algn="l"/>
              </a:tabLst>
            </a:pPr>
            <a:r>
              <a:rPr lang="en-US" sz="1600" dirty="0">
                <a:latin typeface="Arial" panose="020B0604020202020204" pitchFamily="34" charset="0"/>
              </a:rPr>
              <a:t>2023 December Release –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</a:rPr>
              <a:t>R6</a:t>
            </a:r>
            <a:r>
              <a:rPr lang="en-US" sz="1600" dirty="0">
                <a:latin typeface="Arial" panose="020B0604020202020204" pitchFamily="34" charset="0"/>
              </a:rPr>
              <a:t> – 12/5/2023-12/7/2023	</a:t>
            </a:r>
            <a:r>
              <a:rPr lang="en-US" sz="1600" i="1" dirty="0">
                <a:solidFill>
                  <a:schemeClr val="accent3">
                    <a:lumMod val="75000"/>
                  </a:schemeClr>
                </a:solidFill>
              </a:rPr>
              <a:t>In Flight</a:t>
            </a:r>
            <a:endParaRPr lang="en-US" sz="1800" i="1" dirty="0">
              <a:solidFill>
                <a:schemeClr val="accent3">
                  <a:lumMod val="75000"/>
                </a:schemeClr>
              </a:solidFill>
            </a:endParaRP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/>
              <a:t>SCR807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– </a:t>
            </a:r>
            <a:r>
              <a:rPr lang="en-US" sz="1400" dirty="0"/>
              <a:t>Increase CRR Transaction Capability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SCR816</a:t>
            </a:r>
            <a:r>
              <a:rPr kumimoji="0" lang="en-US" sz="1400" b="0" i="0" u="none" strike="noStrike" kern="1200" cap="none" normalizeH="0" baseline="0" dirty="0">
                <a:ln>
                  <a:noFill/>
                </a:ln>
                <a:effectLst/>
                <a:ea typeface="+mn-ea"/>
                <a:cs typeface="+mn-cs"/>
              </a:rPr>
              <a:t> 	</a:t>
            </a:r>
            <a:r>
              <a:rPr lang="en-US" sz="1400" kern="0" dirty="0"/>
              <a:t>– CRR Auction Bid Credit Enhancement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dirty="0">
                <a:latin typeface="Arial" panose="020B0604020202020204" pitchFamily="34" charset="0"/>
              </a:rPr>
              <a:t>NPRR1026(a) </a:t>
            </a:r>
            <a:r>
              <a:rPr lang="en-US" sz="1400" kern="0" dirty="0"/>
              <a:t>–</a:t>
            </a:r>
            <a:r>
              <a:rPr lang="en-US" sz="1400" dirty="0">
                <a:latin typeface="Arial" panose="020B0604020202020204" pitchFamily="34" charset="0"/>
              </a:rPr>
              <a:t> </a:t>
            </a:r>
            <a:r>
              <a:rPr lang="en-US" sz="1400" kern="0" dirty="0"/>
              <a:t>BESTF-7 Self-Limiting Facilities</a:t>
            </a:r>
          </a:p>
          <a:p>
            <a:pPr lvl="2">
              <a:tabLst>
                <a:tab pos="1774825" algn="l"/>
                <a:tab pos="2225675" algn="l"/>
                <a:tab pos="7199313" algn="l"/>
              </a:tabLst>
            </a:pPr>
            <a:r>
              <a:rPr lang="en-US" sz="1300" dirty="0">
                <a:latin typeface="Arial" panose="020B0604020202020204" pitchFamily="34" charset="0"/>
              </a:rPr>
              <a:t>RIOO portion</a:t>
            </a:r>
          </a:p>
          <a:p>
            <a:pPr lvl="1">
              <a:tabLst>
                <a:tab pos="1774825" algn="l"/>
                <a:tab pos="2225675" algn="l"/>
                <a:tab pos="7199313" algn="l"/>
              </a:tabLst>
            </a:pPr>
            <a:r>
              <a:rPr lang="en-US" sz="1400" kern="0" dirty="0"/>
              <a:t>NPRR1164	– Black Start and Isochronous Control Capable Identification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254740" y="6363172"/>
            <a:ext cx="5257800" cy="3877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Note:  Projected Go-Live dates are subject to change.</a:t>
            </a:r>
            <a:br>
              <a:rPr lang="en-US" sz="1200" b="0" dirty="0"/>
            </a:br>
            <a:r>
              <a:rPr lang="en-US" sz="12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2023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908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957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161479"/>
              </p:ext>
            </p:extLst>
          </p:nvPr>
        </p:nvGraphicFramePr>
        <p:xfrm>
          <a:off x="160280" y="798447"/>
          <a:ext cx="8839200" cy="2944368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1/31 – 2/2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 – 3/30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6/6 – 6/8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 – 7/27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10/3 – 10/5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12/5 – 12/7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NPRR1020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OBDRR043/44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Securitization Phase 2A – Maine Invoice and Credit Exposure</a:t>
                      </a:r>
                      <a:endParaRPr kumimoji="0" lang="en-US" sz="10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 </a:t>
                      </a:r>
                      <a:r>
                        <a:rPr kumimoji="0" lang="en-US" sz="10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LPGRR070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OBDRR048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NPRR1026</a:t>
                      </a:r>
                      <a:r>
                        <a:rPr kumimoji="0" lang="en-US" sz="9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963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115" y="5604454"/>
            <a:ext cx="250530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NPRR1020(a) – EPS Metering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NPRR1026(a) – SLF – RIOO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NPRR1096(b) – ECRS portion</a:t>
            </a:r>
          </a:p>
        </p:txBody>
      </p: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BB347731-9DCF-4A6B-84CF-377681286A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99473"/>
              </p:ext>
            </p:extLst>
          </p:nvPr>
        </p:nvGraphicFramePr>
        <p:xfrm>
          <a:off x="176358" y="51845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509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9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</a:rPr>
                        <a:t>TBD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484,825(b),826,829,841,857,879,885,904,918,930,936,941,945,963,965,975,987,995,1004,1006,1007,1019,1023,1030,1032,1034,1057, 1077,1105, 1111,1128,1131,1136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799,805,810,813,818,819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PGRRs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066,076,088,091,094,099  </a:t>
                      </a:r>
                      <a:r>
                        <a:rPr lang="en-US" sz="900" b="1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900" b="0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OBDRR009,OBDRR017,RRGRR028</a:t>
                      </a:r>
                      <a:endParaRPr lang="en-US" sz="9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68642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3FABC49-64BA-4341-9620-8FAE27F64974}"/>
              </a:ext>
            </a:extLst>
          </p:cNvPr>
          <p:cNvSpPr txBox="1"/>
          <p:nvPr/>
        </p:nvSpPr>
        <p:spPr>
          <a:xfrm>
            <a:off x="4256524" y="1306767"/>
            <a:ext cx="370549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7142415" y="1304620"/>
            <a:ext cx="370549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5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71600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8646711" y="1308536"/>
            <a:ext cx="41694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28" name="TextBox 12">
            <a:extLst>
              <a:ext uri="{FF2B5EF4-FFF2-40B4-BE49-F238E27FC236}">
                <a16:creationId xmlns:a16="http://schemas.microsoft.com/office/drawing/2014/main" id="{086159DC-2D1C-470F-8874-21F19881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163" y="2886462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11/15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299709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7" name="TextBox 12">
            <a:extLst>
              <a:ext uri="{FF2B5EF4-FFF2-40B4-BE49-F238E27FC236}">
                <a16:creationId xmlns:a16="http://schemas.microsoft.com/office/drawing/2014/main" id="{A0B95E67-5918-4A23-AE00-6AC2416D3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456" y="203176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7/14</a:t>
            </a:r>
            <a:endParaRPr lang="en-US" sz="1200" kern="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2B2A94E-A5B3-4CF6-AAE2-12971C5EFBF2}"/>
              </a:ext>
            </a:extLst>
          </p:cNvPr>
          <p:cNvSpPr txBox="1"/>
          <p:nvPr/>
        </p:nvSpPr>
        <p:spPr>
          <a:xfrm>
            <a:off x="5716025" y="1117362"/>
            <a:ext cx="3705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>
                <a:solidFill>
                  <a:srgbClr val="000000"/>
                </a:solidFill>
              </a:rPr>
              <a:t> </a:t>
            </a:r>
            <a:r>
              <a:rPr lang="en-US" sz="1000" b="1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15B54-2AA6-8B76-5F70-7479D7CF1C64}"/>
              </a:ext>
            </a:extLst>
          </p:cNvPr>
          <p:cNvSpPr txBox="1"/>
          <p:nvPr/>
        </p:nvSpPr>
        <p:spPr>
          <a:xfrm>
            <a:off x="1291752" y="1311415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5" name="TextBox 12">
            <a:extLst>
              <a:ext uri="{FF2B5EF4-FFF2-40B4-BE49-F238E27FC236}">
                <a16:creationId xmlns:a16="http://schemas.microsoft.com/office/drawing/2014/main" id="{90B21521-06B7-DAF1-A0C8-8C7BACED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9880" y="2714552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10/1</a:t>
            </a:r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6C19D-4DB6-38B4-FA0F-59241A00EA59}"/>
              </a:ext>
            </a:extLst>
          </p:cNvPr>
          <p:cNvSpPr txBox="1"/>
          <p:nvPr/>
        </p:nvSpPr>
        <p:spPr>
          <a:xfrm>
            <a:off x="5721867" y="1599838"/>
            <a:ext cx="3705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dirty="0">
                <a:latin typeface="Wingdings" panose="05000000000000000000" pitchFamily="2" charset="2"/>
              </a:rPr>
              <a:t>ü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</p:txBody>
      </p:sp>
      <p:sp>
        <p:nvSpPr>
          <p:cNvPr id="7" name="TextBox 12">
            <a:extLst>
              <a:ext uri="{FF2B5EF4-FFF2-40B4-BE49-F238E27FC236}">
                <a16:creationId xmlns:a16="http://schemas.microsoft.com/office/drawing/2014/main" id="{9BD978A4-A0D4-978B-F9FF-8E084395C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5461" y="2660617"/>
            <a:ext cx="150995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R5 Off-Cycle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883793C-D0D8-F9E2-7020-5277A75D588F}"/>
              </a:ext>
            </a:extLst>
          </p:cNvPr>
          <p:cNvCxnSpPr>
            <a:cxnSpLocks/>
          </p:cNvCxnSpPr>
          <p:nvPr/>
        </p:nvCxnSpPr>
        <p:spPr>
          <a:xfrm>
            <a:off x="7936907" y="2486799"/>
            <a:ext cx="9893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91228DEC-7DCD-4F3E-B94B-ED94A1A58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6184" y="3532533"/>
            <a:ext cx="4342170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EMS Upgrade Freeze – </a:t>
            </a:r>
            <a:r>
              <a:rPr lang="en-US" sz="1200" b="0" dirty="0"/>
              <a:t>July 2023 – Jan. 2024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78871F62-5B18-09C7-5271-70F92EC0C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7843" y="189177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11/1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5389A00-D918-A110-1C53-0F1B6A09A0C4}"/>
              </a:ext>
            </a:extLst>
          </p:cNvPr>
          <p:cNvCxnSpPr>
            <a:cxnSpLocks/>
          </p:cNvCxnSpPr>
          <p:nvPr/>
        </p:nvCxnSpPr>
        <p:spPr>
          <a:xfrm>
            <a:off x="7391400" y="1471648"/>
            <a:ext cx="545507" cy="1015151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0E1B7C4-7B4A-E25C-8EDA-C34BAF2AC7D4}"/>
              </a:ext>
            </a:extLst>
          </p:cNvPr>
          <p:cNvCxnSpPr>
            <a:cxnSpLocks/>
          </p:cNvCxnSpPr>
          <p:nvPr/>
        </p:nvCxnSpPr>
        <p:spPr>
          <a:xfrm flipV="1">
            <a:off x="8305800" y="2269205"/>
            <a:ext cx="0" cy="391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Picture 43">
            <a:extLst>
              <a:ext uri="{FF2B5EF4-FFF2-40B4-BE49-F238E27FC236}">
                <a16:creationId xmlns:a16="http://schemas.microsoft.com/office/drawing/2014/main" id="{85F1F59C-B772-EA1F-CDC8-70029C9CD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1" y="3909878"/>
            <a:ext cx="8926277" cy="1181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93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449"/>
            <a:ext cx="7924800" cy="435268"/>
          </a:xfrm>
        </p:spPr>
        <p:txBody>
          <a:bodyPr/>
          <a:lstStyle/>
          <a:p>
            <a:r>
              <a:rPr lang="en-US" sz="2200" b="1" dirty="0">
                <a:solidFill>
                  <a:schemeClr val="accent1"/>
                </a:solidFill>
              </a:rPr>
              <a:t>2024 Release Targets – Approved NPRRs / SCRs / xGRRs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53484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51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58323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release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etc.:</a:t>
            </a:r>
            <a:r>
              <a:rPr kumimoji="0" lang="en-US" sz="7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8161874"/>
              </p:ext>
            </p:extLst>
          </p:nvPr>
        </p:nvGraphicFramePr>
        <p:xfrm>
          <a:off x="160280" y="818732"/>
          <a:ext cx="8839200" cy="2878417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83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January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3/28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4/25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5/30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6/27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46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NPRR1092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PGRR103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RRGRR033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NPRR1026</a:t>
                      </a: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NPRR1121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58976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81808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26321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81644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81772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223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R6</a:t>
            </a:r>
            <a:endParaRPr lang="en-US" sz="1400" b="1" dirty="0"/>
          </a:p>
        </p:txBody>
      </p:sp>
      <p:sp>
        <p:nvSpPr>
          <p:cNvPr id="38" name="TextBox 21">
            <a:extLst>
              <a:ext uri="{FF2B5EF4-FFF2-40B4-BE49-F238E27FC236}">
                <a16:creationId xmlns:a16="http://schemas.microsoft.com/office/drawing/2014/main" id="{1FF61AC0-C7DB-4A25-AADC-B7C5E8C0B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0063" y="5570630"/>
            <a:ext cx="2505302" cy="33855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NPRR1026(b) – SLF – Reporting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NPRR1092(b) – Limit RUC Opt-Out Provision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CBAE244-09AA-489A-8D85-C1603BFB5D1C}"/>
              </a:ext>
            </a:extLst>
          </p:cNvPr>
          <p:cNvSpPr txBox="1"/>
          <p:nvPr/>
        </p:nvSpPr>
        <p:spPr>
          <a:xfrm>
            <a:off x="2806558" y="1388927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77FB7AA-0425-4ECC-9149-91187034677E}"/>
              </a:ext>
            </a:extLst>
          </p:cNvPr>
          <p:cNvSpPr txBox="1"/>
          <p:nvPr/>
        </p:nvSpPr>
        <p:spPr>
          <a:xfrm>
            <a:off x="8621051" y="1329904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694C33D-5A6E-4835-8D60-5683CF0A7FFE}"/>
              </a:ext>
            </a:extLst>
          </p:cNvPr>
          <p:cNvSpPr txBox="1"/>
          <p:nvPr/>
        </p:nvSpPr>
        <p:spPr>
          <a:xfrm>
            <a:off x="8678397" y="1391885"/>
            <a:ext cx="370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79C2DE-7FC2-4409-B720-81664285021C}"/>
              </a:ext>
            </a:extLst>
          </p:cNvPr>
          <p:cNvSpPr txBox="1"/>
          <p:nvPr/>
        </p:nvSpPr>
        <p:spPr>
          <a:xfrm>
            <a:off x="1244994" y="1327935"/>
            <a:ext cx="4169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A0ADDBF-EB41-4850-814F-88AF8881525B}"/>
              </a:ext>
            </a:extLst>
          </p:cNvPr>
          <p:cNvSpPr txBox="1"/>
          <p:nvPr/>
        </p:nvSpPr>
        <p:spPr>
          <a:xfrm>
            <a:off x="2799724" y="1319994"/>
            <a:ext cx="370549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i="1" kern="0" dirty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A7DCBF6B-E33A-AD6A-39BE-0E7EB11DF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1665391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Q1 – </a:t>
            </a:r>
            <a:r>
              <a:rPr lang="en-US" sz="1200" kern="0" dirty="0"/>
              <a:t>RIOO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7984A6-51EA-1C82-0527-C5E27E8151D8}"/>
              </a:ext>
            </a:extLst>
          </p:cNvPr>
          <p:cNvSpPr txBox="1"/>
          <p:nvPr/>
        </p:nvSpPr>
        <p:spPr>
          <a:xfrm>
            <a:off x="2763144" y="1981200"/>
            <a:ext cx="370549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P</a:t>
            </a:r>
            <a:endParaRPr lang="en-US" sz="400" b="1" i="1" kern="0" dirty="0">
              <a:solidFill>
                <a:srgbClr val="000000"/>
              </a:solidFill>
            </a:endParaRPr>
          </a:p>
        </p:txBody>
      </p:sp>
      <p:graphicFrame>
        <p:nvGraphicFramePr>
          <p:cNvPr id="7" name="Group 3">
            <a:extLst>
              <a:ext uri="{FF2B5EF4-FFF2-40B4-BE49-F238E27FC236}">
                <a16:creationId xmlns:a16="http://schemas.microsoft.com/office/drawing/2014/main" id="{C9891136-BD87-176C-5143-91FEF11251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701988"/>
              </p:ext>
            </p:extLst>
          </p:nvPr>
        </p:nvGraphicFramePr>
        <p:xfrm>
          <a:off x="159776" y="3858011"/>
          <a:ext cx="8839200" cy="1578283"/>
        </p:xfrm>
        <a:graphic>
          <a:graphicData uri="http://schemas.openxmlformats.org/drawingml/2006/table">
            <a:tbl>
              <a:tblPr/>
              <a:tblGrid>
                <a:gridCol w="14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94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8/22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9/26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10/24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TX SET 5.0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11/10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12/11-12/12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45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910136E5-EBFA-7A6B-2C0A-EBFE5A4B3914}"/>
              </a:ext>
            </a:extLst>
          </p:cNvPr>
          <p:cNvSpPr/>
          <p:nvPr/>
        </p:nvSpPr>
        <p:spPr>
          <a:xfrm>
            <a:off x="160363" y="3857358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R7</a:t>
            </a:r>
            <a:endParaRPr lang="en-US" sz="1400" b="1" dirty="0"/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22DF4776-98CC-F894-84DE-A452FD405951}"/>
              </a:ext>
            </a:extLst>
          </p:cNvPr>
          <p:cNvSpPr/>
          <p:nvPr/>
        </p:nvSpPr>
        <p:spPr>
          <a:xfrm>
            <a:off x="1599696" y="386559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R8</a:t>
            </a:r>
            <a:endParaRPr lang="en-US" sz="1400" b="1" dirty="0"/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197EDA7-DEFC-A6DF-BC49-02212A68763E}"/>
              </a:ext>
            </a:extLst>
          </p:cNvPr>
          <p:cNvSpPr/>
          <p:nvPr/>
        </p:nvSpPr>
        <p:spPr>
          <a:xfrm>
            <a:off x="3123696" y="3855723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R9</a:t>
            </a:r>
            <a:endParaRPr lang="en-US" sz="1400" b="1" dirty="0"/>
          </a:p>
        </p:txBody>
      </p:sp>
      <p:sp>
        <p:nvSpPr>
          <p:cNvPr id="12" name="Flowchart: Alternate Process 11">
            <a:extLst>
              <a:ext uri="{FF2B5EF4-FFF2-40B4-BE49-F238E27FC236}">
                <a16:creationId xmlns:a16="http://schemas.microsoft.com/office/drawing/2014/main" id="{B55C91AD-E3F4-0703-F1EA-0E27F21FD4B3}"/>
              </a:ext>
            </a:extLst>
          </p:cNvPr>
          <p:cNvSpPr/>
          <p:nvPr/>
        </p:nvSpPr>
        <p:spPr>
          <a:xfrm>
            <a:off x="4571496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R10</a:t>
            </a:r>
            <a:endParaRPr lang="en-US" sz="1400" b="1" dirty="0"/>
          </a:p>
        </p:txBody>
      </p:sp>
      <p:sp>
        <p:nvSpPr>
          <p:cNvPr id="13" name="Flowchart: Alternate Process 12">
            <a:extLst>
              <a:ext uri="{FF2B5EF4-FFF2-40B4-BE49-F238E27FC236}">
                <a16:creationId xmlns:a16="http://schemas.microsoft.com/office/drawing/2014/main" id="{E8ABAEEF-D09F-B2E8-7F78-4763272CC5D3}"/>
              </a:ext>
            </a:extLst>
          </p:cNvPr>
          <p:cNvSpPr/>
          <p:nvPr/>
        </p:nvSpPr>
        <p:spPr>
          <a:xfrm>
            <a:off x="7474542" y="3861617"/>
            <a:ext cx="457200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R11</a:t>
            </a:r>
            <a:endParaRPr lang="en-US" sz="1400" b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505729-56C5-4A43-A94F-AE7E7CB669A8}"/>
              </a:ext>
            </a:extLst>
          </p:cNvPr>
          <p:cNvSpPr txBox="1"/>
          <p:nvPr/>
        </p:nvSpPr>
        <p:spPr>
          <a:xfrm>
            <a:off x="7158882" y="4364174"/>
            <a:ext cx="370549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DE1E08-5E23-35BF-1B51-3DE774BEF43E}"/>
              </a:ext>
            </a:extLst>
          </p:cNvPr>
          <p:cNvCxnSpPr>
            <a:cxnSpLocks/>
          </p:cNvCxnSpPr>
          <p:nvPr/>
        </p:nvCxnSpPr>
        <p:spPr>
          <a:xfrm>
            <a:off x="107213" y="1368577"/>
            <a:ext cx="348813" cy="106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29A9EF-6D9F-A439-6154-7978433D8DC1}"/>
              </a:ext>
            </a:extLst>
          </p:cNvPr>
          <p:cNvCxnSpPr>
            <a:cxnSpLocks/>
          </p:cNvCxnSpPr>
          <p:nvPr/>
        </p:nvCxnSpPr>
        <p:spPr>
          <a:xfrm flipH="1" flipV="1">
            <a:off x="241395" y="2444757"/>
            <a:ext cx="1669024" cy="115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75B39E2-742A-1D0C-D123-744064439D16}"/>
              </a:ext>
            </a:extLst>
          </p:cNvPr>
          <p:cNvSpPr txBox="1"/>
          <p:nvPr/>
        </p:nvSpPr>
        <p:spPr>
          <a:xfrm>
            <a:off x="4227253" y="1334652"/>
            <a:ext cx="416949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55911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0214"/>
            <a:ext cx="5715000" cy="518318"/>
          </a:xfrm>
        </p:spPr>
        <p:txBody>
          <a:bodyPr/>
          <a:lstStyle/>
          <a:p>
            <a:r>
              <a:rPr lang="en-US" sz="2400" dirty="0"/>
              <a:t>Additional Project Status Information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64773"/>
              </p:ext>
            </p:extLst>
          </p:nvPr>
        </p:nvGraphicFramePr>
        <p:xfrm>
          <a:off x="152400" y="835383"/>
          <a:ext cx="8839200" cy="5375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Project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Additional Detail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RTC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NPRR1007-NPRR1014, Single Model, State of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Project has restarted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047092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Operator Real-Time Messaging During Emergency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Go-Live target is TBD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6790468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Start delayed due to an internal project dependency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682317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Load Distribution Factor Process Update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ERCOT is aware of interest in getting these implemented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baseline="0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They cannot be effectively evaluated for an upcoming start until the resource requirements of DRRS are determined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756942"/>
                  </a:ext>
                </a:extLst>
              </a:tr>
              <a:tr h="4855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RT On-Line Reliability Deployment Price Adder Inputs to Match Actual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On Hold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restart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6277214"/>
                  </a:ext>
                </a:extLst>
              </a:tr>
              <a:tr h="38742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Resource Offer Modernization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33128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Allow FFR Procurement up to FFR Limit Without Proration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5258064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Controllable Load Resource Participation in Non-Spin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6628470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Early Access to Certain 60-Day Reports to TSPs Upon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Assessing start date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2344033"/>
                  </a:ext>
                </a:extLst>
              </a:tr>
              <a:tr h="44121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SCR819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 IRR Control to Manage GTC Stability Limits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Targeting Q4 2023 start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4213093"/>
                  </a:ext>
                </a:extLst>
              </a:tr>
              <a:tr h="66578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NPRR1007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NPRR1014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SCED Postings Gray-boxed in Section 3.2.5(4)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Publication of Resource and Load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Not Started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Increasing granularity for SCED disclosure 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4855098"/>
                  </a:ext>
                </a:extLst>
              </a:tr>
            </a:tbl>
          </a:graphicData>
        </a:graphic>
      </p:graphicFrame>
      <p:sp>
        <p:nvSpPr>
          <p:cNvPr id="6" name="TextBox 23">
            <a:extLst>
              <a:ext uri="{FF2B5EF4-FFF2-40B4-BE49-F238E27FC236}">
                <a16:creationId xmlns:a16="http://schemas.microsoft.com/office/drawing/2014/main" id="{07D12ECD-0303-4E19-9FF9-0FD6F77D1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6464675"/>
            <a:ext cx="2438400" cy="24622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Text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New additions and updates</a:t>
            </a:r>
          </a:p>
        </p:txBody>
      </p:sp>
    </p:spTree>
    <p:extLst>
      <p:ext uri="{BB962C8B-B14F-4D97-AF65-F5344CB8AC3E}">
        <p14:creationId xmlns:p14="http://schemas.microsoft.com/office/powerpoint/2010/main" val="294472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97022"/>
            <a:ext cx="8610600" cy="518318"/>
          </a:xfrm>
        </p:spPr>
        <p:txBody>
          <a:bodyPr/>
          <a:lstStyle/>
          <a:p>
            <a:r>
              <a:rPr lang="en-US" sz="2000" dirty="0"/>
              <a:t>Priority / Rank Recommendations for Revision Requests with Impacts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476370"/>
              </p:ext>
            </p:extLst>
          </p:nvPr>
        </p:nvGraphicFramePr>
        <p:xfrm>
          <a:off x="89933" y="1246266"/>
          <a:ext cx="8955921" cy="4386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18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45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Revision Request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Priority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NPRR1184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Procedures for Managing Interest on Cash Collateral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4060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Initial O&amp;M implementation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1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Automation project:</a:t>
                      </a:r>
                      <a:endParaRPr lang="en-US" sz="700" b="0" i="1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$100k-$150k, 6-9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CMM, ERCOT.com, 		reporting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515484"/>
                  </a:ext>
                </a:extLst>
              </a:tr>
              <a:tr h="60043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SCR824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File Size and Quantity Limits for RIOO Attachments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&lt;$10k O&amp;M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Impacted System(s): RIOO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Upload limits changing from: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Current: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 files per INR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60MB per file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700" b="0" i="0" u="none" strike="noStrike" baseline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Revised: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files per INR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100MB per file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191355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62527"/>
              </p:ext>
            </p:extLst>
          </p:nvPr>
        </p:nvGraphicFramePr>
        <p:xfrm>
          <a:off x="3581400" y="1028700"/>
          <a:ext cx="2133599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Recommendations for…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978714" y="6033262"/>
            <a:ext cx="3034172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2023 Rank in Business Strategy 	= 3820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2024 Rank in Business Strategy 	= 4060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>
                <a:solidFill>
                  <a:srgbClr val="000000"/>
                </a:solidFill>
              </a:rPr>
              <a:t>Next available Rank in Regulatory	=   370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705600" cy="518318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Technology Working Group (TWG)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C7C0899-E457-4E0E-9843-38E0B3739B05}"/>
              </a:ext>
            </a:extLst>
          </p:cNvPr>
          <p:cNvSpPr txBox="1">
            <a:spLocks/>
          </p:cNvSpPr>
          <p:nvPr/>
        </p:nvSpPr>
        <p:spPr>
          <a:xfrm>
            <a:off x="381000" y="914400"/>
            <a:ext cx="7086600" cy="5029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TWG meeting held on 8/24/2023</a:t>
            </a:r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endParaRPr lang="en-US" sz="1800" dirty="0"/>
          </a:p>
          <a:p>
            <a:pPr>
              <a:tabLst>
                <a:tab pos="788670" algn="l"/>
                <a:tab pos="2743200" algn="ctr"/>
                <a:tab pos="4105275" algn="l"/>
              </a:tabLst>
            </a:pPr>
            <a:r>
              <a:rPr lang="en-US" sz="1800" dirty="0"/>
              <a:t>Discussion points</a:t>
            </a:r>
          </a:p>
          <a:p>
            <a:pPr lvl="2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lvl="1">
              <a:tabLst>
                <a:tab pos="788670" algn="l"/>
                <a:tab pos="2743200" algn="ctr"/>
                <a:tab pos="4105275" algn="l"/>
              </a:tabLst>
            </a:pP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7E6A11-1007-1300-C713-31D7C4A0C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9691" y="2209800"/>
            <a:ext cx="5646909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www.w3.org/XML/1998/namespace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507355</TotalTime>
  <Words>1118</Words>
  <Application>Microsoft Office PowerPoint</Application>
  <PresentationFormat>On-screen Show (4:3)</PresentationFormat>
  <Paragraphs>509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Symbol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2023 Release Targets – Approved NPRRs / SCRs / xGRRs </vt:lpstr>
      <vt:lpstr>2024 Release Targets – Approved NPRRs / SCRs / xGRRs </vt:lpstr>
      <vt:lpstr>Additional Project Status Information</vt:lpstr>
      <vt:lpstr>Priority / Rank Recommendations for Revision Requests with Impacts</vt:lpstr>
      <vt:lpstr>Technology Working Group (TWG)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3120</cp:revision>
  <cp:lastPrinted>2022-08-13T23:36:00Z</cp:lastPrinted>
  <dcterms:created xsi:type="dcterms:W3CDTF">2016-01-21T15:20:31Z</dcterms:created>
  <dcterms:modified xsi:type="dcterms:W3CDTF">2023-09-13T15:20:58Z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2023-07-13T14:03:21Z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aeb57a52-e3b6-4d9f-97b5-8553c941019a</vt:lpwstr>
  </property>
  <property fmtid="{D5CDD505-2E9C-101B-9397-08002B2CF9AE}" pid="9" name="MSIP_Label_7084cbda-52b8-46fb-a7b7-cb5bd465ed85_ContentBits">
    <vt:lpwstr>0</vt:lpwstr>
  </property>
</Properties>
</file>