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71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0" d="100"/>
          <a:sy n="100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charset="0"/>
                  <a:cs typeface="+mn-cs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16DB-D74D-4DBA-A9A5-299D468F74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8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A3697-7A4A-49E4-9E70-66BFFB05F87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9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7A16E-4E80-4522-8A17-50EB9F1C2D0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1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8582-1BFB-4BE0-9AF3-E46EBE077B7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42FD5-4803-4BF8-B5A2-17B8F3D46C9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0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0C281-D564-4C20-9999-D8F300BA459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2944A-1D2B-42DC-AE8F-1DE108D7204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EE520-AE7E-47CD-ABBE-2ECBF27D621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E3E6F-5272-4E3F-AE32-59C6DD7A2C6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65A67-BC6D-4E3B-B281-134B6B69678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0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DD474-1E65-43E5-8A27-0622EBC7D8D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3E20001-4B65-4594-A8C0-F7F5F03E4E3C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bitcoin/bitcoin-logo-coins-char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economia/business/2017/02/07/google-universita-di-udine-serv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/>
              <a:t>Large Flexible Load Task Force -</a:t>
            </a:r>
            <a:br>
              <a:rPr lang="en-US" altLang="en-US" sz="4400" dirty="0"/>
            </a:br>
            <a:r>
              <a:rPr lang="en-US" altLang="en-US" sz="4400" dirty="0"/>
              <a:t>DSWG Update</a:t>
            </a:r>
            <a:endParaRPr lang="en-US" alt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/>
              <a:t>Demand Side Working Group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676400" y="57912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Mark Smith</a:t>
            </a:r>
          </a:p>
          <a:p>
            <a:pPr eaLnBrk="1" hangingPunct="1"/>
            <a:r>
              <a:rPr lang="en-US" altLang="en-US" sz="2000" dirty="0"/>
              <a:t>September 15, 2023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34D7D-9E86-E40F-58BF-3AF9CF7D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8400" y="4851400"/>
            <a:ext cx="2438400" cy="162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C74D3-A5D8-A227-9D83-6232F6E02D9A}"/>
              </a:ext>
            </a:extLst>
          </p:cNvPr>
          <p:cNvSpPr txBox="1"/>
          <p:nvPr/>
        </p:nvSpPr>
        <p:spPr>
          <a:xfrm>
            <a:off x="6248400" y="6733648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quoteinspector.com/images/bitcoin/bitcoin-logo-coins-char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altLang="en-US" sz="3000" dirty="0"/>
              <a:t>What is the real magnitude of the new crypto loads problem?</a:t>
            </a:r>
          </a:p>
          <a:p>
            <a:r>
              <a:rPr lang="en-US" altLang="en-US" sz="3000" dirty="0"/>
              <a:t>NPRR 1191, NOGRR 256, PGRR 111 and RRGRR 036</a:t>
            </a:r>
          </a:p>
          <a:p>
            <a:r>
              <a:rPr lang="en-US" altLang="en-US" sz="3000" dirty="0"/>
              <a:t>Registration of All Loads Greater than 25 MWs</a:t>
            </a:r>
          </a:p>
          <a:p>
            <a:r>
              <a:rPr lang="en-US" altLang="en-US" sz="3000" dirty="0"/>
              <a:t>Ramp Rate Limitation issues</a:t>
            </a:r>
          </a:p>
          <a:p>
            <a:r>
              <a:rPr lang="en-US" altLang="en-US" sz="3000" dirty="0"/>
              <a:t>Grandfathering issues</a:t>
            </a:r>
          </a:p>
          <a:p>
            <a:r>
              <a:rPr lang="en-US" altLang="en-US" sz="3000" dirty="0"/>
              <a:t>Impact on passive Demand Response and 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1440-42B9-5652-F43C-12CC22E6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sz="3200" dirty="0"/>
              <a:t>30,000 MWs of new industrial load?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EAC5-94E5-4AF6-61B5-421F0A59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/>
          <a:lstStyle/>
          <a:p>
            <a:r>
              <a:rPr lang="en-US" sz="3000" dirty="0"/>
              <a:t>ERCOT has over 2500 MWs currently connected Crypto mining Load</a:t>
            </a:r>
          </a:p>
          <a:p>
            <a:r>
              <a:rPr lang="en-US" sz="3000" dirty="0"/>
              <a:t>Projection:</a:t>
            </a:r>
          </a:p>
          <a:p>
            <a:r>
              <a:rPr lang="en-US" sz="3000" dirty="0"/>
              <a:t>Designing a system </a:t>
            </a:r>
          </a:p>
          <a:p>
            <a:pPr marL="341313" indent="0">
              <a:buNone/>
            </a:pPr>
            <a:r>
              <a:rPr lang="en-US" sz="3000" dirty="0"/>
              <a:t>for 30K MWs of new </a:t>
            </a:r>
          </a:p>
          <a:p>
            <a:pPr marL="341313" indent="0">
              <a:buNone/>
            </a:pPr>
            <a:r>
              <a:rPr lang="en-US" sz="3000" dirty="0"/>
              <a:t>Crypto is different </a:t>
            </a:r>
          </a:p>
          <a:p>
            <a:pPr marL="341313" indent="0">
              <a:buNone/>
            </a:pPr>
            <a:r>
              <a:rPr lang="en-US" sz="3000" dirty="0"/>
              <a:t>than for 5,000 MWs. 30K</a:t>
            </a:r>
          </a:p>
          <a:p>
            <a:pPr marL="341313" indent="0">
              <a:buNone/>
            </a:pPr>
            <a:r>
              <a:rPr lang="en-US" sz="3000" dirty="0"/>
              <a:t>30K is far from likely.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213C0-4908-A066-B128-D79942D2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4800600" cy="37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CA45-8EE5-D351-3F50-6F8C673C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Revision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EBB2-4B11-97AB-57E5-F4636B949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NPRR 1191, NOGRR 256, PGRR 111 and RRGRR 036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Task Force is taking up the NPRR for now with general comments submitted to the </a:t>
            </a:r>
            <a:r>
              <a:rPr lang="en-US" altLang="en-US"/>
              <a:t>task Force and/or </a:t>
            </a:r>
            <a:r>
              <a:rPr lang="en-US" altLang="en-US" dirty="0"/>
              <a:t>allowing formal comments to be </a:t>
            </a:r>
            <a:r>
              <a:rPr lang="en-US" altLang="en-US"/>
              <a:t>made to PRS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48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6CB8-80E3-CEE4-F787-B254C904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sz="3000" dirty="0"/>
              <a:t>Registration of All Loads Greater than 25 MWs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BC25-312A-ADE1-E19E-BD45E276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NPRR requires all loads greater than 25 MWs register with ERCOT, similar to a system used to register generating plants (RIOO).</a:t>
            </a:r>
          </a:p>
          <a:p>
            <a:r>
              <a:rPr lang="en-US" sz="2800" dirty="0"/>
              <a:t>How will this be enforced? Can it be? What is the quality of information ERCOT will receive from retail loads as compared to alternative sources?</a:t>
            </a:r>
          </a:p>
          <a:p>
            <a:r>
              <a:rPr lang="en-US" sz="2800" dirty="0"/>
              <a:t>ERCOT stated there are 170+ loads greater than 75 MWs. Unknown how many are greater than 25 MWs.</a:t>
            </a:r>
          </a:p>
        </p:txBody>
      </p:sp>
    </p:spTree>
    <p:extLst>
      <p:ext uri="{BB962C8B-B14F-4D97-AF65-F5344CB8AC3E}">
        <p14:creationId xmlns:p14="http://schemas.microsoft.com/office/powerpoint/2010/main" val="249307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B569-684E-5CBB-F19C-4FA9B3B1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Ramp Rate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2C3E-7E53-68AF-6592-ED2A5B49E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54666"/>
            <a:ext cx="8229600" cy="5122333"/>
          </a:xfrm>
        </p:spPr>
        <p:txBody>
          <a:bodyPr/>
          <a:lstStyle/>
          <a:p>
            <a:r>
              <a:rPr lang="en-US" sz="2400" dirty="0"/>
              <a:t>Draft NPRR puts sever ramp rate limitations on all loads over 75 MWs</a:t>
            </a:r>
          </a:p>
          <a:p>
            <a:r>
              <a:rPr lang="en-US" sz="2400" dirty="0"/>
              <a:t>Many industrial loads simply cannot ramp or control their loads to any set ramp rate due to their design</a:t>
            </a:r>
          </a:p>
          <a:p>
            <a:r>
              <a:rPr lang="en-US" sz="2400" dirty="0"/>
              <a:t>For loads that can ramp as proposed, it could be very costly if their opportunity costs are less than LMPs while ramping. The ramping requirement will also impact zonal LMPs.</a:t>
            </a:r>
          </a:p>
          <a:p>
            <a:r>
              <a:rPr lang="en-US" sz="2400" dirty="0"/>
              <a:t>In an energy-only market, it is beneficial to grid reliability for loads to respond to price.</a:t>
            </a:r>
          </a:p>
          <a:p>
            <a:r>
              <a:rPr lang="en-US" sz="2400" dirty="0"/>
              <a:t>Loads should not be forced to remain on-line longer that that load desires, as doing so can result in uneconomic industrial operation.</a:t>
            </a:r>
          </a:p>
        </p:txBody>
      </p:sp>
    </p:spTree>
    <p:extLst>
      <p:ext uri="{BB962C8B-B14F-4D97-AF65-F5344CB8AC3E}">
        <p14:creationId xmlns:p14="http://schemas.microsoft.com/office/powerpoint/2010/main" val="330849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30A4-7021-0479-0B26-E511D9FA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4800"/>
            <a:ext cx="6934200" cy="914400"/>
          </a:xfrm>
        </p:spPr>
        <p:txBody>
          <a:bodyPr/>
          <a:lstStyle/>
          <a:p>
            <a:r>
              <a:rPr lang="en-US" dirty="0"/>
              <a:t>Grandfathering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AF42-0D0A-BCDE-9629-0E7581BA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71600"/>
            <a:ext cx="8229600" cy="4572000"/>
          </a:xfrm>
        </p:spPr>
        <p:txBody>
          <a:bodyPr/>
          <a:lstStyle/>
          <a:p>
            <a:r>
              <a:rPr lang="en-US" sz="2800" dirty="0"/>
              <a:t>Draft NPRR includes “</a:t>
            </a:r>
            <a:r>
              <a:rPr lang="en-US" sz="2800" dirty="0" err="1"/>
              <a:t>grandfathering”of</a:t>
            </a:r>
            <a:r>
              <a:rPr lang="en-US" sz="2800" dirty="0"/>
              <a:t> existing loads from ramp rate constraints, provided no material changes to facility.</a:t>
            </a:r>
          </a:p>
          <a:p>
            <a:r>
              <a:rPr lang="en-US" sz="2800" dirty="0"/>
              <a:t>“Material change” includes increase in demand in excess of 1 MW and/or retirement, replacement or modification of equipment. ERCOT Legal decides.</a:t>
            </a:r>
          </a:p>
          <a:p>
            <a:r>
              <a:rPr lang="en-US" sz="2800" dirty="0"/>
              <a:t>May deter large loads from undertaking plant repairs, additions, or  modifications desired for safety, </a:t>
            </a:r>
            <a:r>
              <a:rPr lang="en-US" sz="2800" dirty="0" err="1"/>
              <a:t>environmental,and</a:t>
            </a:r>
            <a:r>
              <a:rPr lang="en-US" sz="2800" dirty="0"/>
              <a:t>/or efficiency reasons.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6E8B-F304-C6FA-3814-276D23BE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br>
              <a:rPr lang="en-US" altLang="en-US" sz="3200" dirty="0"/>
            </a:br>
            <a:r>
              <a:rPr lang="en-US" altLang="en-US" sz="3200" dirty="0"/>
              <a:t>Impact on Demand Response and ERS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834D-9848-E806-17FE-BE14A136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371600"/>
            <a:ext cx="8229600" cy="4572000"/>
          </a:xfrm>
        </p:spPr>
        <p:txBody>
          <a:bodyPr/>
          <a:lstStyle/>
          <a:p>
            <a:r>
              <a:rPr lang="en-US" sz="2800" dirty="0"/>
              <a:t>Preliminary indications are that most all bitcoin mining operations are firm load but hedged to interrupt at fairly low LMPs or are purchasing energy at LMP or other hubs.</a:t>
            </a:r>
          </a:p>
          <a:p>
            <a:pPr marL="0" indent="398463"/>
            <a:r>
              <a:rPr lang="en-US" sz="2800" dirty="0"/>
              <a:t>ERS is deployed after </a:t>
            </a:r>
          </a:p>
          <a:p>
            <a:pPr marL="0" indent="398463">
              <a:buNone/>
            </a:pPr>
            <a:r>
              <a:rPr lang="en-US" sz="2800" dirty="0"/>
              <a:t>crypto loads (3100 MW)</a:t>
            </a:r>
          </a:p>
          <a:p>
            <a:pPr marL="0" indent="398463">
              <a:buNone/>
            </a:pPr>
            <a:r>
              <a:rPr lang="en-US" sz="2800" dirty="0"/>
              <a:t>and could be flooded with</a:t>
            </a:r>
          </a:p>
          <a:p>
            <a:pPr marL="0" indent="398463">
              <a:buNone/>
            </a:pPr>
            <a:r>
              <a:rPr lang="en-US" sz="2800" dirty="0"/>
              <a:t>new competition. What </a:t>
            </a:r>
          </a:p>
          <a:p>
            <a:pPr marL="0" indent="398463">
              <a:buNone/>
            </a:pPr>
            <a:r>
              <a:rPr lang="en-US" sz="2800" dirty="0"/>
              <a:t>are the implications of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9DD4D-81FE-8995-3A22-B5D58C8A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4152" y="3276600"/>
            <a:ext cx="33316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5CDB-2885-6614-B9DC-3469D035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209800"/>
            <a:ext cx="6934200" cy="91440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Graphic 4" descr="Bitcoin">
            <a:extLst>
              <a:ext uri="{FF2B5EF4-FFF2-40B4-BE49-F238E27FC236}">
                <a16:creationId xmlns:a16="http://schemas.microsoft.com/office/drawing/2014/main" id="{F2EB430A-36D0-F5D9-0C63-D7D104272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600" y="137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0741"/>
      </p:ext>
    </p:extLst>
  </p:cSld>
  <p:clrMapOvr>
    <a:masterClrMapping/>
  </p:clrMapOvr>
</p:sld>
</file>

<file path=ppt/theme/theme1.xml><?xml version="1.0" encoding="utf-8"?>
<a:theme xmlns:a="http://schemas.openxmlformats.org/drawingml/2006/main" name="Floyds Favorite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  <a:effectLst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" id="{38318195-97FA-4DDB-8A09-05975748A54F}" vid="{EF999FFE-0CC8-4140-80D5-6D05BC9711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Floyds Fav</Template>
  <TotalTime>196</TotalTime>
  <Words>489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Times New Roman</vt:lpstr>
      <vt:lpstr>Wingdings</vt:lpstr>
      <vt:lpstr>Floyds Favorite</vt:lpstr>
      <vt:lpstr>Large Flexible Load Task Force - DSWG Update</vt:lpstr>
      <vt:lpstr>Topics</vt:lpstr>
      <vt:lpstr>30,000 MWs of new industrial load?</vt:lpstr>
      <vt:lpstr>New Revision Requests</vt:lpstr>
      <vt:lpstr>Registration of All Loads Greater than 25 MWs</vt:lpstr>
      <vt:lpstr>Ramp Rate Limitations</vt:lpstr>
      <vt:lpstr>Grandfathering Issues</vt:lpstr>
      <vt:lpstr> Impact on Demand Response and ERS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Flexible Load Task Force Update </dc:title>
  <dc:creator>Floyd</dc:creator>
  <cp:lastModifiedBy>Mark Smith</cp:lastModifiedBy>
  <cp:revision>10</cp:revision>
  <dcterms:created xsi:type="dcterms:W3CDTF">2023-09-11T16:01:12Z</dcterms:created>
  <dcterms:modified xsi:type="dcterms:W3CDTF">2023-09-12T16:15:52Z</dcterms:modified>
</cp:coreProperties>
</file>