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42"/>
  </p:notesMasterIdLst>
  <p:handoutMasterIdLst>
    <p:handoutMasterId r:id="rId43"/>
  </p:handoutMasterIdLst>
  <p:sldIdLst>
    <p:sldId id="260" r:id="rId6"/>
    <p:sldId id="444" r:id="rId7"/>
    <p:sldId id="907" r:id="rId8"/>
    <p:sldId id="912" r:id="rId9"/>
    <p:sldId id="909" r:id="rId10"/>
    <p:sldId id="911" r:id="rId11"/>
    <p:sldId id="935" r:id="rId12"/>
    <p:sldId id="902" r:id="rId13"/>
    <p:sldId id="903" r:id="rId14"/>
    <p:sldId id="915" r:id="rId15"/>
    <p:sldId id="913" r:id="rId16"/>
    <p:sldId id="936" r:id="rId17"/>
    <p:sldId id="905" r:id="rId18"/>
    <p:sldId id="906" r:id="rId19"/>
    <p:sldId id="917" r:id="rId20"/>
    <p:sldId id="914" r:id="rId21"/>
    <p:sldId id="916" r:id="rId22"/>
    <p:sldId id="918" r:id="rId23"/>
    <p:sldId id="919" r:id="rId24"/>
    <p:sldId id="920" r:id="rId25"/>
    <p:sldId id="937" r:id="rId26"/>
    <p:sldId id="921" r:id="rId27"/>
    <p:sldId id="922" r:id="rId28"/>
    <p:sldId id="923" r:id="rId29"/>
    <p:sldId id="924" r:id="rId30"/>
    <p:sldId id="925" r:id="rId31"/>
    <p:sldId id="926" r:id="rId32"/>
    <p:sldId id="927" r:id="rId33"/>
    <p:sldId id="928" r:id="rId34"/>
    <p:sldId id="929" r:id="rId35"/>
    <p:sldId id="930" r:id="rId36"/>
    <p:sldId id="931" r:id="rId37"/>
    <p:sldId id="933" r:id="rId38"/>
    <p:sldId id="934" r:id="rId39"/>
    <p:sldId id="932" r:id="rId40"/>
    <p:sldId id="938" r:id="rId41"/>
  </p:sldIdLst>
  <p:sldSz cx="9144000" cy="6858000" type="screen4x3"/>
  <p:notesSz cx="6873875" cy="9128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15" autoAdjust="0"/>
    <p:restoredTop sz="93861" autoAdjust="0"/>
  </p:normalViewPr>
  <p:slideViewPr>
    <p:cSldViewPr snapToGrid="0" showGuides="1">
      <p:cViewPr varScale="1">
        <p:scale>
          <a:sx n="86" d="100"/>
          <a:sy n="86" d="100"/>
        </p:scale>
        <p:origin x="1402" y="58"/>
      </p:cViewPr>
      <p:guideLst>
        <p:guide orient="horz" pos="2160"/>
        <p:guide pos="2880"/>
      </p:guideLst>
    </p:cSldViewPr>
  </p:slideViewPr>
  <p:notesTextViewPr>
    <p:cViewPr>
      <p:scale>
        <a:sx n="3" d="2"/>
        <a:sy n="3" d="2"/>
      </p:scale>
      <p:origin x="0" y="0"/>
    </p:cViewPr>
  </p:notesTextViewPr>
  <p:notesViewPr>
    <p:cSldViewPr snapToGrid="0"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9302" cy="458276"/>
          </a:xfrm>
          <a:prstGeom prst="rect">
            <a:avLst/>
          </a:prstGeom>
        </p:spPr>
        <p:txBody>
          <a:bodyPr vert="horz" lIns="90151" tIns="45075" rIns="90151" bIns="45075" rtlCol="0"/>
          <a:lstStyle>
            <a:lvl1pPr algn="l">
              <a:defRPr sz="1200"/>
            </a:lvl1pPr>
          </a:lstStyle>
          <a:p>
            <a:endParaRPr lang="en-US"/>
          </a:p>
        </p:txBody>
      </p:sp>
      <p:sp>
        <p:nvSpPr>
          <p:cNvPr id="3" name="Date Placeholder 2"/>
          <p:cNvSpPr>
            <a:spLocks noGrp="1"/>
          </p:cNvSpPr>
          <p:nvPr>
            <p:ph type="dt" sz="quarter" idx="1"/>
          </p:nvPr>
        </p:nvSpPr>
        <p:spPr>
          <a:xfrm>
            <a:off x="3893018" y="2"/>
            <a:ext cx="2979302" cy="458276"/>
          </a:xfrm>
          <a:prstGeom prst="rect">
            <a:avLst/>
          </a:prstGeom>
        </p:spPr>
        <p:txBody>
          <a:bodyPr vert="horz" lIns="90151" tIns="45075" rIns="90151" bIns="45075" rtlCol="0"/>
          <a:lstStyle>
            <a:lvl1pPr algn="r">
              <a:defRPr sz="1200"/>
            </a:lvl1pPr>
          </a:lstStyle>
          <a:p>
            <a:fld id="{F750BF31-E9A8-4E88-81E7-44C5092290FC}" type="datetimeFigureOut">
              <a:rPr lang="en-US" smtClean="0"/>
              <a:t>9/12/2023</a:t>
            </a:fld>
            <a:endParaRPr lang="en-US"/>
          </a:p>
        </p:txBody>
      </p:sp>
      <p:sp>
        <p:nvSpPr>
          <p:cNvPr id="4" name="Footer Placeholder 3"/>
          <p:cNvSpPr>
            <a:spLocks noGrp="1"/>
          </p:cNvSpPr>
          <p:nvPr>
            <p:ph type="ftr" sz="quarter" idx="2"/>
          </p:nvPr>
        </p:nvSpPr>
        <p:spPr>
          <a:xfrm>
            <a:off x="1" y="8669849"/>
            <a:ext cx="2979302" cy="458276"/>
          </a:xfrm>
          <a:prstGeom prst="rect">
            <a:avLst/>
          </a:prstGeom>
        </p:spPr>
        <p:txBody>
          <a:bodyPr vert="horz" lIns="90151" tIns="45075" rIns="90151" bIns="45075" rtlCol="0" anchor="b"/>
          <a:lstStyle>
            <a:lvl1pPr algn="l">
              <a:defRPr sz="1200"/>
            </a:lvl1pPr>
          </a:lstStyle>
          <a:p>
            <a:endParaRPr lang="en-US"/>
          </a:p>
        </p:txBody>
      </p:sp>
      <p:sp>
        <p:nvSpPr>
          <p:cNvPr id="5" name="Slide Number Placeholder 4"/>
          <p:cNvSpPr>
            <a:spLocks noGrp="1"/>
          </p:cNvSpPr>
          <p:nvPr>
            <p:ph type="sldNum" sz="quarter" idx="3"/>
          </p:nvPr>
        </p:nvSpPr>
        <p:spPr>
          <a:xfrm>
            <a:off x="3893018" y="8669849"/>
            <a:ext cx="2979302" cy="458276"/>
          </a:xfrm>
          <a:prstGeom prst="rect">
            <a:avLst/>
          </a:prstGeom>
        </p:spPr>
        <p:txBody>
          <a:bodyPr vert="horz" lIns="90151" tIns="45075" rIns="90151" bIns="45075"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8679" cy="456406"/>
          </a:xfrm>
          <a:prstGeom prst="rect">
            <a:avLst/>
          </a:prstGeom>
        </p:spPr>
        <p:txBody>
          <a:bodyPr vert="horz" lIns="91863" tIns="45932" rIns="91863" bIns="45932" rtlCol="0"/>
          <a:lstStyle>
            <a:lvl1pPr algn="l">
              <a:defRPr sz="1200"/>
            </a:lvl1pPr>
          </a:lstStyle>
          <a:p>
            <a:endParaRPr lang="en-US"/>
          </a:p>
        </p:txBody>
      </p:sp>
      <p:sp>
        <p:nvSpPr>
          <p:cNvPr id="3" name="Date Placeholder 2"/>
          <p:cNvSpPr>
            <a:spLocks noGrp="1"/>
          </p:cNvSpPr>
          <p:nvPr>
            <p:ph type="dt" idx="1"/>
          </p:nvPr>
        </p:nvSpPr>
        <p:spPr>
          <a:xfrm>
            <a:off x="3893605" y="0"/>
            <a:ext cx="2978679" cy="456406"/>
          </a:xfrm>
          <a:prstGeom prst="rect">
            <a:avLst/>
          </a:prstGeom>
        </p:spPr>
        <p:txBody>
          <a:bodyPr vert="horz" lIns="91863" tIns="45932" rIns="91863" bIns="45932" rtlCol="0"/>
          <a:lstStyle>
            <a:lvl1pPr algn="r">
              <a:defRPr sz="1200"/>
            </a:lvl1pPr>
          </a:lstStyle>
          <a:p>
            <a:fld id="{67EFB637-CCC9-4803-8851-F6915048CBB4}" type="datetimeFigureOut">
              <a:rPr lang="en-US" smtClean="0"/>
              <a:t>9/12/2023</a:t>
            </a:fld>
            <a:endParaRPr lang="en-US"/>
          </a:p>
        </p:txBody>
      </p:sp>
      <p:sp>
        <p:nvSpPr>
          <p:cNvPr id="4" name="Slide Image Placeholder 3"/>
          <p:cNvSpPr>
            <a:spLocks noGrp="1" noRot="1" noChangeAspect="1"/>
          </p:cNvSpPr>
          <p:nvPr>
            <p:ph type="sldImg" idx="2"/>
          </p:nvPr>
        </p:nvSpPr>
        <p:spPr>
          <a:xfrm>
            <a:off x="1155700" y="684213"/>
            <a:ext cx="4562475" cy="3422650"/>
          </a:xfrm>
          <a:prstGeom prst="rect">
            <a:avLst/>
          </a:prstGeom>
          <a:noFill/>
          <a:ln w="12700">
            <a:solidFill>
              <a:prstClr val="black"/>
            </a:solidFill>
          </a:ln>
        </p:spPr>
        <p:txBody>
          <a:bodyPr vert="horz" lIns="91863" tIns="45932" rIns="91863" bIns="45932" rtlCol="0" anchor="ctr"/>
          <a:lstStyle/>
          <a:p>
            <a:endParaRPr lang="en-US"/>
          </a:p>
        </p:txBody>
      </p:sp>
      <p:sp>
        <p:nvSpPr>
          <p:cNvPr id="5" name="Notes Placeholder 4"/>
          <p:cNvSpPr>
            <a:spLocks noGrp="1"/>
          </p:cNvSpPr>
          <p:nvPr>
            <p:ph type="body" sz="quarter" idx="3"/>
          </p:nvPr>
        </p:nvSpPr>
        <p:spPr>
          <a:xfrm>
            <a:off x="687388" y="4335860"/>
            <a:ext cx="5499100" cy="4107656"/>
          </a:xfrm>
          <a:prstGeom prst="rect">
            <a:avLst/>
          </a:prstGeom>
        </p:spPr>
        <p:txBody>
          <a:bodyPr vert="horz" lIns="91863" tIns="45932" rIns="91863" bIns="459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70135"/>
            <a:ext cx="2978679" cy="456406"/>
          </a:xfrm>
          <a:prstGeom prst="rect">
            <a:avLst/>
          </a:prstGeom>
        </p:spPr>
        <p:txBody>
          <a:bodyPr vert="horz" lIns="91863" tIns="45932" rIns="91863" bIns="45932" rtlCol="0" anchor="b"/>
          <a:lstStyle>
            <a:lvl1pPr algn="l">
              <a:defRPr sz="1200"/>
            </a:lvl1pPr>
          </a:lstStyle>
          <a:p>
            <a:endParaRPr lang="en-US"/>
          </a:p>
        </p:txBody>
      </p:sp>
      <p:sp>
        <p:nvSpPr>
          <p:cNvPr id="7" name="Slide Number Placeholder 6"/>
          <p:cNvSpPr>
            <a:spLocks noGrp="1"/>
          </p:cNvSpPr>
          <p:nvPr>
            <p:ph type="sldNum" sz="quarter" idx="5"/>
          </p:nvPr>
        </p:nvSpPr>
        <p:spPr>
          <a:xfrm>
            <a:off x="3893605" y="8670135"/>
            <a:ext cx="2978679" cy="456406"/>
          </a:xfrm>
          <a:prstGeom prst="rect">
            <a:avLst/>
          </a:prstGeom>
        </p:spPr>
        <p:txBody>
          <a:bodyPr vert="horz" lIns="91863" tIns="45932" rIns="91863" bIns="45932"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7772400" cy="933450"/>
          </a:xfrm>
          <a:prstGeom prst="rect">
            <a:avLst/>
          </a:prstGeom>
        </p:spPr>
        <p:txBody>
          <a:bodyPr/>
          <a:lstStyle>
            <a:lvl1pPr>
              <a:defRPr sz="3200">
                <a:solidFill>
                  <a:schemeClr val="tx2"/>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9996964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33800" y="2133600"/>
            <a:ext cx="5181600" cy="1723549"/>
          </a:xfrm>
          <a:prstGeom prst="rect">
            <a:avLst/>
          </a:prstGeom>
          <a:noFill/>
        </p:spPr>
        <p:txBody>
          <a:bodyPr wrap="square" rtlCol="0">
            <a:spAutoFit/>
          </a:bodyPr>
          <a:lstStyle/>
          <a:p>
            <a:pPr algn="ctr"/>
            <a:r>
              <a:rPr lang="en-US" sz="2000" dirty="0"/>
              <a:t>Demand Response Survey</a:t>
            </a:r>
          </a:p>
          <a:p>
            <a:pPr algn="ctr"/>
            <a:endParaRPr lang="en-US" dirty="0"/>
          </a:p>
          <a:p>
            <a:pPr algn="ctr"/>
            <a:r>
              <a:rPr lang="en-US" dirty="0"/>
              <a:t>Ike Urquhart</a:t>
            </a:r>
          </a:p>
          <a:p>
            <a:pPr algn="ctr"/>
            <a:r>
              <a:rPr lang="en-US" sz="1600" dirty="0"/>
              <a:t>Market Analysis &amp; Validation</a:t>
            </a:r>
          </a:p>
          <a:p>
            <a:pPr algn="ctr"/>
            <a:br>
              <a:rPr lang="en-US" sz="1600" dirty="0"/>
            </a:br>
            <a:r>
              <a:rPr lang="en-US" sz="1600" dirty="0"/>
              <a:t>Retail Market Subcommittee – September 12, 2023</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 File - NOIE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sp>
        <p:nvSpPr>
          <p:cNvPr id="5" name="Content Placeholder 2">
            <a:extLst>
              <a:ext uri="{FF2B5EF4-FFF2-40B4-BE49-F238E27FC236}">
                <a16:creationId xmlns:a16="http://schemas.microsoft.com/office/drawing/2014/main" id="{82D0816C-550D-A70E-E8EC-EC2476ACB69E}"/>
              </a:ext>
            </a:extLst>
          </p:cNvPr>
          <p:cNvSpPr>
            <a:spLocks noGrp="1"/>
          </p:cNvSpPr>
          <p:nvPr>
            <p:ph idx="1"/>
          </p:nvPr>
        </p:nvSpPr>
        <p:spPr>
          <a:xfrm>
            <a:off x="304800" y="1447800"/>
            <a:ext cx="8525996" cy="4876800"/>
          </a:xfrm>
        </p:spPr>
        <p:txBody>
          <a:bodyPr lIns="91440" tIns="45720" rIns="91440" bIns="45720" anchor="t"/>
          <a:lstStyle/>
          <a:p>
            <a:pPr marL="457200" lvl="1" indent="0">
              <a:buNone/>
            </a:pPr>
            <a:endParaRPr lang="en-US" sz="1400" dirty="0">
              <a:cs typeface="Arial" panose="020B0604020202020204"/>
            </a:endParaRPr>
          </a:p>
          <a:p>
            <a:pPr lvl="1"/>
            <a:endParaRPr lang="en-US" sz="1600" dirty="0">
              <a:cs typeface="Arial" panose="020B0604020202020204"/>
            </a:endParaRPr>
          </a:p>
        </p:txBody>
      </p:sp>
      <p:sp>
        <p:nvSpPr>
          <p:cNvPr id="7" name="TextBox 6">
            <a:extLst>
              <a:ext uri="{FF2B5EF4-FFF2-40B4-BE49-F238E27FC236}">
                <a16:creationId xmlns:a16="http://schemas.microsoft.com/office/drawing/2014/main" id="{F5A8A0D6-A00C-F6F2-5CD6-DF3A8949B70B}"/>
              </a:ext>
            </a:extLst>
          </p:cNvPr>
          <p:cNvSpPr txBox="1"/>
          <p:nvPr/>
        </p:nvSpPr>
        <p:spPr>
          <a:xfrm>
            <a:off x="5715000" y="6158299"/>
            <a:ext cx="5105400" cy="276999"/>
          </a:xfrm>
          <a:prstGeom prst="rect">
            <a:avLst/>
          </a:prstGeom>
          <a:noFill/>
        </p:spPr>
        <p:txBody>
          <a:bodyPr wrap="square" rtlCol="0">
            <a:spAutoFit/>
          </a:bodyPr>
          <a:lstStyle/>
          <a:p>
            <a:r>
              <a:rPr lang="en-US" sz="1200" dirty="0"/>
              <a:t>See Demand Response OBD Appendix B</a:t>
            </a:r>
          </a:p>
        </p:txBody>
      </p:sp>
      <p:sp>
        <p:nvSpPr>
          <p:cNvPr id="3" name="Rectangle 2">
            <a:extLst>
              <a:ext uri="{FF2B5EF4-FFF2-40B4-BE49-F238E27FC236}">
                <a16:creationId xmlns:a16="http://schemas.microsoft.com/office/drawing/2014/main" id="{50DBF4FE-1446-B77C-4237-D452731B41EA}"/>
              </a:ext>
            </a:extLst>
          </p:cNvPr>
          <p:cNvSpPr>
            <a:spLocks noChangeArrowheads="1"/>
          </p:cNvSpPr>
          <p:nvPr/>
        </p:nvSpPr>
        <p:spPr bwMode="auto">
          <a:xfrm>
            <a:off x="341851" y="974339"/>
            <a:ext cx="106109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2" name="Picture 11">
            <a:extLst>
              <a:ext uri="{FF2B5EF4-FFF2-40B4-BE49-F238E27FC236}">
                <a16:creationId xmlns:a16="http://schemas.microsoft.com/office/drawing/2014/main" id="{822B4377-492C-A7F5-9D2E-F19D15113C2C}"/>
              </a:ext>
            </a:extLst>
          </p:cNvPr>
          <p:cNvPicPr>
            <a:picLocks noChangeAspect="1"/>
          </p:cNvPicPr>
          <p:nvPr/>
        </p:nvPicPr>
        <p:blipFill>
          <a:blip r:embed="rId2"/>
          <a:stretch>
            <a:fillRect/>
          </a:stretch>
        </p:blipFill>
        <p:spPr>
          <a:xfrm>
            <a:off x="1143000" y="757358"/>
            <a:ext cx="6934200" cy="5400941"/>
          </a:xfrm>
          <a:prstGeom prst="rect">
            <a:avLst/>
          </a:prstGeom>
        </p:spPr>
      </p:pic>
      <p:sp>
        <p:nvSpPr>
          <p:cNvPr id="6" name="Arrow: Right 5">
            <a:extLst>
              <a:ext uri="{FF2B5EF4-FFF2-40B4-BE49-F238E27FC236}">
                <a16:creationId xmlns:a16="http://schemas.microsoft.com/office/drawing/2014/main" id="{E3411263-57A0-7B1F-8C06-C971841B36F5}"/>
              </a:ext>
            </a:extLst>
          </p:cNvPr>
          <p:cNvSpPr/>
          <p:nvPr/>
        </p:nvSpPr>
        <p:spPr>
          <a:xfrm rot="10800000">
            <a:off x="8037094" y="3869361"/>
            <a:ext cx="346510" cy="899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D72E981B-81B8-3AA4-420E-B7CBCA6D041C}"/>
              </a:ext>
            </a:extLst>
          </p:cNvPr>
          <p:cNvSpPr/>
          <p:nvPr/>
        </p:nvSpPr>
        <p:spPr>
          <a:xfrm rot="10800000">
            <a:off x="8045119" y="4108386"/>
            <a:ext cx="346510" cy="899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4B6F00D-88D1-501C-E7B2-A7AD74C3C73C}"/>
              </a:ext>
            </a:extLst>
          </p:cNvPr>
          <p:cNvSpPr/>
          <p:nvPr/>
        </p:nvSpPr>
        <p:spPr>
          <a:xfrm rot="10800000">
            <a:off x="8053144" y="4645795"/>
            <a:ext cx="346510" cy="899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547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File Naming Convention - NOIE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sp>
        <p:nvSpPr>
          <p:cNvPr id="5" name="Content Placeholder 2">
            <a:extLst>
              <a:ext uri="{FF2B5EF4-FFF2-40B4-BE49-F238E27FC236}">
                <a16:creationId xmlns:a16="http://schemas.microsoft.com/office/drawing/2014/main" id="{82D0816C-550D-A70E-E8EC-EC2476ACB69E}"/>
              </a:ext>
            </a:extLst>
          </p:cNvPr>
          <p:cNvSpPr>
            <a:spLocks noGrp="1"/>
          </p:cNvSpPr>
          <p:nvPr>
            <p:ph idx="1"/>
          </p:nvPr>
        </p:nvSpPr>
        <p:spPr>
          <a:xfrm>
            <a:off x="304800" y="1447800"/>
            <a:ext cx="8525996" cy="4876800"/>
          </a:xfrm>
        </p:spPr>
        <p:txBody>
          <a:bodyPr lIns="91440" tIns="45720" rIns="91440" bIns="45720" anchor="t"/>
          <a:lstStyle/>
          <a:p>
            <a:pPr marL="457200" lvl="1" indent="0">
              <a:buNone/>
            </a:pPr>
            <a:endParaRPr lang="en-US" sz="1400" dirty="0">
              <a:cs typeface="Arial" panose="020B0604020202020204"/>
            </a:endParaRPr>
          </a:p>
          <a:p>
            <a:pPr lvl="1"/>
            <a:endParaRPr lang="en-US" sz="1600" dirty="0">
              <a:cs typeface="Arial" panose="020B0604020202020204"/>
            </a:endParaRPr>
          </a:p>
        </p:txBody>
      </p:sp>
      <p:sp>
        <p:nvSpPr>
          <p:cNvPr id="7" name="TextBox 6">
            <a:extLst>
              <a:ext uri="{FF2B5EF4-FFF2-40B4-BE49-F238E27FC236}">
                <a16:creationId xmlns:a16="http://schemas.microsoft.com/office/drawing/2014/main" id="{F5A8A0D6-A00C-F6F2-5CD6-DF3A8949B70B}"/>
              </a:ext>
            </a:extLst>
          </p:cNvPr>
          <p:cNvSpPr txBox="1"/>
          <p:nvPr/>
        </p:nvSpPr>
        <p:spPr>
          <a:xfrm>
            <a:off x="5715000" y="6158299"/>
            <a:ext cx="5105400" cy="276999"/>
          </a:xfrm>
          <a:prstGeom prst="rect">
            <a:avLst/>
          </a:prstGeom>
          <a:noFill/>
        </p:spPr>
        <p:txBody>
          <a:bodyPr wrap="square" rtlCol="0">
            <a:spAutoFit/>
          </a:bodyPr>
          <a:lstStyle/>
          <a:p>
            <a:r>
              <a:rPr lang="en-US" sz="1200" dirty="0"/>
              <a:t>See Demand Response OBD Appendix B</a:t>
            </a:r>
          </a:p>
        </p:txBody>
      </p:sp>
      <p:pic>
        <p:nvPicPr>
          <p:cNvPr id="11" name="Picture 10">
            <a:extLst>
              <a:ext uri="{FF2B5EF4-FFF2-40B4-BE49-F238E27FC236}">
                <a16:creationId xmlns:a16="http://schemas.microsoft.com/office/drawing/2014/main" id="{0FD2DD13-7DA9-1E9E-1D87-16ED0934CD17}"/>
              </a:ext>
            </a:extLst>
          </p:cNvPr>
          <p:cNvPicPr>
            <a:picLocks noChangeAspect="1"/>
          </p:cNvPicPr>
          <p:nvPr/>
        </p:nvPicPr>
        <p:blipFill>
          <a:blip r:embed="rId2"/>
          <a:stretch>
            <a:fillRect/>
          </a:stretch>
        </p:blipFill>
        <p:spPr>
          <a:xfrm>
            <a:off x="1600962" y="2168652"/>
            <a:ext cx="5942076" cy="2520696"/>
          </a:xfrm>
          <a:prstGeom prst="rect">
            <a:avLst/>
          </a:prstGeom>
        </p:spPr>
      </p:pic>
    </p:spTree>
    <p:extLst>
      <p:ext uri="{BB962C8B-B14F-4D97-AF65-F5344CB8AC3E}">
        <p14:creationId xmlns:p14="http://schemas.microsoft.com/office/powerpoint/2010/main" val="2490989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Additional Items - NOIE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sp>
        <p:nvSpPr>
          <p:cNvPr id="5" name="Content Placeholder 2">
            <a:extLst>
              <a:ext uri="{FF2B5EF4-FFF2-40B4-BE49-F238E27FC236}">
                <a16:creationId xmlns:a16="http://schemas.microsoft.com/office/drawing/2014/main" id="{82D0816C-550D-A70E-E8EC-EC2476ACB69E}"/>
              </a:ext>
            </a:extLst>
          </p:cNvPr>
          <p:cNvSpPr>
            <a:spLocks noGrp="1"/>
          </p:cNvSpPr>
          <p:nvPr>
            <p:ph idx="1"/>
          </p:nvPr>
        </p:nvSpPr>
        <p:spPr>
          <a:xfrm>
            <a:off x="304800" y="831779"/>
            <a:ext cx="8525996" cy="5193636"/>
          </a:xfrm>
        </p:spPr>
        <p:txBody>
          <a:bodyPr lIns="91440" tIns="45720" rIns="91440" bIns="45720" anchor="t"/>
          <a:lstStyle/>
          <a:p>
            <a:pPr>
              <a:lnSpc>
                <a:spcPct val="150000"/>
              </a:lnSpc>
              <a:spcAft>
                <a:spcPts val="1200"/>
              </a:spcAft>
            </a:pPr>
            <a:r>
              <a:rPr lang="en-US" sz="2000" dirty="0">
                <a:cs typeface="Arial"/>
              </a:rPr>
              <a:t>Multiple programs in a single category</a:t>
            </a:r>
          </a:p>
          <a:p>
            <a:pPr lvl="1">
              <a:lnSpc>
                <a:spcPct val="150000"/>
              </a:lnSpc>
              <a:spcAft>
                <a:spcPts val="1200"/>
              </a:spcAft>
            </a:pPr>
            <a:r>
              <a:rPr lang="en-US" sz="1800" dirty="0">
                <a:cs typeface="Arial"/>
              </a:rPr>
              <a:t>Add tabs to enter data for each program.</a:t>
            </a:r>
          </a:p>
          <a:p>
            <a:pPr lvl="1">
              <a:lnSpc>
                <a:spcPct val="150000"/>
              </a:lnSpc>
              <a:spcAft>
                <a:spcPts val="1200"/>
              </a:spcAft>
            </a:pPr>
            <a:r>
              <a:rPr lang="en-US" sz="1800" dirty="0">
                <a:cs typeface="Arial"/>
              </a:rPr>
              <a:t>Example: NOIE has two programs that fall in the ‘OLC’ category</a:t>
            </a:r>
          </a:p>
          <a:p>
            <a:pPr lvl="2">
              <a:lnSpc>
                <a:spcPct val="150000"/>
              </a:lnSpc>
              <a:spcAft>
                <a:spcPts val="1200"/>
              </a:spcAft>
            </a:pPr>
            <a:r>
              <a:rPr lang="en-US" sz="1600" dirty="0">
                <a:cs typeface="Arial"/>
              </a:rPr>
              <a:t>Add a new tab named ‘OLC2’</a:t>
            </a:r>
          </a:p>
          <a:p>
            <a:pPr lvl="2">
              <a:lnSpc>
                <a:spcPct val="150000"/>
              </a:lnSpc>
              <a:spcAft>
                <a:spcPts val="1200"/>
              </a:spcAft>
            </a:pPr>
            <a:r>
              <a:rPr lang="en-US" sz="1600" dirty="0">
                <a:cs typeface="Arial"/>
              </a:rPr>
              <a:t>Copy existing ‘OLC’ tab and add data for the second program</a:t>
            </a:r>
          </a:p>
          <a:p>
            <a:pPr>
              <a:lnSpc>
                <a:spcPct val="150000"/>
              </a:lnSpc>
              <a:spcAft>
                <a:spcPts val="1200"/>
              </a:spcAft>
            </a:pPr>
            <a:r>
              <a:rPr lang="en-US" sz="2000" dirty="0">
                <a:cs typeface="Arial"/>
              </a:rPr>
              <a:t>If exact customer counts are not available for a program, enter estimates.</a:t>
            </a:r>
          </a:p>
          <a:p>
            <a:pPr>
              <a:lnSpc>
                <a:spcPct val="150000"/>
              </a:lnSpc>
              <a:spcAft>
                <a:spcPts val="1200"/>
              </a:spcAft>
            </a:pPr>
            <a:r>
              <a:rPr lang="en-US" sz="2000" dirty="0">
                <a:cs typeface="Arial"/>
              </a:rPr>
              <a:t>If customer counts for a program cannot be broken down by residential vs non-residential, enter estimates.</a:t>
            </a:r>
          </a:p>
          <a:p>
            <a:pPr>
              <a:lnSpc>
                <a:spcPct val="150000"/>
              </a:lnSpc>
              <a:spcAft>
                <a:spcPts val="1200"/>
              </a:spcAft>
            </a:pPr>
            <a:endParaRPr lang="en-US" sz="2200" dirty="0">
              <a:cs typeface="Arial" panose="020B0604020202020204"/>
            </a:endParaRPr>
          </a:p>
          <a:p>
            <a:pPr marL="457200" lvl="1" indent="0">
              <a:buNone/>
            </a:pPr>
            <a:endParaRPr lang="en-US" sz="1400" dirty="0">
              <a:cs typeface="Arial" panose="020B0604020202020204"/>
            </a:endParaRPr>
          </a:p>
          <a:p>
            <a:pPr lvl="1"/>
            <a:endParaRPr lang="en-US" sz="1600" dirty="0">
              <a:cs typeface="Arial" panose="020B0604020202020204"/>
            </a:endParaRPr>
          </a:p>
        </p:txBody>
      </p:sp>
    </p:spTree>
    <p:extLst>
      <p:ext uri="{BB962C8B-B14F-4D97-AF65-F5344CB8AC3E}">
        <p14:creationId xmlns:p14="http://schemas.microsoft.com/office/powerpoint/2010/main" val="2791557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EF045-2871-DDEF-58ED-4A458055D24E}"/>
              </a:ext>
            </a:extLst>
          </p:cNvPr>
          <p:cNvSpPr>
            <a:spLocks noGrp="1"/>
          </p:cNvSpPr>
          <p:nvPr>
            <p:ph type="ctrTitle"/>
          </p:nvPr>
        </p:nvSpPr>
        <p:spPr>
          <a:xfrm>
            <a:off x="685800" y="2133600"/>
            <a:ext cx="7772400" cy="1771650"/>
          </a:xfrm>
        </p:spPr>
        <p:txBody>
          <a:bodyPr/>
          <a:lstStyle/>
          <a:p>
            <a:br>
              <a:rPr lang="en-US" dirty="0"/>
            </a:br>
            <a:r>
              <a:rPr lang="en-US" dirty="0"/>
              <a:t>REP</a:t>
            </a:r>
          </a:p>
        </p:txBody>
      </p:sp>
    </p:spTree>
    <p:extLst>
      <p:ext uri="{BB962C8B-B14F-4D97-AF65-F5344CB8AC3E}">
        <p14:creationId xmlns:p14="http://schemas.microsoft.com/office/powerpoint/2010/main" val="645773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Key Dates - REP</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sp>
        <p:nvSpPr>
          <p:cNvPr id="8" name="Content Placeholder 2">
            <a:extLst>
              <a:ext uri="{FF2B5EF4-FFF2-40B4-BE49-F238E27FC236}">
                <a16:creationId xmlns:a16="http://schemas.microsoft.com/office/drawing/2014/main" id="{8A2BABD3-ACD7-1B7F-DB9C-DBCE95C4702B}"/>
              </a:ext>
            </a:extLst>
          </p:cNvPr>
          <p:cNvSpPr>
            <a:spLocks noGrp="1"/>
          </p:cNvSpPr>
          <p:nvPr>
            <p:ph idx="1"/>
          </p:nvPr>
        </p:nvSpPr>
        <p:spPr>
          <a:xfrm>
            <a:off x="275104" y="990601"/>
            <a:ext cx="8525996" cy="4953000"/>
          </a:xfrm>
        </p:spPr>
        <p:txBody>
          <a:bodyPr lIns="91440" tIns="45720" rIns="91440" bIns="45720" anchor="t"/>
          <a:lstStyle/>
          <a:p>
            <a:pPr>
              <a:lnSpc>
                <a:spcPct val="150000"/>
              </a:lnSpc>
              <a:spcAft>
                <a:spcPts val="1200"/>
              </a:spcAft>
            </a:pPr>
            <a:r>
              <a:rPr lang="en-US" sz="1800" b="1" dirty="0">
                <a:cs typeface="Arial"/>
              </a:rPr>
              <a:t>September 1</a:t>
            </a:r>
            <a:r>
              <a:rPr lang="en-US" sz="1800" dirty="0">
                <a:cs typeface="Arial"/>
              </a:rPr>
              <a:t> – Snapshot date for participation data</a:t>
            </a:r>
          </a:p>
          <a:p>
            <a:pPr>
              <a:lnSpc>
                <a:spcPct val="150000"/>
              </a:lnSpc>
              <a:spcAft>
                <a:spcPts val="1200"/>
              </a:spcAft>
            </a:pPr>
            <a:r>
              <a:rPr lang="en-US" sz="1800" b="1" dirty="0">
                <a:ea typeface="+mn-lt"/>
                <a:cs typeface="+mn-lt"/>
              </a:rPr>
              <a:t>September 11</a:t>
            </a:r>
            <a:r>
              <a:rPr lang="en-US" sz="1800" dirty="0">
                <a:ea typeface="+mn-lt"/>
                <a:cs typeface="+mn-lt"/>
              </a:rPr>
              <a:t> – ESI ID extract file provided to REPs</a:t>
            </a:r>
            <a:endParaRPr lang="en-US" sz="1800" dirty="0">
              <a:cs typeface="Arial" panose="020B0604020202020204"/>
            </a:endParaRPr>
          </a:p>
          <a:p>
            <a:pPr>
              <a:lnSpc>
                <a:spcPct val="150000"/>
              </a:lnSpc>
              <a:spcAft>
                <a:spcPts val="1200"/>
              </a:spcAft>
            </a:pPr>
            <a:r>
              <a:rPr lang="en-US" sz="1800" b="1" dirty="0">
                <a:cs typeface="Arial" panose="020B0604020202020204"/>
              </a:rPr>
              <a:t>October 1</a:t>
            </a:r>
            <a:r>
              <a:rPr lang="en-US" sz="1800" dirty="0">
                <a:cs typeface="Arial" panose="020B0604020202020204"/>
              </a:rPr>
              <a:t> - First day eligible to submit event data</a:t>
            </a:r>
          </a:p>
          <a:p>
            <a:pPr>
              <a:lnSpc>
                <a:spcPct val="150000"/>
              </a:lnSpc>
              <a:spcAft>
                <a:spcPts val="1200"/>
              </a:spcAft>
            </a:pPr>
            <a:r>
              <a:rPr lang="en-US" sz="1800" b="1" dirty="0">
                <a:ea typeface="+mn-lt"/>
                <a:cs typeface="+mn-lt"/>
              </a:rPr>
              <a:t>October 15 (13th last business day)</a:t>
            </a:r>
            <a:r>
              <a:rPr lang="en-US" sz="1800" dirty="0">
                <a:ea typeface="+mn-lt"/>
                <a:cs typeface="+mn-lt"/>
              </a:rPr>
              <a:t> - Submission deadline for participation data</a:t>
            </a:r>
            <a:endParaRPr lang="en-US" sz="1800" dirty="0">
              <a:cs typeface="Arial" panose="020B0604020202020204"/>
            </a:endParaRPr>
          </a:p>
          <a:p>
            <a:pPr>
              <a:lnSpc>
                <a:spcPct val="150000"/>
              </a:lnSpc>
              <a:spcAft>
                <a:spcPts val="1200"/>
              </a:spcAft>
            </a:pPr>
            <a:r>
              <a:rPr lang="en-US" sz="1800" b="1" dirty="0">
                <a:cs typeface="Arial" panose="020B0604020202020204"/>
              </a:rPr>
              <a:t>October 31</a:t>
            </a:r>
            <a:r>
              <a:rPr lang="en-US" sz="1800" dirty="0">
                <a:cs typeface="Arial" panose="020B0604020202020204"/>
              </a:rPr>
              <a:t> – Submission deadline for event data; </a:t>
            </a:r>
            <a:r>
              <a:rPr lang="en-US" sz="1800" dirty="0">
                <a:ea typeface="+mn-lt"/>
                <a:cs typeface="+mn-lt"/>
              </a:rPr>
              <a:t>deadline for any issues identified by ERCOT</a:t>
            </a:r>
          </a:p>
          <a:p>
            <a:pPr>
              <a:lnSpc>
                <a:spcPct val="150000"/>
              </a:lnSpc>
              <a:spcAft>
                <a:spcPts val="1200"/>
              </a:spcAft>
            </a:pPr>
            <a:r>
              <a:rPr lang="en-US" sz="1800" b="1" dirty="0">
                <a:cs typeface="Arial" panose="020B0604020202020204"/>
              </a:rPr>
              <a:t>December 31</a:t>
            </a:r>
            <a:r>
              <a:rPr lang="en-US" sz="1800" dirty="0">
                <a:cs typeface="Arial" panose="020B0604020202020204"/>
              </a:rPr>
              <a:t> – Demand response report posted; email notice for next year's survey participation status</a:t>
            </a:r>
          </a:p>
          <a:p>
            <a:pPr marL="457200" lvl="1" indent="0">
              <a:buNone/>
            </a:pPr>
            <a:endParaRPr lang="en-US" sz="1400" dirty="0">
              <a:cs typeface="Arial" panose="020B0604020202020204"/>
            </a:endParaRPr>
          </a:p>
          <a:p>
            <a:pPr lvl="1"/>
            <a:endParaRPr lang="en-US" sz="1600" dirty="0">
              <a:cs typeface="Arial" panose="020B0604020202020204"/>
            </a:endParaRPr>
          </a:p>
        </p:txBody>
      </p:sp>
    </p:spTree>
    <p:extLst>
      <p:ext uri="{BB962C8B-B14F-4D97-AF65-F5344CB8AC3E}">
        <p14:creationId xmlns:p14="http://schemas.microsoft.com/office/powerpoint/2010/main" val="3466122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Formats and Specifications - REP</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sp>
        <p:nvSpPr>
          <p:cNvPr id="3" name="Content Placeholder 2">
            <a:extLst>
              <a:ext uri="{FF2B5EF4-FFF2-40B4-BE49-F238E27FC236}">
                <a16:creationId xmlns:a16="http://schemas.microsoft.com/office/drawing/2014/main" id="{3996E9F7-6B97-E42C-05B5-893402409C0F}"/>
              </a:ext>
            </a:extLst>
          </p:cNvPr>
          <p:cNvSpPr>
            <a:spLocks noGrp="1"/>
          </p:cNvSpPr>
          <p:nvPr>
            <p:ph idx="1"/>
          </p:nvPr>
        </p:nvSpPr>
        <p:spPr>
          <a:xfrm>
            <a:off x="309002" y="1085850"/>
            <a:ext cx="8525996" cy="4876800"/>
          </a:xfrm>
        </p:spPr>
        <p:txBody>
          <a:bodyPr lIns="91440" tIns="45720" rIns="91440" bIns="45720" anchor="t"/>
          <a:lstStyle/>
          <a:p>
            <a:pPr>
              <a:spcAft>
                <a:spcPts val="1200"/>
              </a:spcAft>
            </a:pPr>
            <a:r>
              <a:rPr lang="en-US" sz="1800" b="1" dirty="0">
                <a:cs typeface="Arial"/>
              </a:rPr>
              <a:t>DRData_ESIID_List </a:t>
            </a:r>
            <a:r>
              <a:rPr lang="en-US" sz="1800" dirty="0">
                <a:cs typeface="Arial"/>
              </a:rPr>
              <a:t>– ERCOT to REP</a:t>
            </a:r>
          </a:p>
          <a:p>
            <a:pPr>
              <a:spcAft>
                <a:spcPts val="1200"/>
              </a:spcAft>
            </a:pPr>
            <a:r>
              <a:rPr lang="en-US" sz="1800" b="1" dirty="0">
                <a:cs typeface="Arial"/>
              </a:rPr>
              <a:t>DRDataCollection</a:t>
            </a:r>
            <a:r>
              <a:rPr lang="en-US" sz="1800" dirty="0">
                <a:cs typeface="Arial" panose="020B0604020202020204"/>
              </a:rPr>
              <a:t> – REP to ERCOT</a:t>
            </a:r>
          </a:p>
          <a:p>
            <a:pPr lvl="1">
              <a:spcAft>
                <a:spcPts val="1200"/>
              </a:spcAft>
            </a:pPr>
            <a:r>
              <a:rPr lang="en-US" sz="1500" dirty="0">
                <a:cs typeface="Arial" panose="020B0604020202020204"/>
              </a:rPr>
              <a:t>File naming convention</a:t>
            </a:r>
          </a:p>
          <a:p>
            <a:pPr lvl="1">
              <a:spcAft>
                <a:spcPts val="1200"/>
              </a:spcAft>
            </a:pPr>
            <a:r>
              <a:rPr lang="en-US" sz="1500" dirty="0">
                <a:cs typeface="Arial" panose="020B0604020202020204"/>
              </a:rPr>
              <a:t>File specifications</a:t>
            </a:r>
          </a:p>
          <a:p>
            <a:pPr lvl="2">
              <a:spcAft>
                <a:spcPts val="1200"/>
              </a:spcAft>
            </a:pPr>
            <a:r>
              <a:rPr lang="en-US" sz="1400" dirty="0">
                <a:cs typeface="Arial" panose="020B0604020202020204"/>
              </a:rPr>
              <a:t>Proofpoint Secure Share</a:t>
            </a:r>
          </a:p>
          <a:p>
            <a:pPr lvl="2">
              <a:spcAft>
                <a:spcPts val="1200"/>
              </a:spcAft>
            </a:pPr>
            <a:r>
              <a:rPr lang="en-US" sz="1400" dirty="0">
                <a:cs typeface="Arial" panose="020B0604020202020204"/>
              </a:rPr>
              <a:t>NAESB</a:t>
            </a:r>
          </a:p>
          <a:p>
            <a:pPr>
              <a:spcAft>
                <a:spcPts val="1200"/>
              </a:spcAft>
            </a:pPr>
            <a:r>
              <a:rPr lang="en-US" sz="1800" b="1" dirty="0">
                <a:effectLst/>
                <a:ea typeface="Times New Roman" panose="02020603050405020304" pitchFamily="18" charset="0"/>
              </a:rPr>
              <a:t>DRDataCollectionERCOTResponse&lt;counter&gt;</a:t>
            </a:r>
            <a:r>
              <a:rPr lang="en-US" sz="1800" b="1" dirty="0">
                <a:effectLst/>
                <a:ea typeface="Times New Roman" panose="02020603050405020304" pitchFamily="18" charset="0"/>
                <a:cs typeface="Arial" panose="020B0604020202020204"/>
              </a:rPr>
              <a:t> </a:t>
            </a:r>
            <a:r>
              <a:rPr lang="en-US" sz="1800" dirty="0">
                <a:cs typeface="Arial" panose="020B0604020202020204"/>
              </a:rPr>
              <a:t>– ERCOT to REP</a:t>
            </a:r>
          </a:p>
          <a:p>
            <a:pPr>
              <a:spcAft>
                <a:spcPts val="1200"/>
              </a:spcAft>
            </a:pPr>
            <a:r>
              <a:rPr lang="en-US" sz="1800" b="1" dirty="0">
                <a:effectLst/>
                <a:ea typeface="Times New Roman" panose="02020603050405020304" pitchFamily="18" charset="0"/>
              </a:rPr>
              <a:t>DRDataCollectionERCOTValidation&lt;counter&gt;</a:t>
            </a:r>
            <a:r>
              <a:rPr lang="en-US" sz="1800" b="1" dirty="0">
                <a:effectLst/>
                <a:ea typeface="Times New Roman" panose="02020603050405020304" pitchFamily="18" charset="0"/>
                <a:cs typeface="Arial" panose="020B0604020202020204"/>
              </a:rPr>
              <a:t> </a:t>
            </a:r>
            <a:r>
              <a:rPr lang="en-US" sz="1800" dirty="0">
                <a:cs typeface="Arial" panose="020B0604020202020204"/>
              </a:rPr>
              <a:t>– ERCOT to REP</a:t>
            </a:r>
          </a:p>
          <a:p>
            <a:pPr>
              <a:spcAft>
                <a:spcPts val="1200"/>
              </a:spcAft>
            </a:pPr>
            <a:r>
              <a:rPr lang="en-US" sz="1800" b="1" dirty="0">
                <a:effectLst/>
                <a:ea typeface="Times New Roman" panose="02020603050405020304" pitchFamily="18" charset="0"/>
              </a:rPr>
              <a:t>*DRDataEventSurvey</a:t>
            </a:r>
            <a:r>
              <a:rPr lang="en-US" sz="1800" b="1" dirty="0">
                <a:cs typeface="Arial" panose="020B0604020202020204"/>
              </a:rPr>
              <a:t> </a:t>
            </a:r>
            <a:r>
              <a:rPr lang="en-US" sz="1800" dirty="0">
                <a:cs typeface="Arial" panose="020B0604020202020204"/>
              </a:rPr>
              <a:t>– REP to ERCOT</a:t>
            </a:r>
          </a:p>
          <a:p>
            <a:pPr lvl="1">
              <a:spcAft>
                <a:spcPts val="1200"/>
              </a:spcAft>
            </a:pPr>
            <a:r>
              <a:rPr lang="en-US" sz="1400" dirty="0">
                <a:cs typeface="Arial" panose="020B0604020202020204"/>
              </a:rPr>
              <a:t>File naming convention</a:t>
            </a:r>
          </a:p>
          <a:p>
            <a:pPr lvl="1">
              <a:spcAft>
                <a:spcPts val="1200"/>
              </a:spcAft>
            </a:pPr>
            <a:r>
              <a:rPr lang="en-US" sz="1400" dirty="0">
                <a:cs typeface="Arial" panose="020B0604020202020204"/>
              </a:rPr>
              <a:t>Specifications</a:t>
            </a:r>
          </a:p>
          <a:p>
            <a:pPr marL="457200" lvl="1" indent="0">
              <a:buNone/>
            </a:pPr>
            <a:endParaRPr lang="en-US" sz="1400" dirty="0">
              <a:cs typeface="Arial" panose="020B0604020202020204"/>
            </a:endParaRPr>
          </a:p>
          <a:p>
            <a:pPr lvl="1"/>
            <a:endParaRPr lang="en-US" sz="1600" dirty="0">
              <a:cs typeface="Arial" panose="020B0604020202020204"/>
            </a:endParaRPr>
          </a:p>
        </p:txBody>
      </p:sp>
      <p:sp>
        <p:nvSpPr>
          <p:cNvPr id="5" name="Rectangle: Rounded Corners 4">
            <a:extLst>
              <a:ext uri="{FF2B5EF4-FFF2-40B4-BE49-F238E27FC236}">
                <a16:creationId xmlns:a16="http://schemas.microsoft.com/office/drawing/2014/main" id="{90DF60B7-FF48-D597-4E31-1E8466FED10A}"/>
              </a:ext>
            </a:extLst>
          </p:cNvPr>
          <p:cNvSpPr/>
          <p:nvPr/>
        </p:nvSpPr>
        <p:spPr>
          <a:xfrm>
            <a:off x="104775" y="1571626"/>
            <a:ext cx="7714922" cy="30670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3F65810-6652-A4B1-8C38-470BA6D300F2}"/>
              </a:ext>
            </a:extLst>
          </p:cNvPr>
          <p:cNvSpPr txBox="1"/>
          <p:nvPr/>
        </p:nvSpPr>
        <p:spPr>
          <a:xfrm>
            <a:off x="6534149" y="5668061"/>
            <a:ext cx="2124075" cy="646331"/>
          </a:xfrm>
          <a:prstGeom prst="rect">
            <a:avLst/>
          </a:prstGeom>
          <a:noFill/>
        </p:spPr>
        <p:txBody>
          <a:bodyPr wrap="square" rtlCol="0">
            <a:spAutoFit/>
          </a:bodyPr>
          <a:lstStyle/>
          <a:p>
            <a:r>
              <a:rPr lang="en-US" dirty="0"/>
              <a:t>May require multiple iterations</a:t>
            </a:r>
          </a:p>
        </p:txBody>
      </p:sp>
      <p:sp>
        <p:nvSpPr>
          <p:cNvPr id="7" name="Rectangle: Rounded Corners 6">
            <a:extLst>
              <a:ext uri="{FF2B5EF4-FFF2-40B4-BE49-F238E27FC236}">
                <a16:creationId xmlns:a16="http://schemas.microsoft.com/office/drawing/2014/main" id="{78D81A97-9E59-CB72-79C4-E8FBBC005BBE}"/>
              </a:ext>
            </a:extLst>
          </p:cNvPr>
          <p:cNvSpPr/>
          <p:nvPr/>
        </p:nvSpPr>
        <p:spPr>
          <a:xfrm>
            <a:off x="6505104" y="5668061"/>
            <a:ext cx="1962622" cy="646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5F18924-D52C-CEC5-8C9D-338AE4A39AF5}"/>
              </a:ext>
            </a:extLst>
          </p:cNvPr>
          <p:cNvSpPr txBox="1"/>
          <p:nvPr/>
        </p:nvSpPr>
        <p:spPr>
          <a:xfrm>
            <a:off x="2120900" y="6124917"/>
            <a:ext cx="3505200" cy="323165"/>
          </a:xfrm>
          <a:prstGeom prst="rect">
            <a:avLst/>
          </a:prstGeom>
          <a:noFill/>
        </p:spPr>
        <p:txBody>
          <a:bodyPr wrap="square" rtlCol="0">
            <a:spAutoFit/>
          </a:bodyPr>
          <a:lstStyle/>
          <a:p>
            <a:r>
              <a:rPr lang="en-US" sz="1500" b="1" dirty="0"/>
              <a:t>*conditional on event category</a:t>
            </a:r>
          </a:p>
        </p:txBody>
      </p:sp>
    </p:spTree>
    <p:extLst>
      <p:ext uri="{BB962C8B-B14F-4D97-AF65-F5344CB8AC3E}">
        <p14:creationId xmlns:p14="http://schemas.microsoft.com/office/powerpoint/2010/main" val="1141122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DRData_ESIID_List – ERCOT to REP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pic>
        <p:nvPicPr>
          <p:cNvPr id="16" name="Picture 15">
            <a:extLst>
              <a:ext uri="{FF2B5EF4-FFF2-40B4-BE49-F238E27FC236}">
                <a16:creationId xmlns:a16="http://schemas.microsoft.com/office/drawing/2014/main" id="{D1670DDB-9C62-AE2E-F7E2-07C02DE8243F}"/>
              </a:ext>
            </a:extLst>
          </p:cNvPr>
          <p:cNvPicPr>
            <a:picLocks noChangeAspect="1"/>
          </p:cNvPicPr>
          <p:nvPr/>
        </p:nvPicPr>
        <p:blipFill>
          <a:blip r:embed="rId2"/>
          <a:stretch>
            <a:fillRect/>
          </a:stretch>
        </p:blipFill>
        <p:spPr>
          <a:xfrm>
            <a:off x="1581149" y="1285875"/>
            <a:ext cx="5772437" cy="4286250"/>
          </a:xfrm>
          <a:prstGeom prst="rect">
            <a:avLst/>
          </a:prstGeom>
        </p:spPr>
      </p:pic>
      <p:sp>
        <p:nvSpPr>
          <p:cNvPr id="17" name="TextBox 16">
            <a:extLst>
              <a:ext uri="{FF2B5EF4-FFF2-40B4-BE49-F238E27FC236}">
                <a16:creationId xmlns:a16="http://schemas.microsoft.com/office/drawing/2014/main" id="{2EC81396-132E-B51C-C7B3-04D1069E59A8}"/>
              </a:ext>
            </a:extLst>
          </p:cNvPr>
          <p:cNvSpPr txBox="1"/>
          <p:nvPr/>
        </p:nvSpPr>
        <p:spPr>
          <a:xfrm>
            <a:off x="6515100" y="6186874"/>
            <a:ext cx="5105400" cy="276999"/>
          </a:xfrm>
          <a:prstGeom prst="rect">
            <a:avLst/>
          </a:prstGeom>
          <a:noFill/>
        </p:spPr>
        <p:txBody>
          <a:bodyPr wrap="square" rtlCol="0">
            <a:spAutoFit/>
          </a:bodyPr>
          <a:lstStyle/>
          <a:p>
            <a:r>
              <a:rPr lang="en-US" sz="1200" dirty="0"/>
              <a:t>See Demand Response OBD</a:t>
            </a:r>
          </a:p>
        </p:txBody>
      </p:sp>
    </p:spTree>
    <p:extLst>
      <p:ext uri="{BB962C8B-B14F-4D97-AF65-F5344CB8AC3E}">
        <p14:creationId xmlns:p14="http://schemas.microsoft.com/office/powerpoint/2010/main" val="62831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DRDataCollection – File Naming Conventions</a:t>
            </a:r>
            <a:br>
              <a:rPr lang="en-US" dirty="0"/>
            </a:br>
            <a:r>
              <a:rPr lang="en-US" dirty="0"/>
              <a:t>ERCOT to REP</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pic>
        <p:nvPicPr>
          <p:cNvPr id="6" name="Picture 5">
            <a:extLst>
              <a:ext uri="{FF2B5EF4-FFF2-40B4-BE49-F238E27FC236}">
                <a16:creationId xmlns:a16="http://schemas.microsoft.com/office/drawing/2014/main" id="{E0B9E237-7E4A-56FA-26BD-3B130915AE7E}"/>
              </a:ext>
            </a:extLst>
          </p:cNvPr>
          <p:cNvPicPr>
            <a:picLocks noChangeAspect="1"/>
          </p:cNvPicPr>
          <p:nvPr/>
        </p:nvPicPr>
        <p:blipFill>
          <a:blip r:embed="rId2"/>
          <a:stretch>
            <a:fillRect/>
          </a:stretch>
        </p:blipFill>
        <p:spPr>
          <a:xfrm>
            <a:off x="1221473" y="2051494"/>
            <a:ext cx="6701053" cy="2755011"/>
          </a:xfrm>
          <a:prstGeom prst="rect">
            <a:avLst/>
          </a:prstGeom>
        </p:spPr>
      </p:pic>
      <p:sp>
        <p:nvSpPr>
          <p:cNvPr id="7" name="TextBox 6">
            <a:extLst>
              <a:ext uri="{FF2B5EF4-FFF2-40B4-BE49-F238E27FC236}">
                <a16:creationId xmlns:a16="http://schemas.microsoft.com/office/drawing/2014/main" id="{829DD894-DF76-22A4-D558-26156A218710}"/>
              </a:ext>
            </a:extLst>
          </p:cNvPr>
          <p:cNvSpPr txBox="1"/>
          <p:nvPr/>
        </p:nvSpPr>
        <p:spPr>
          <a:xfrm>
            <a:off x="6515100" y="6186874"/>
            <a:ext cx="5105400" cy="276999"/>
          </a:xfrm>
          <a:prstGeom prst="rect">
            <a:avLst/>
          </a:prstGeom>
          <a:noFill/>
        </p:spPr>
        <p:txBody>
          <a:bodyPr wrap="square" rtlCol="0">
            <a:spAutoFit/>
          </a:bodyPr>
          <a:lstStyle/>
          <a:p>
            <a:r>
              <a:rPr lang="en-US" sz="1200" dirty="0"/>
              <a:t>See Demand Response OBD</a:t>
            </a:r>
          </a:p>
        </p:txBody>
      </p:sp>
    </p:spTree>
    <p:extLst>
      <p:ext uri="{BB962C8B-B14F-4D97-AF65-F5344CB8AC3E}">
        <p14:creationId xmlns:p14="http://schemas.microsoft.com/office/powerpoint/2010/main" val="3635879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86800" cy="518318"/>
          </a:xfrm>
        </p:spPr>
        <p:txBody>
          <a:bodyPr/>
          <a:lstStyle/>
          <a:p>
            <a:r>
              <a:rPr lang="en-US" dirty="0"/>
              <a:t>DRDataCollection – Proofpoint File Specifications</a:t>
            </a:r>
            <a:br>
              <a:rPr lang="en-US" dirty="0"/>
            </a:br>
            <a:r>
              <a:rPr lang="en-US" dirty="0"/>
              <a:t>REP to ERCOT</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pic>
        <p:nvPicPr>
          <p:cNvPr id="9" name="Picture 8">
            <a:extLst>
              <a:ext uri="{FF2B5EF4-FFF2-40B4-BE49-F238E27FC236}">
                <a16:creationId xmlns:a16="http://schemas.microsoft.com/office/drawing/2014/main" id="{24182A77-CB2C-1D24-F4E0-86FE5CF17A50}"/>
              </a:ext>
            </a:extLst>
          </p:cNvPr>
          <p:cNvPicPr>
            <a:picLocks noChangeAspect="1"/>
          </p:cNvPicPr>
          <p:nvPr/>
        </p:nvPicPr>
        <p:blipFill>
          <a:blip r:embed="rId2"/>
          <a:stretch>
            <a:fillRect/>
          </a:stretch>
        </p:blipFill>
        <p:spPr>
          <a:xfrm>
            <a:off x="1904999" y="1508919"/>
            <a:ext cx="5646337" cy="2320131"/>
          </a:xfrm>
          <a:prstGeom prst="rect">
            <a:avLst/>
          </a:prstGeom>
        </p:spPr>
      </p:pic>
      <p:pic>
        <p:nvPicPr>
          <p:cNvPr id="13" name="Picture 12">
            <a:extLst>
              <a:ext uri="{FF2B5EF4-FFF2-40B4-BE49-F238E27FC236}">
                <a16:creationId xmlns:a16="http://schemas.microsoft.com/office/drawing/2014/main" id="{CA1B7D67-D60E-8630-BCDF-199D0E57E7FA}"/>
              </a:ext>
            </a:extLst>
          </p:cNvPr>
          <p:cNvPicPr>
            <a:picLocks noChangeAspect="1"/>
          </p:cNvPicPr>
          <p:nvPr/>
        </p:nvPicPr>
        <p:blipFill>
          <a:blip r:embed="rId3"/>
          <a:stretch>
            <a:fillRect/>
          </a:stretch>
        </p:blipFill>
        <p:spPr>
          <a:xfrm>
            <a:off x="2595562" y="4205287"/>
            <a:ext cx="4419144" cy="1277144"/>
          </a:xfrm>
          <a:prstGeom prst="rect">
            <a:avLst/>
          </a:prstGeom>
        </p:spPr>
      </p:pic>
      <p:sp>
        <p:nvSpPr>
          <p:cNvPr id="14" name="TextBox 13">
            <a:extLst>
              <a:ext uri="{FF2B5EF4-FFF2-40B4-BE49-F238E27FC236}">
                <a16:creationId xmlns:a16="http://schemas.microsoft.com/office/drawing/2014/main" id="{FC6E3BB5-1EE8-11E4-EB2B-D526D716ED56}"/>
              </a:ext>
            </a:extLst>
          </p:cNvPr>
          <p:cNvSpPr txBox="1"/>
          <p:nvPr/>
        </p:nvSpPr>
        <p:spPr>
          <a:xfrm>
            <a:off x="6515100" y="6186874"/>
            <a:ext cx="5105400" cy="276999"/>
          </a:xfrm>
          <a:prstGeom prst="rect">
            <a:avLst/>
          </a:prstGeom>
          <a:noFill/>
        </p:spPr>
        <p:txBody>
          <a:bodyPr wrap="square" rtlCol="0">
            <a:spAutoFit/>
          </a:bodyPr>
          <a:lstStyle/>
          <a:p>
            <a:r>
              <a:rPr lang="en-US" sz="1200" dirty="0"/>
              <a:t>See Demand Response OBD</a:t>
            </a:r>
          </a:p>
        </p:txBody>
      </p:sp>
    </p:spTree>
    <p:extLst>
      <p:ext uri="{BB962C8B-B14F-4D97-AF65-F5344CB8AC3E}">
        <p14:creationId xmlns:p14="http://schemas.microsoft.com/office/powerpoint/2010/main" val="3448266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FA8762-DFA5-3576-368B-3F0D0C79B2E5}"/>
              </a:ext>
            </a:extLst>
          </p:cNvPr>
          <p:cNvPicPr>
            <a:picLocks noChangeAspect="1"/>
          </p:cNvPicPr>
          <p:nvPr/>
        </p:nvPicPr>
        <p:blipFill>
          <a:blip r:embed="rId2"/>
          <a:stretch>
            <a:fillRect/>
          </a:stretch>
        </p:blipFill>
        <p:spPr>
          <a:xfrm>
            <a:off x="2754636" y="799343"/>
            <a:ext cx="5148263" cy="2224050"/>
          </a:xfrm>
          <a:prstGeom prst="rect">
            <a:avLst/>
          </a:prstGeom>
        </p:spPr>
      </p:pic>
      <p:sp>
        <p:nvSpPr>
          <p:cNvPr id="2" name="Title 1"/>
          <p:cNvSpPr>
            <a:spLocks noGrp="1"/>
          </p:cNvSpPr>
          <p:nvPr>
            <p:ph type="title"/>
          </p:nvPr>
        </p:nvSpPr>
        <p:spPr>
          <a:xfrm>
            <a:off x="381000" y="243682"/>
            <a:ext cx="8686800" cy="518318"/>
          </a:xfrm>
        </p:spPr>
        <p:txBody>
          <a:bodyPr/>
          <a:lstStyle/>
          <a:p>
            <a:r>
              <a:rPr lang="en-US" dirty="0"/>
              <a:t>DRDataCollection – NAESB File Specifications</a:t>
            </a:r>
            <a:br>
              <a:rPr lang="en-US" dirty="0"/>
            </a:br>
            <a:r>
              <a:rPr lang="en-US" dirty="0"/>
              <a:t>REP to ERCOT</a:t>
            </a:r>
            <a:br>
              <a:rPr lang="en-US" dirty="0"/>
            </a:br>
            <a:r>
              <a:rPr lang="en-US" dirty="0"/>
              <a:t>(1 of 2)</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7" name="Picture 6">
            <a:extLst>
              <a:ext uri="{FF2B5EF4-FFF2-40B4-BE49-F238E27FC236}">
                <a16:creationId xmlns:a16="http://schemas.microsoft.com/office/drawing/2014/main" id="{C8FDDC25-86D6-6B7D-C9C8-992F2A8AE4FC}"/>
              </a:ext>
            </a:extLst>
          </p:cNvPr>
          <p:cNvPicPr>
            <a:picLocks noChangeAspect="1"/>
          </p:cNvPicPr>
          <p:nvPr/>
        </p:nvPicPr>
        <p:blipFill>
          <a:blip r:embed="rId3"/>
          <a:stretch>
            <a:fillRect/>
          </a:stretch>
        </p:blipFill>
        <p:spPr>
          <a:xfrm>
            <a:off x="2771775" y="3023393"/>
            <a:ext cx="5131124" cy="3242469"/>
          </a:xfrm>
          <a:prstGeom prst="rect">
            <a:avLst/>
          </a:prstGeom>
        </p:spPr>
      </p:pic>
      <p:sp>
        <p:nvSpPr>
          <p:cNvPr id="8" name="TextBox 7">
            <a:extLst>
              <a:ext uri="{FF2B5EF4-FFF2-40B4-BE49-F238E27FC236}">
                <a16:creationId xmlns:a16="http://schemas.microsoft.com/office/drawing/2014/main" id="{AC2B4566-C343-B40F-D196-94A4D92379D6}"/>
              </a:ext>
            </a:extLst>
          </p:cNvPr>
          <p:cNvSpPr txBox="1"/>
          <p:nvPr/>
        </p:nvSpPr>
        <p:spPr>
          <a:xfrm>
            <a:off x="6515100" y="6186874"/>
            <a:ext cx="5105400" cy="276999"/>
          </a:xfrm>
          <a:prstGeom prst="rect">
            <a:avLst/>
          </a:prstGeom>
          <a:noFill/>
        </p:spPr>
        <p:txBody>
          <a:bodyPr wrap="square" rtlCol="0">
            <a:spAutoFit/>
          </a:bodyPr>
          <a:lstStyle/>
          <a:p>
            <a:r>
              <a:rPr lang="en-US" sz="1200" dirty="0"/>
              <a:t>See Demand Response OBD</a:t>
            </a:r>
          </a:p>
        </p:txBody>
      </p:sp>
    </p:spTree>
    <p:extLst>
      <p:ext uri="{BB962C8B-B14F-4D97-AF65-F5344CB8AC3E}">
        <p14:creationId xmlns:p14="http://schemas.microsoft.com/office/powerpoint/2010/main" val="895009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Agenda</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sp>
        <p:nvSpPr>
          <p:cNvPr id="3" name="TextBox 2">
            <a:extLst>
              <a:ext uri="{FF2B5EF4-FFF2-40B4-BE49-F238E27FC236}">
                <a16:creationId xmlns:a16="http://schemas.microsoft.com/office/drawing/2014/main" id="{F39130EC-2D4B-41C5-8809-CE2302DD3939}"/>
              </a:ext>
            </a:extLst>
          </p:cNvPr>
          <p:cNvSpPr txBox="1"/>
          <p:nvPr/>
        </p:nvSpPr>
        <p:spPr>
          <a:xfrm>
            <a:off x="381000" y="1219200"/>
            <a:ext cx="8458200" cy="4601260"/>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dirty="0"/>
              <a:t>Category Definitions</a:t>
            </a:r>
          </a:p>
          <a:p>
            <a:pPr>
              <a:spcBef>
                <a:spcPts val="600"/>
              </a:spcBef>
              <a:spcAft>
                <a:spcPts val="600"/>
              </a:spcAft>
            </a:pPr>
            <a:endParaRPr lang="en-US" dirty="0"/>
          </a:p>
          <a:p>
            <a:pPr marL="285750" indent="-285750">
              <a:spcBef>
                <a:spcPts val="600"/>
              </a:spcBef>
              <a:spcAft>
                <a:spcPts val="600"/>
              </a:spcAft>
              <a:buFont typeface="Arial" panose="020B0604020202020204" pitchFamily="34" charset="0"/>
              <a:buChar char="•"/>
            </a:pPr>
            <a:r>
              <a:rPr lang="en-US" dirty="0"/>
              <a:t>NOIE</a:t>
            </a:r>
          </a:p>
          <a:p>
            <a:pPr marL="742950" lvl="1" indent="-285750">
              <a:spcBef>
                <a:spcPts val="600"/>
              </a:spcBef>
              <a:spcAft>
                <a:spcPts val="600"/>
              </a:spcAft>
              <a:buFont typeface="Arial" panose="020B0604020202020204" pitchFamily="34" charset="0"/>
              <a:buChar char="•"/>
            </a:pPr>
            <a:r>
              <a:rPr lang="en-US" dirty="0"/>
              <a:t>Key Dates</a:t>
            </a:r>
          </a:p>
          <a:p>
            <a:pPr marL="742950" lvl="1" indent="-285750">
              <a:spcBef>
                <a:spcPts val="600"/>
              </a:spcBef>
              <a:spcAft>
                <a:spcPts val="600"/>
              </a:spcAft>
              <a:buFont typeface="Arial" panose="020B0604020202020204" pitchFamily="34" charset="0"/>
              <a:buChar char="•"/>
            </a:pPr>
            <a:r>
              <a:rPr lang="en-US" dirty="0"/>
              <a:t>File Format and Specifications</a:t>
            </a:r>
          </a:p>
          <a:p>
            <a:pPr lvl="1">
              <a:spcBef>
                <a:spcPts val="600"/>
              </a:spcBef>
              <a:spcAft>
                <a:spcPts val="600"/>
              </a:spcAft>
            </a:pPr>
            <a:endParaRPr lang="en-US" dirty="0"/>
          </a:p>
          <a:p>
            <a:pPr marL="285750" indent="-285750">
              <a:spcBef>
                <a:spcPts val="600"/>
              </a:spcBef>
              <a:spcAft>
                <a:spcPts val="600"/>
              </a:spcAft>
              <a:buFont typeface="Arial" panose="020B0604020202020204" pitchFamily="34" charset="0"/>
              <a:buChar char="•"/>
            </a:pPr>
            <a:r>
              <a:rPr lang="en-US" dirty="0"/>
              <a:t>REP</a:t>
            </a:r>
          </a:p>
          <a:p>
            <a:pPr marL="742950" lvl="1" indent="-285750">
              <a:spcBef>
                <a:spcPts val="600"/>
              </a:spcBef>
              <a:spcAft>
                <a:spcPts val="600"/>
              </a:spcAft>
              <a:buFont typeface="Arial" panose="020B0604020202020204" pitchFamily="34" charset="0"/>
              <a:buChar char="•"/>
            </a:pPr>
            <a:r>
              <a:rPr lang="en-US" dirty="0"/>
              <a:t>Key Dates</a:t>
            </a:r>
          </a:p>
          <a:p>
            <a:pPr marL="742950" lvl="1" indent="-285750">
              <a:spcBef>
                <a:spcPts val="600"/>
              </a:spcBef>
              <a:spcAft>
                <a:spcPts val="600"/>
              </a:spcAft>
              <a:buFont typeface="Arial" panose="020B0604020202020204" pitchFamily="34" charset="0"/>
              <a:buChar char="•"/>
            </a:pPr>
            <a:r>
              <a:rPr lang="en-US" dirty="0"/>
              <a:t>File Formats and Specifications</a:t>
            </a:r>
          </a:p>
          <a:p>
            <a:pPr marL="742950" lvl="1" indent="-285750">
              <a:spcBef>
                <a:spcPts val="600"/>
              </a:spcBef>
              <a:spcAft>
                <a:spcPts val="600"/>
              </a:spcAft>
              <a:buFont typeface="Arial" panose="020B0604020202020204" pitchFamily="34" charset="0"/>
              <a:buChar char="•"/>
            </a:pPr>
            <a:r>
              <a:rPr lang="en-US" dirty="0"/>
              <a:t>Error Correction Guidelines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11223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86800" cy="518318"/>
          </a:xfrm>
        </p:spPr>
        <p:txBody>
          <a:bodyPr/>
          <a:lstStyle/>
          <a:p>
            <a:r>
              <a:rPr lang="en-US" dirty="0"/>
              <a:t>DRDataCollection – NAESB File Specifications</a:t>
            </a:r>
            <a:br>
              <a:rPr lang="en-US" dirty="0"/>
            </a:br>
            <a:r>
              <a:rPr lang="en-US" dirty="0"/>
              <a:t>REP to ERCOT</a:t>
            </a:r>
            <a:br>
              <a:rPr lang="en-US" dirty="0"/>
            </a:br>
            <a:r>
              <a:rPr lang="en-US" dirty="0"/>
              <a:t>(2 of 2)</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pic>
        <p:nvPicPr>
          <p:cNvPr id="6" name="Picture 5">
            <a:extLst>
              <a:ext uri="{FF2B5EF4-FFF2-40B4-BE49-F238E27FC236}">
                <a16:creationId xmlns:a16="http://schemas.microsoft.com/office/drawing/2014/main" id="{8B8C4E55-B93C-8F5B-69B4-892EB177323A}"/>
              </a:ext>
            </a:extLst>
          </p:cNvPr>
          <p:cNvPicPr>
            <a:picLocks noChangeAspect="1"/>
          </p:cNvPicPr>
          <p:nvPr/>
        </p:nvPicPr>
        <p:blipFill>
          <a:blip r:embed="rId2"/>
          <a:stretch>
            <a:fillRect/>
          </a:stretch>
        </p:blipFill>
        <p:spPr>
          <a:xfrm>
            <a:off x="1404937" y="1643062"/>
            <a:ext cx="5972175" cy="1876425"/>
          </a:xfrm>
          <a:prstGeom prst="rect">
            <a:avLst/>
          </a:prstGeom>
        </p:spPr>
      </p:pic>
      <p:pic>
        <p:nvPicPr>
          <p:cNvPr id="9" name="Picture 8">
            <a:extLst>
              <a:ext uri="{FF2B5EF4-FFF2-40B4-BE49-F238E27FC236}">
                <a16:creationId xmlns:a16="http://schemas.microsoft.com/office/drawing/2014/main" id="{E4364968-FA89-C284-B423-B45F2D007064}"/>
              </a:ext>
            </a:extLst>
          </p:cNvPr>
          <p:cNvPicPr>
            <a:picLocks noChangeAspect="1"/>
          </p:cNvPicPr>
          <p:nvPr/>
        </p:nvPicPr>
        <p:blipFill>
          <a:blip r:embed="rId3"/>
          <a:stretch>
            <a:fillRect/>
          </a:stretch>
        </p:blipFill>
        <p:spPr>
          <a:xfrm>
            <a:off x="2862262" y="3862388"/>
            <a:ext cx="3758378" cy="1595437"/>
          </a:xfrm>
          <a:prstGeom prst="rect">
            <a:avLst/>
          </a:prstGeom>
        </p:spPr>
      </p:pic>
      <p:sp>
        <p:nvSpPr>
          <p:cNvPr id="10" name="TextBox 9">
            <a:extLst>
              <a:ext uri="{FF2B5EF4-FFF2-40B4-BE49-F238E27FC236}">
                <a16:creationId xmlns:a16="http://schemas.microsoft.com/office/drawing/2014/main" id="{7C76757A-7C74-087B-11A3-D218B3FE4ADE}"/>
              </a:ext>
            </a:extLst>
          </p:cNvPr>
          <p:cNvSpPr txBox="1"/>
          <p:nvPr/>
        </p:nvSpPr>
        <p:spPr>
          <a:xfrm>
            <a:off x="6515100" y="6186874"/>
            <a:ext cx="5105400" cy="276999"/>
          </a:xfrm>
          <a:prstGeom prst="rect">
            <a:avLst/>
          </a:prstGeom>
          <a:noFill/>
        </p:spPr>
        <p:txBody>
          <a:bodyPr wrap="square" rtlCol="0">
            <a:spAutoFit/>
          </a:bodyPr>
          <a:lstStyle/>
          <a:p>
            <a:r>
              <a:rPr lang="en-US" sz="1200" dirty="0"/>
              <a:t>See Demand Response OBD</a:t>
            </a:r>
          </a:p>
        </p:txBody>
      </p:sp>
    </p:spTree>
    <p:extLst>
      <p:ext uri="{BB962C8B-B14F-4D97-AF65-F5344CB8AC3E}">
        <p14:creationId xmlns:p14="http://schemas.microsoft.com/office/powerpoint/2010/main" val="649542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86800" cy="518318"/>
          </a:xfrm>
        </p:spPr>
        <p:txBody>
          <a:bodyPr/>
          <a:lstStyle/>
          <a:p>
            <a:r>
              <a:rPr lang="en-US" dirty="0"/>
              <a:t>DRDataCollection – Category Codes</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sp>
        <p:nvSpPr>
          <p:cNvPr id="10" name="TextBox 9">
            <a:extLst>
              <a:ext uri="{FF2B5EF4-FFF2-40B4-BE49-F238E27FC236}">
                <a16:creationId xmlns:a16="http://schemas.microsoft.com/office/drawing/2014/main" id="{7C76757A-7C74-087B-11A3-D218B3FE4ADE}"/>
              </a:ext>
            </a:extLst>
          </p:cNvPr>
          <p:cNvSpPr txBox="1"/>
          <p:nvPr/>
        </p:nvSpPr>
        <p:spPr>
          <a:xfrm>
            <a:off x="6515100" y="6186874"/>
            <a:ext cx="5105400" cy="276999"/>
          </a:xfrm>
          <a:prstGeom prst="rect">
            <a:avLst/>
          </a:prstGeom>
          <a:noFill/>
        </p:spPr>
        <p:txBody>
          <a:bodyPr wrap="square" rtlCol="0">
            <a:spAutoFit/>
          </a:bodyPr>
          <a:lstStyle/>
          <a:p>
            <a:r>
              <a:rPr lang="en-US" sz="1200" dirty="0"/>
              <a:t>See Demand Response OBD</a:t>
            </a:r>
          </a:p>
        </p:txBody>
      </p:sp>
      <p:pic>
        <p:nvPicPr>
          <p:cNvPr id="5" name="Picture 4">
            <a:extLst>
              <a:ext uri="{FF2B5EF4-FFF2-40B4-BE49-F238E27FC236}">
                <a16:creationId xmlns:a16="http://schemas.microsoft.com/office/drawing/2014/main" id="{B81E2631-86E0-B693-7760-1A592D333FF9}"/>
              </a:ext>
            </a:extLst>
          </p:cNvPr>
          <p:cNvPicPr>
            <a:picLocks noChangeAspect="1"/>
          </p:cNvPicPr>
          <p:nvPr/>
        </p:nvPicPr>
        <p:blipFill>
          <a:blip r:embed="rId2"/>
          <a:stretch>
            <a:fillRect/>
          </a:stretch>
        </p:blipFill>
        <p:spPr>
          <a:xfrm>
            <a:off x="1018206" y="929704"/>
            <a:ext cx="7107587" cy="4998592"/>
          </a:xfrm>
          <a:prstGeom prst="rect">
            <a:avLst/>
          </a:prstGeom>
        </p:spPr>
      </p:pic>
    </p:spTree>
    <p:extLst>
      <p:ext uri="{BB962C8B-B14F-4D97-AF65-F5344CB8AC3E}">
        <p14:creationId xmlns:p14="http://schemas.microsoft.com/office/powerpoint/2010/main" val="3165453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DRDataCollectionERCOTResponse&lt;counter&gt; ERCOT to REP (1 of 4)</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5" name="Picture 4">
            <a:extLst>
              <a:ext uri="{FF2B5EF4-FFF2-40B4-BE49-F238E27FC236}">
                <a16:creationId xmlns:a16="http://schemas.microsoft.com/office/drawing/2014/main" id="{5101D602-1F69-2A42-F62F-DE4F7854DC7C}"/>
              </a:ext>
            </a:extLst>
          </p:cNvPr>
          <p:cNvPicPr>
            <a:picLocks noChangeAspect="1"/>
          </p:cNvPicPr>
          <p:nvPr/>
        </p:nvPicPr>
        <p:blipFill>
          <a:blip r:embed="rId2"/>
          <a:stretch>
            <a:fillRect/>
          </a:stretch>
        </p:blipFill>
        <p:spPr>
          <a:xfrm>
            <a:off x="1342440" y="2000250"/>
            <a:ext cx="6459119" cy="3048000"/>
          </a:xfrm>
          <a:prstGeom prst="rect">
            <a:avLst/>
          </a:prstGeom>
        </p:spPr>
      </p:pic>
      <p:sp>
        <p:nvSpPr>
          <p:cNvPr id="10" name="TextBox 9">
            <a:extLst>
              <a:ext uri="{FF2B5EF4-FFF2-40B4-BE49-F238E27FC236}">
                <a16:creationId xmlns:a16="http://schemas.microsoft.com/office/drawing/2014/main" id="{C8946C2D-7580-464D-3142-A4EA56CF9C58}"/>
              </a:ext>
            </a:extLst>
          </p:cNvPr>
          <p:cNvSpPr txBox="1"/>
          <p:nvPr/>
        </p:nvSpPr>
        <p:spPr>
          <a:xfrm>
            <a:off x="6515100" y="6186874"/>
            <a:ext cx="5105400" cy="276999"/>
          </a:xfrm>
          <a:prstGeom prst="rect">
            <a:avLst/>
          </a:prstGeom>
          <a:noFill/>
        </p:spPr>
        <p:txBody>
          <a:bodyPr wrap="square" rtlCol="0">
            <a:spAutoFit/>
          </a:bodyPr>
          <a:lstStyle/>
          <a:p>
            <a:r>
              <a:rPr lang="en-US" sz="1200" dirty="0"/>
              <a:t>See Demand Response OBD</a:t>
            </a:r>
          </a:p>
        </p:txBody>
      </p:sp>
    </p:spTree>
    <p:extLst>
      <p:ext uri="{BB962C8B-B14F-4D97-AF65-F5344CB8AC3E}">
        <p14:creationId xmlns:p14="http://schemas.microsoft.com/office/powerpoint/2010/main" val="321152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DRDataCollectionERCOTResponse&lt;counter&gt; ERCOT to REP (2 of 4)</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6" name="Picture 5">
            <a:extLst>
              <a:ext uri="{FF2B5EF4-FFF2-40B4-BE49-F238E27FC236}">
                <a16:creationId xmlns:a16="http://schemas.microsoft.com/office/drawing/2014/main" id="{E2C95C1E-C9C1-6B3E-0C3E-7053B995F22C}"/>
              </a:ext>
            </a:extLst>
          </p:cNvPr>
          <p:cNvPicPr>
            <a:picLocks noChangeAspect="1"/>
          </p:cNvPicPr>
          <p:nvPr/>
        </p:nvPicPr>
        <p:blipFill>
          <a:blip r:embed="rId2"/>
          <a:stretch>
            <a:fillRect/>
          </a:stretch>
        </p:blipFill>
        <p:spPr>
          <a:xfrm>
            <a:off x="1544065" y="1504949"/>
            <a:ext cx="6055869" cy="4391025"/>
          </a:xfrm>
          <a:prstGeom prst="rect">
            <a:avLst/>
          </a:prstGeom>
        </p:spPr>
      </p:pic>
      <p:sp>
        <p:nvSpPr>
          <p:cNvPr id="7" name="TextBox 6">
            <a:extLst>
              <a:ext uri="{FF2B5EF4-FFF2-40B4-BE49-F238E27FC236}">
                <a16:creationId xmlns:a16="http://schemas.microsoft.com/office/drawing/2014/main" id="{FD1F9D4B-E518-B8C1-7955-DAF879405A99}"/>
              </a:ext>
            </a:extLst>
          </p:cNvPr>
          <p:cNvSpPr txBox="1"/>
          <p:nvPr/>
        </p:nvSpPr>
        <p:spPr>
          <a:xfrm>
            <a:off x="6515100" y="6186874"/>
            <a:ext cx="5105400" cy="276999"/>
          </a:xfrm>
          <a:prstGeom prst="rect">
            <a:avLst/>
          </a:prstGeom>
          <a:noFill/>
        </p:spPr>
        <p:txBody>
          <a:bodyPr wrap="square" rtlCol="0">
            <a:spAutoFit/>
          </a:bodyPr>
          <a:lstStyle/>
          <a:p>
            <a:r>
              <a:rPr lang="en-US" sz="1200" dirty="0"/>
              <a:t>See Demand Response OBD</a:t>
            </a:r>
          </a:p>
        </p:txBody>
      </p:sp>
    </p:spTree>
    <p:extLst>
      <p:ext uri="{BB962C8B-B14F-4D97-AF65-F5344CB8AC3E}">
        <p14:creationId xmlns:p14="http://schemas.microsoft.com/office/powerpoint/2010/main" val="1070614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DRDataCollectionERCOTResponse&lt;counter&gt; ERCOT to REP (3 of 4)</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pic>
        <p:nvPicPr>
          <p:cNvPr id="5" name="Picture 4">
            <a:extLst>
              <a:ext uri="{FF2B5EF4-FFF2-40B4-BE49-F238E27FC236}">
                <a16:creationId xmlns:a16="http://schemas.microsoft.com/office/drawing/2014/main" id="{D851674C-BDDB-7142-BCBA-14C003234ABD}"/>
              </a:ext>
            </a:extLst>
          </p:cNvPr>
          <p:cNvPicPr>
            <a:picLocks noChangeAspect="1"/>
          </p:cNvPicPr>
          <p:nvPr/>
        </p:nvPicPr>
        <p:blipFill>
          <a:blip r:embed="rId2"/>
          <a:stretch>
            <a:fillRect/>
          </a:stretch>
        </p:blipFill>
        <p:spPr>
          <a:xfrm>
            <a:off x="1428211" y="1381125"/>
            <a:ext cx="6287578" cy="4533900"/>
          </a:xfrm>
          <a:prstGeom prst="rect">
            <a:avLst/>
          </a:prstGeom>
        </p:spPr>
      </p:pic>
      <p:sp>
        <p:nvSpPr>
          <p:cNvPr id="7" name="TextBox 6">
            <a:extLst>
              <a:ext uri="{FF2B5EF4-FFF2-40B4-BE49-F238E27FC236}">
                <a16:creationId xmlns:a16="http://schemas.microsoft.com/office/drawing/2014/main" id="{043F1D88-7DEF-BEE5-C456-65ECB059A880}"/>
              </a:ext>
            </a:extLst>
          </p:cNvPr>
          <p:cNvSpPr txBox="1"/>
          <p:nvPr/>
        </p:nvSpPr>
        <p:spPr>
          <a:xfrm>
            <a:off x="6515100" y="6186874"/>
            <a:ext cx="5105400" cy="276999"/>
          </a:xfrm>
          <a:prstGeom prst="rect">
            <a:avLst/>
          </a:prstGeom>
          <a:noFill/>
        </p:spPr>
        <p:txBody>
          <a:bodyPr wrap="square" rtlCol="0">
            <a:spAutoFit/>
          </a:bodyPr>
          <a:lstStyle/>
          <a:p>
            <a:r>
              <a:rPr lang="en-US" sz="1200" dirty="0"/>
              <a:t>See Demand Response OBD</a:t>
            </a:r>
          </a:p>
        </p:txBody>
      </p:sp>
    </p:spTree>
    <p:extLst>
      <p:ext uri="{BB962C8B-B14F-4D97-AF65-F5344CB8AC3E}">
        <p14:creationId xmlns:p14="http://schemas.microsoft.com/office/powerpoint/2010/main" val="1825179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DRDataCollectionERCOTResponse&lt;counter&gt; ERCOT to REP (4 of 4)</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6" name="Picture 5">
            <a:extLst>
              <a:ext uri="{FF2B5EF4-FFF2-40B4-BE49-F238E27FC236}">
                <a16:creationId xmlns:a16="http://schemas.microsoft.com/office/drawing/2014/main" id="{C9E1C0F3-2F64-2804-867B-24AB0E221848}"/>
              </a:ext>
            </a:extLst>
          </p:cNvPr>
          <p:cNvPicPr>
            <a:picLocks noChangeAspect="1"/>
          </p:cNvPicPr>
          <p:nvPr/>
        </p:nvPicPr>
        <p:blipFill>
          <a:blip r:embed="rId2"/>
          <a:stretch>
            <a:fillRect/>
          </a:stretch>
        </p:blipFill>
        <p:spPr>
          <a:xfrm>
            <a:off x="1681162" y="1528761"/>
            <a:ext cx="5940743" cy="2828925"/>
          </a:xfrm>
          <a:prstGeom prst="rect">
            <a:avLst/>
          </a:prstGeom>
        </p:spPr>
      </p:pic>
      <p:pic>
        <p:nvPicPr>
          <p:cNvPr id="8" name="Picture 7">
            <a:extLst>
              <a:ext uri="{FF2B5EF4-FFF2-40B4-BE49-F238E27FC236}">
                <a16:creationId xmlns:a16="http://schemas.microsoft.com/office/drawing/2014/main" id="{8CABC1BE-1DC2-23C2-914C-4EE301CD2948}"/>
              </a:ext>
            </a:extLst>
          </p:cNvPr>
          <p:cNvPicPr>
            <a:picLocks noChangeAspect="1"/>
          </p:cNvPicPr>
          <p:nvPr/>
        </p:nvPicPr>
        <p:blipFill>
          <a:blip r:embed="rId3"/>
          <a:stretch>
            <a:fillRect/>
          </a:stretch>
        </p:blipFill>
        <p:spPr>
          <a:xfrm>
            <a:off x="2043112" y="4818855"/>
            <a:ext cx="5455146" cy="1171575"/>
          </a:xfrm>
          <a:prstGeom prst="rect">
            <a:avLst/>
          </a:prstGeom>
        </p:spPr>
      </p:pic>
      <p:sp>
        <p:nvSpPr>
          <p:cNvPr id="9" name="TextBox 8">
            <a:extLst>
              <a:ext uri="{FF2B5EF4-FFF2-40B4-BE49-F238E27FC236}">
                <a16:creationId xmlns:a16="http://schemas.microsoft.com/office/drawing/2014/main" id="{7116B137-7C8A-4A01-64AF-FA3A64FBBC42}"/>
              </a:ext>
            </a:extLst>
          </p:cNvPr>
          <p:cNvSpPr txBox="1"/>
          <p:nvPr/>
        </p:nvSpPr>
        <p:spPr>
          <a:xfrm>
            <a:off x="6515100" y="6186874"/>
            <a:ext cx="5105400" cy="276999"/>
          </a:xfrm>
          <a:prstGeom prst="rect">
            <a:avLst/>
          </a:prstGeom>
          <a:noFill/>
        </p:spPr>
        <p:txBody>
          <a:bodyPr wrap="square" rtlCol="0">
            <a:spAutoFit/>
          </a:bodyPr>
          <a:lstStyle/>
          <a:p>
            <a:r>
              <a:rPr lang="en-US" sz="1200" dirty="0"/>
              <a:t>See Demand Response OBD</a:t>
            </a:r>
          </a:p>
        </p:txBody>
      </p:sp>
    </p:spTree>
    <p:extLst>
      <p:ext uri="{BB962C8B-B14F-4D97-AF65-F5344CB8AC3E}">
        <p14:creationId xmlns:p14="http://schemas.microsoft.com/office/powerpoint/2010/main" val="1792678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DRDataCollectionERCOTValidation&lt;counter&gt; ERCOT to REP (1 of 3)</a:t>
            </a: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pic>
        <p:nvPicPr>
          <p:cNvPr id="6" name="Picture 5">
            <a:extLst>
              <a:ext uri="{FF2B5EF4-FFF2-40B4-BE49-F238E27FC236}">
                <a16:creationId xmlns:a16="http://schemas.microsoft.com/office/drawing/2014/main" id="{DA43D883-BCDD-54E6-BB9A-6CC7A6700E41}"/>
              </a:ext>
            </a:extLst>
          </p:cNvPr>
          <p:cNvPicPr>
            <a:picLocks noChangeAspect="1"/>
          </p:cNvPicPr>
          <p:nvPr/>
        </p:nvPicPr>
        <p:blipFill>
          <a:blip r:embed="rId2"/>
          <a:stretch>
            <a:fillRect/>
          </a:stretch>
        </p:blipFill>
        <p:spPr>
          <a:xfrm>
            <a:off x="1276074" y="1814512"/>
            <a:ext cx="6591851" cy="3043238"/>
          </a:xfrm>
          <a:prstGeom prst="rect">
            <a:avLst/>
          </a:prstGeom>
        </p:spPr>
      </p:pic>
      <p:sp>
        <p:nvSpPr>
          <p:cNvPr id="9" name="TextBox 8">
            <a:extLst>
              <a:ext uri="{FF2B5EF4-FFF2-40B4-BE49-F238E27FC236}">
                <a16:creationId xmlns:a16="http://schemas.microsoft.com/office/drawing/2014/main" id="{4CC18E7F-5930-3976-EB0E-B71C96C10D7E}"/>
              </a:ext>
            </a:extLst>
          </p:cNvPr>
          <p:cNvSpPr txBox="1"/>
          <p:nvPr/>
        </p:nvSpPr>
        <p:spPr>
          <a:xfrm>
            <a:off x="6515100" y="6186874"/>
            <a:ext cx="5105400" cy="276999"/>
          </a:xfrm>
          <a:prstGeom prst="rect">
            <a:avLst/>
          </a:prstGeom>
          <a:noFill/>
        </p:spPr>
        <p:txBody>
          <a:bodyPr wrap="square" rtlCol="0">
            <a:spAutoFit/>
          </a:bodyPr>
          <a:lstStyle/>
          <a:p>
            <a:r>
              <a:rPr lang="en-US" sz="1200" dirty="0"/>
              <a:t>See Demand Response OBD</a:t>
            </a:r>
          </a:p>
        </p:txBody>
      </p:sp>
    </p:spTree>
    <p:extLst>
      <p:ext uri="{BB962C8B-B14F-4D97-AF65-F5344CB8AC3E}">
        <p14:creationId xmlns:p14="http://schemas.microsoft.com/office/powerpoint/2010/main" val="3627431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DRDataCollectionERCOTValidation&lt;counter&gt; ERCOT to REP (2 of 3)</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pic>
        <p:nvPicPr>
          <p:cNvPr id="5" name="Picture 4">
            <a:extLst>
              <a:ext uri="{FF2B5EF4-FFF2-40B4-BE49-F238E27FC236}">
                <a16:creationId xmlns:a16="http://schemas.microsoft.com/office/drawing/2014/main" id="{E72D4E63-9F78-698E-2AAF-A1257B3F0FE7}"/>
              </a:ext>
            </a:extLst>
          </p:cNvPr>
          <p:cNvPicPr>
            <a:picLocks noChangeAspect="1"/>
          </p:cNvPicPr>
          <p:nvPr/>
        </p:nvPicPr>
        <p:blipFill>
          <a:blip r:embed="rId2"/>
          <a:stretch>
            <a:fillRect/>
          </a:stretch>
        </p:blipFill>
        <p:spPr>
          <a:xfrm>
            <a:off x="1380447" y="1366837"/>
            <a:ext cx="6383106" cy="4281488"/>
          </a:xfrm>
          <a:prstGeom prst="rect">
            <a:avLst/>
          </a:prstGeom>
        </p:spPr>
      </p:pic>
      <p:sp>
        <p:nvSpPr>
          <p:cNvPr id="7" name="TextBox 6">
            <a:extLst>
              <a:ext uri="{FF2B5EF4-FFF2-40B4-BE49-F238E27FC236}">
                <a16:creationId xmlns:a16="http://schemas.microsoft.com/office/drawing/2014/main" id="{ECD93030-73CC-1DCA-EB5B-9F0963F47067}"/>
              </a:ext>
            </a:extLst>
          </p:cNvPr>
          <p:cNvSpPr txBox="1"/>
          <p:nvPr/>
        </p:nvSpPr>
        <p:spPr>
          <a:xfrm>
            <a:off x="6515100" y="6186874"/>
            <a:ext cx="5105400" cy="276999"/>
          </a:xfrm>
          <a:prstGeom prst="rect">
            <a:avLst/>
          </a:prstGeom>
          <a:noFill/>
        </p:spPr>
        <p:txBody>
          <a:bodyPr wrap="square" rtlCol="0">
            <a:spAutoFit/>
          </a:bodyPr>
          <a:lstStyle/>
          <a:p>
            <a:r>
              <a:rPr lang="en-US" sz="1200" dirty="0"/>
              <a:t>See Demand Response OBD</a:t>
            </a:r>
          </a:p>
        </p:txBody>
      </p:sp>
    </p:spTree>
    <p:extLst>
      <p:ext uri="{BB962C8B-B14F-4D97-AF65-F5344CB8AC3E}">
        <p14:creationId xmlns:p14="http://schemas.microsoft.com/office/powerpoint/2010/main" val="486722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DRDataCollectionERCOTValidation&lt;counter&gt; ERCOT to REP (3 of 3)</a:t>
            </a: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pic>
        <p:nvPicPr>
          <p:cNvPr id="5" name="Picture 4">
            <a:extLst>
              <a:ext uri="{FF2B5EF4-FFF2-40B4-BE49-F238E27FC236}">
                <a16:creationId xmlns:a16="http://schemas.microsoft.com/office/drawing/2014/main" id="{63ABD6C3-26F9-76CA-567C-45317E5BF580}"/>
              </a:ext>
            </a:extLst>
          </p:cNvPr>
          <p:cNvPicPr>
            <a:picLocks noChangeAspect="1"/>
          </p:cNvPicPr>
          <p:nvPr/>
        </p:nvPicPr>
        <p:blipFill>
          <a:blip r:embed="rId2"/>
          <a:stretch>
            <a:fillRect/>
          </a:stretch>
        </p:blipFill>
        <p:spPr>
          <a:xfrm>
            <a:off x="1790700" y="1309687"/>
            <a:ext cx="6021466" cy="3586163"/>
          </a:xfrm>
          <a:prstGeom prst="rect">
            <a:avLst/>
          </a:prstGeom>
        </p:spPr>
      </p:pic>
      <p:pic>
        <p:nvPicPr>
          <p:cNvPr id="8" name="Picture 7">
            <a:extLst>
              <a:ext uri="{FF2B5EF4-FFF2-40B4-BE49-F238E27FC236}">
                <a16:creationId xmlns:a16="http://schemas.microsoft.com/office/drawing/2014/main" id="{763969C7-13BB-DC62-CD29-0C61C20B5B6C}"/>
              </a:ext>
            </a:extLst>
          </p:cNvPr>
          <p:cNvPicPr>
            <a:picLocks noChangeAspect="1"/>
          </p:cNvPicPr>
          <p:nvPr/>
        </p:nvPicPr>
        <p:blipFill>
          <a:blip r:embed="rId3"/>
          <a:stretch>
            <a:fillRect/>
          </a:stretch>
        </p:blipFill>
        <p:spPr>
          <a:xfrm>
            <a:off x="2299488" y="5124450"/>
            <a:ext cx="5003889" cy="1157287"/>
          </a:xfrm>
          <a:prstGeom prst="rect">
            <a:avLst/>
          </a:prstGeom>
        </p:spPr>
      </p:pic>
      <p:sp>
        <p:nvSpPr>
          <p:cNvPr id="9" name="TextBox 8">
            <a:extLst>
              <a:ext uri="{FF2B5EF4-FFF2-40B4-BE49-F238E27FC236}">
                <a16:creationId xmlns:a16="http://schemas.microsoft.com/office/drawing/2014/main" id="{A5F0CEE2-76EF-9393-11EC-7F12ABADDE8C}"/>
              </a:ext>
            </a:extLst>
          </p:cNvPr>
          <p:cNvSpPr txBox="1"/>
          <p:nvPr/>
        </p:nvSpPr>
        <p:spPr>
          <a:xfrm>
            <a:off x="6515100" y="6186874"/>
            <a:ext cx="5105400" cy="276999"/>
          </a:xfrm>
          <a:prstGeom prst="rect">
            <a:avLst/>
          </a:prstGeom>
          <a:noFill/>
        </p:spPr>
        <p:txBody>
          <a:bodyPr wrap="square" rtlCol="0">
            <a:spAutoFit/>
          </a:bodyPr>
          <a:lstStyle/>
          <a:p>
            <a:r>
              <a:rPr lang="en-US" sz="1200" dirty="0"/>
              <a:t>See Demand Response OBD</a:t>
            </a:r>
          </a:p>
        </p:txBody>
      </p:sp>
    </p:spTree>
    <p:extLst>
      <p:ext uri="{BB962C8B-B14F-4D97-AF65-F5344CB8AC3E}">
        <p14:creationId xmlns:p14="http://schemas.microsoft.com/office/powerpoint/2010/main" val="158162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DRDataEventSurvey – File Naming Convention REP to ERCOT</a:t>
            </a: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sp>
        <p:nvSpPr>
          <p:cNvPr id="9" name="TextBox 8">
            <a:extLst>
              <a:ext uri="{FF2B5EF4-FFF2-40B4-BE49-F238E27FC236}">
                <a16:creationId xmlns:a16="http://schemas.microsoft.com/office/drawing/2014/main" id="{A5F0CEE2-76EF-9393-11EC-7F12ABADDE8C}"/>
              </a:ext>
            </a:extLst>
          </p:cNvPr>
          <p:cNvSpPr txBox="1"/>
          <p:nvPr/>
        </p:nvSpPr>
        <p:spPr>
          <a:xfrm>
            <a:off x="6515100" y="6186874"/>
            <a:ext cx="5105400" cy="276999"/>
          </a:xfrm>
          <a:prstGeom prst="rect">
            <a:avLst/>
          </a:prstGeom>
          <a:noFill/>
        </p:spPr>
        <p:txBody>
          <a:bodyPr wrap="square" rtlCol="0">
            <a:spAutoFit/>
          </a:bodyPr>
          <a:lstStyle/>
          <a:p>
            <a:r>
              <a:rPr lang="en-US" sz="1200" dirty="0"/>
              <a:t>See Demand Response OBD</a:t>
            </a:r>
          </a:p>
        </p:txBody>
      </p:sp>
      <p:pic>
        <p:nvPicPr>
          <p:cNvPr id="7" name="Picture 6">
            <a:extLst>
              <a:ext uri="{FF2B5EF4-FFF2-40B4-BE49-F238E27FC236}">
                <a16:creationId xmlns:a16="http://schemas.microsoft.com/office/drawing/2014/main" id="{F05C95B7-C59C-04D5-A91B-EBFEE56D47DE}"/>
              </a:ext>
            </a:extLst>
          </p:cNvPr>
          <p:cNvPicPr>
            <a:picLocks noChangeAspect="1"/>
          </p:cNvPicPr>
          <p:nvPr/>
        </p:nvPicPr>
        <p:blipFill>
          <a:blip r:embed="rId2"/>
          <a:stretch>
            <a:fillRect/>
          </a:stretch>
        </p:blipFill>
        <p:spPr>
          <a:xfrm>
            <a:off x="843597" y="1825594"/>
            <a:ext cx="7456805" cy="2723388"/>
          </a:xfrm>
          <a:prstGeom prst="rect">
            <a:avLst/>
          </a:prstGeom>
        </p:spPr>
      </p:pic>
    </p:spTree>
    <p:extLst>
      <p:ext uri="{BB962C8B-B14F-4D97-AF65-F5344CB8AC3E}">
        <p14:creationId xmlns:p14="http://schemas.microsoft.com/office/powerpoint/2010/main" val="1302032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EF045-2871-DDEF-58ED-4A458055D24E}"/>
              </a:ext>
            </a:extLst>
          </p:cNvPr>
          <p:cNvSpPr>
            <a:spLocks noGrp="1"/>
          </p:cNvSpPr>
          <p:nvPr>
            <p:ph type="ctrTitle"/>
          </p:nvPr>
        </p:nvSpPr>
        <p:spPr>
          <a:xfrm>
            <a:off x="685800" y="2133600"/>
            <a:ext cx="7772400" cy="1771650"/>
          </a:xfrm>
        </p:spPr>
        <p:txBody>
          <a:bodyPr/>
          <a:lstStyle/>
          <a:p>
            <a:br>
              <a:rPr lang="en-US" dirty="0"/>
            </a:br>
            <a:r>
              <a:rPr lang="en-US" dirty="0"/>
              <a:t>Category Definitions</a:t>
            </a:r>
          </a:p>
        </p:txBody>
      </p:sp>
    </p:spTree>
    <p:extLst>
      <p:ext uri="{BB962C8B-B14F-4D97-AF65-F5344CB8AC3E}">
        <p14:creationId xmlns:p14="http://schemas.microsoft.com/office/powerpoint/2010/main" val="4101531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DRDataEventSurvey – File Specifications</a:t>
            </a:r>
            <a:br>
              <a:rPr lang="en-US" dirty="0"/>
            </a:br>
            <a:r>
              <a:rPr lang="en-US" dirty="0"/>
              <a:t>REP to ERCOT</a:t>
            </a:r>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pic>
        <p:nvPicPr>
          <p:cNvPr id="11" name="Picture 10">
            <a:extLst>
              <a:ext uri="{FF2B5EF4-FFF2-40B4-BE49-F238E27FC236}">
                <a16:creationId xmlns:a16="http://schemas.microsoft.com/office/drawing/2014/main" id="{35240672-4271-B399-8822-DCA185901DC9}"/>
              </a:ext>
            </a:extLst>
          </p:cNvPr>
          <p:cNvPicPr>
            <a:picLocks noChangeAspect="1"/>
          </p:cNvPicPr>
          <p:nvPr/>
        </p:nvPicPr>
        <p:blipFill>
          <a:blip r:embed="rId2"/>
          <a:stretch>
            <a:fillRect/>
          </a:stretch>
        </p:blipFill>
        <p:spPr>
          <a:xfrm>
            <a:off x="446689" y="1120316"/>
            <a:ext cx="8250621" cy="5066558"/>
          </a:xfrm>
          <a:prstGeom prst="rect">
            <a:avLst/>
          </a:prstGeom>
        </p:spPr>
      </p:pic>
      <p:sp>
        <p:nvSpPr>
          <p:cNvPr id="12" name="TextBox 11">
            <a:extLst>
              <a:ext uri="{FF2B5EF4-FFF2-40B4-BE49-F238E27FC236}">
                <a16:creationId xmlns:a16="http://schemas.microsoft.com/office/drawing/2014/main" id="{0444B5DF-7808-72BF-1D2B-E772C9093CB1}"/>
              </a:ext>
            </a:extLst>
          </p:cNvPr>
          <p:cNvSpPr txBox="1"/>
          <p:nvPr/>
        </p:nvSpPr>
        <p:spPr>
          <a:xfrm>
            <a:off x="5715000" y="6158299"/>
            <a:ext cx="3260834" cy="276999"/>
          </a:xfrm>
          <a:prstGeom prst="rect">
            <a:avLst/>
          </a:prstGeom>
          <a:noFill/>
        </p:spPr>
        <p:txBody>
          <a:bodyPr wrap="square" rtlCol="0">
            <a:spAutoFit/>
          </a:bodyPr>
          <a:lstStyle/>
          <a:p>
            <a:r>
              <a:rPr lang="en-US" sz="1200" dirty="0"/>
              <a:t>See Demand Response OBD Appendix C</a:t>
            </a:r>
          </a:p>
        </p:txBody>
      </p:sp>
    </p:spTree>
    <p:extLst>
      <p:ext uri="{BB962C8B-B14F-4D97-AF65-F5344CB8AC3E}">
        <p14:creationId xmlns:p14="http://schemas.microsoft.com/office/powerpoint/2010/main" val="2247274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DRDataEventSurvey – File Example</a:t>
            </a:r>
            <a:br>
              <a:rPr lang="en-US" dirty="0"/>
            </a:br>
            <a:r>
              <a:rPr lang="en-US" dirty="0"/>
              <a:t>REP to ERCOT</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sp>
        <p:nvSpPr>
          <p:cNvPr id="12" name="TextBox 11">
            <a:extLst>
              <a:ext uri="{FF2B5EF4-FFF2-40B4-BE49-F238E27FC236}">
                <a16:creationId xmlns:a16="http://schemas.microsoft.com/office/drawing/2014/main" id="{0444B5DF-7808-72BF-1D2B-E772C9093CB1}"/>
              </a:ext>
            </a:extLst>
          </p:cNvPr>
          <p:cNvSpPr txBox="1"/>
          <p:nvPr/>
        </p:nvSpPr>
        <p:spPr>
          <a:xfrm>
            <a:off x="5715000" y="6158299"/>
            <a:ext cx="3260834" cy="276999"/>
          </a:xfrm>
          <a:prstGeom prst="rect">
            <a:avLst/>
          </a:prstGeom>
          <a:noFill/>
        </p:spPr>
        <p:txBody>
          <a:bodyPr wrap="square" rtlCol="0">
            <a:spAutoFit/>
          </a:bodyPr>
          <a:lstStyle/>
          <a:p>
            <a:r>
              <a:rPr lang="en-US" sz="1200" dirty="0"/>
              <a:t>See Demand Response OBD Appendix C</a:t>
            </a:r>
          </a:p>
        </p:txBody>
      </p:sp>
      <p:pic>
        <p:nvPicPr>
          <p:cNvPr id="5" name="Picture 4">
            <a:extLst>
              <a:ext uri="{FF2B5EF4-FFF2-40B4-BE49-F238E27FC236}">
                <a16:creationId xmlns:a16="http://schemas.microsoft.com/office/drawing/2014/main" id="{33CED91E-38BD-4903-DC38-5BDE0594FFCD}"/>
              </a:ext>
            </a:extLst>
          </p:cNvPr>
          <p:cNvPicPr>
            <a:picLocks noChangeAspect="1"/>
          </p:cNvPicPr>
          <p:nvPr/>
        </p:nvPicPr>
        <p:blipFill>
          <a:blip r:embed="rId2"/>
          <a:stretch>
            <a:fillRect/>
          </a:stretch>
        </p:blipFill>
        <p:spPr>
          <a:xfrm>
            <a:off x="212834" y="1844371"/>
            <a:ext cx="8763000" cy="3169258"/>
          </a:xfrm>
          <a:prstGeom prst="rect">
            <a:avLst/>
          </a:prstGeom>
        </p:spPr>
      </p:pic>
    </p:spTree>
    <p:extLst>
      <p:ext uri="{BB962C8B-B14F-4D97-AF65-F5344CB8AC3E}">
        <p14:creationId xmlns:p14="http://schemas.microsoft.com/office/powerpoint/2010/main" val="1642748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DRDataCollection – Error Correction Guidelines</a:t>
            </a:r>
            <a:br>
              <a:rPr lang="en-US" dirty="0"/>
            </a:br>
            <a:r>
              <a:rPr lang="en-US" dirty="0"/>
              <a:t>(1 of 3)</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sp>
        <p:nvSpPr>
          <p:cNvPr id="7" name="TextBox 6">
            <a:extLst>
              <a:ext uri="{FF2B5EF4-FFF2-40B4-BE49-F238E27FC236}">
                <a16:creationId xmlns:a16="http://schemas.microsoft.com/office/drawing/2014/main" id="{829DD894-DF76-22A4-D558-26156A218710}"/>
              </a:ext>
            </a:extLst>
          </p:cNvPr>
          <p:cNvSpPr txBox="1"/>
          <p:nvPr/>
        </p:nvSpPr>
        <p:spPr>
          <a:xfrm>
            <a:off x="6515100" y="6186874"/>
            <a:ext cx="5105400" cy="276999"/>
          </a:xfrm>
          <a:prstGeom prst="rect">
            <a:avLst/>
          </a:prstGeom>
          <a:noFill/>
        </p:spPr>
        <p:txBody>
          <a:bodyPr wrap="square" rtlCol="0">
            <a:spAutoFit/>
          </a:bodyPr>
          <a:lstStyle/>
          <a:p>
            <a:r>
              <a:rPr lang="en-US" sz="1200" dirty="0"/>
              <a:t>See Demand Response OBD</a:t>
            </a:r>
          </a:p>
        </p:txBody>
      </p:sp>
      <p:pic>
        <p:nvPicPr>
          <p:cNvPr id="5" name="Picture 4">
            <a:extLst>
              <a:ext uri="{FF2B5EF4-FFF2-40B4-BE49-F238E27FC236}">
                <a16:creationId xmlns:a16="http://schemas.microsoft.com/office/drawing/2014/main" id="{BB1BA658-6479-AC9C-1DB0-ED93D80B06CB}"/>
              </a:ext>
            </a:extLst>
          </p:cNvPr>
          <p:cNvPicPr>
            <a:picLocks noChangeAspect="1"/>
          </p:cNvPicPr>
          <p:nvPr/>
        </p:nvPicPr>
        <p:blipFill>
          <a:blip r:embed="rId2"/>
          <a:stretch>
            <a:fillRect/>
          </a:stretch>
        </p:blipFill>
        <p:spPr>
          <a:xfrm>
            <a:off x="2056205" y="743360"/>
            <a:ext cx="6274995" cy="5371279"/>
          </a:xfrm>
          <a:prstGeom prst="rect">
            <a:avLst/>
          </a:prstGeom>
        </p:spPr>
      </p:pic>
    </p:spTree>
    <p:extLst>
      <p:ext uri="{BB962C8B-B14F-4D97-AF65-F5344CB8AC3E}">
        <p14:creationId xmlns:p14="http://schemas.microsoft.com/office/powerpoint/2010/main" val="637944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DRDataCollection – Error Correction Guidelines</a:t>
            </a:r>
            <a:br>
              <a:rPr lang="en-US" dirty="0"/>
            </a:br>
            <a:r>
              <a:rPr lang="en-US" dirty="0"/>
              <a:t>(2 of 3)</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sp>
        <p:nvSpPr>
          <p:cNvPr id="7" name="TextBox 6">
            <a:extLst>
              <a:ext uri="{FF2B5EF4-FFF2-40B4-BE49-F238E27FC236}">
                <a16:creationId xmlns:a16="http://schemas.microsoft.com/office/drawing/2014/main" id="{829DD894-DF76-22A4-D558-26156A218710}"/>
              </a:ext>
            </a:extLst>
          </p:cNvPr>
          <p:cNvSpPr txBox="1"/>
          <p:nvPr/>
        </p:nvSpPr>
        <p:spPr>
          <a:xfrm>
            <a:off x="6515100" y="6186874"/>
            <a:ext cx="5105400" cy="276999"/>
          </a:xfrm>
          <a:prstGeom prst="rect">
            <a:avLst/>
          </a:prstGeom>
          <a:noFill/>
        </p:spPr>
        <p:txBody>
          <a:bodyPr wrap="square" rtlCol="0">
            <a:spAutoFit/>
          </a:bodyPr>
          <a:lstStyle/>
          <a:p>
            <a:r>
              <a:rPr lang="en-US" sz="1200" dirty="0"/>
              <a:t>See Demand Response OBD</a:t>
            </a:r>
          </a:p>
        </p:txBody>
      </p:sp>
      <p:pic>
        <p:nvPicPr>
          <p:cNvPr id="9" name="Picture 8">
            <a:extLst>
              <a:ext uri="{FF2B5EF4-FFF2-40B4-BE49-F238E27FC236}">
                <a16:creationId xmlns:a16="http://schemas.microsoft.com/office/drawing/2014/main" id="{AA9D5B8B-859B-00BB-24C3-2490FC790D18}"/>
              </a:ext>
            </a:extLst>
          </p:cNvPr>
          <p:cNvPicPr>
            <a:picLocks noChangeAspect="1"/>
          </p:cNvPicPr>
          <p:nvPr/>
        </p:nvPicPr>
        <p:blipFill>
          <a:blip r:embed="rId2"/>
          <a:stretch>
            <a:fillRect/>
          </a:stretch>
        </p:blipFill>
        <p:spPr>
          <a:xfrm>
            <a:off x="1801314" y="859265"/>
            <a:ext cx="7125905" cy="5230344"/>
          </a:xfrm>
          <a:prstGeom prst="rect">
            <a:avLst/>
          </a:prstGeom>
        </p:spPr>
      </p:pic>
    </p:spTree>
    <p:extLst>
      <p:ext uri="{BB962C8B-B14F-4D97-AF65-F5344CB8AC3E}">
        <p14:creationId xmlns:p14="http://schemas.microsoft.com/office/powerpoint/2010/main" val="53570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DRDataCollection – Error Correction Guidelines</a:t>
            </a:r>
            <a:br>
              <a:rPr lang="en-US" dirty="0"/>
            </a:br>
            <a:r>
              <a:rPr lang="en-US" dirty="0"/>
              <a:t>(3 of 3)</a:t>
            </a:r>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sp>
        <p:nvSpPr>
          <p:cNvPr id="7" name="TextBox 6">
            <a:extLst>
              <a:ext uri="{FF2B5EF4-FFF2-40B4-BE49-F238E27FC236}">
                <a16:creationId xmlns:a16="http://schemas.microsoft.com/office/drawing/2014/main" id="{829DD894-DF76-22A4-D558-26156A218710}"/>
              </a:ext>
            </a:extLst>
          </p:cNvPr>
          <p:cNvSpPr txBox="1"/>
          <p:nvPr/>
        </p:nvSpPr>
        <p:spPr>
          <a:xfrm>
            <a:off x="6515100" y="6186874"/>
            <a:ext cx="5105400" cy="276999"/>
          </a:xfrm>
          <a:prstGeom prst="rect">
            <a:avLst/>
          </a:prstGeom>
          <a:noFill/>
        </p:spPr>
        <p:txBody>
          <a:bodyPr wrap="square" rtlCol="0">
            <a:spAutoFit/>
          </a:bodyPr>
          <a:lstStyle/>
          <a:p>
            <a:r>
              <a:rPr lang="en-US" sz="1200" dirty="0"/>
              <a:t>See Demand Response OBD</a:t>
            </a:r>
          </a:p>
        </p:txBody>
      </p:sp>
      <p:pic>
        <p:nvPicPr>
          <p:cNvPr id="5" name="Picture 4">
            <a:extLst>
              <a:ext uri="{FF2B5EF4-FFF2-40B4-BE49-F238E27FC236}">
                <a16:creationId xmlns:a16="http://schemas.microsoft.com/office/drawing/2014/main" id="{D11C7A9C-8CD9-4E0F-F378-4FA92E80CC23}"/>
              </a:ext>
            </a:extLst>
          </p:cNvPr>
          <p:cNvPicPr>
            <a:picLocks noChangeAspect="1"/>
          </p:cNvPicPr>
          <p:nvPr/>
        </p:nvPicPr>
        <p:blipFill>
          <a:blip r:embed="rId2"/>
          <a:stretch>
            <a:fillRect/>
          </a:stretch>
        </p:blipFill>
        <p:spPr>
          <a:xfrm>
            <a:off x="211665" y="1342835"/>
            <a:ext cx="8695267" cy="4746774"/>
          </a:xfrm>
          <a:prstGeom prst="rect">
            <a:avLst/>
          </a:prstGeom>
        </p:spPr>
      </p:pic>
    </p:spTree>
    <p:extLst>
      <p:ext uri="{BB962C8B-B14F-4D97-AF65-F5344CB8AC3E}">
        <p14:creationId xmlns:p14="http://schemas.microsoft.com/office/powerpoint/2010/main" val="2324733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 Guidelines</a:t>
            </a:r>
            <a:br>
              <a:rPr lang="en-US" dirty="0"/>
            </a:b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sp>
        <p:nvSpPr>
          <p:cNvPr id="7" name="TextBox 6">
            <a:extLst>
              <a:ext uri="{FF2B5EF4-FFF2-40B4-BE49-F238E27FC236}">
                <a16:creationId xmlns:a16="http://schemas.microsoft.com/office/drawing/2014/main" id="{829DD894-DF76-22A4-D558-26156A218710}"/>
              </a:ext>
            </a:extLst>
          </p:cNvPr>
          <p:cNvSpPr txBox="1"/>
          <p:nvPr/>
        </p:nvSpPr>
        <p:spPr>
          <a:xfrm>
            <a:off x="6515100" y="6186874"/>
            <a:ext cx="5105400" cy="276999"/>
          </a:xfrm>
          <a:prstGeom prst="rect">
            <a:avLst/>
          </a:prstGeom>
          <a:noFill/>
        </p:spPr>
        <p:txBody>
          <a:bodyPr wrap="square" rtlCol="0">
            <a:spAutoFit/>
          </a:bodyPr>
          <a:lstStyle/>
          <a:p>
            <a:r>
              <a:rPr lang="en-US" sz="1200" dirty="0"/>
              <a:t>See Demand Response OBD</a:t>
            </a:r>
          </a:p>
        </p:txBody>
      </p:sp>
      <p:pic>
        <p:nvPicPr>
          <p:cNvPr id="9" name="Picture 8">
            <a:extLst>
              <a:ext uri="{FF2B5EF4-FFF2-40B4-BE49-F238E27FC236}">
                <a16:creationId xmlns:a16="http://schemas.microsoft.com/office/drawing/2014/main" id="{694502FE-20BF-C825-582E-3C857C1F4197}"/>
              </a:ext>
            </a:extLst>
          </p:cNvPr>
          <p:cNvPicPr>
            <a:picLocks noChangeAspect="1"/>
          </p:cNvPicPr>
          <p:nvPr/>
        </p:nvPicPr>
        <p:blipFill>
          <a:blip r:embed="rId2"/>
          <a:stretch>
            <a:fillRect/>
          </a:stretch>
        </p:blipFill>
        <p:spPr>
          <a:xfrm>
            <a:off x="449281" y="1355723"/>
            <a:ext cx="8245437" cy="4283075"/>
          </a:xfrm>
          <a:prstGeom prst="rect">
            <a:avLst/>
          </a:prstGeom>
        </p:spPr>
      </p:pic>
    </p:spTree>
    <p:extLst>
      <p:ext uri="{BB962C8B-B14F-4D97-AF65-F5344CB8AC3E}">
        <p14:creationId xmlns:p14="http://schemas.microsoft.com/office/powerpoint/2010/main" val="3842340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a:p>
        </p:txBody>
      </p:sp>
      <p:sp>
        <p:nvSpPr>
          <p:cNvPr id="8" name="TextBox 7">
            <a:extLst>
              <a:ext uri="{FF2B5EF4-FFF2-40B4-BE49-F238E27FC236}">
                <a16:creationId xmlns:a16="http://schemas.microsoft.com/office/drawing/2014/main" id="{547283CB-68EF-4BB0-AA59-C595C91AB3BE}"/>
              </a:ext>
            </a:extLst>
          </p:cNvPr>
          <p:cNvSpPr txBox="1"/>
          <p:nvPr/>
        </p:nvSpPr>
        <p:spPr>
          <a:xfrm>
            <a:off x="1642369" y="2041864"/>
            <a:ext cx="5717219" cy="369332"/>
          </a:xfrm>
          <a:prstGeom prst="rect">
            <a:avLst/>
          </a:prstGeom>
          <a:noFill/>
        </p:spPr>
        <p:txBody>
          <a:bodyPr wrap="square" rtlCol="0">
            <a:spAutoFit/>
          </a:bodyPr>
          <a:lstStyle/>
          <a:p>
            <a:r>
              <a:rPr lang="en-US" dirty="0"/>
              <a:t>Send questions to drsurvey@ercot.com</a:t>
            </a:r>
          </a:p>
        </p:txBody>
      </p:sp>
    </p:spTree>
    <p:extLst>
      <p:ext uri="{BB962C8B-B14F-4D97-AF65-F5344CB8AC3E}">
        <p14:creationId xmlns:p14="http://schemas.microsoft.com/office/powerpoint/2010/main" val="1678677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Category Definitions – REP and NOIE (1 of 4)</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
        <p:nvSpPr>
          <p:cNvPr id="5" name="Content Placeholder 2">
            <a:extLst>
              <a:ext uri="{FF2B5EF4-FFF2-40B4-BE49-F238E27FC236}">
                <a16:creationId xmlns:a16="http://schemas.microsoft.com/office/drawing/2014/main" id="{82D0816C-550D-A70E-E8EC-EC2476ACB69E}"/>
              </a:ext>
            </a:extLst>
          </p:cNvPr>
          <p:cNvSpPr>
            <a:spLocks noGrp="1"/>
          </p:cNvSpPr>
          <p:nvPr>
            <p:ph idx="1"/>
          </p:nvPr>
        </p:nvSpPr>
        <p:spPr>
          <a:xfrm>
            <a:off x="313204" y="887841"/>
            <a:ext cx="8525996" cy="4903359"/>
          </a:xfrm>
        </p:spPr>
        <p:txBody>
          <a:bodyPr lIns="91440" tIns="45720" rIns="91440" bIns="45720" anchor="t"/>
          <a:lstStyle/>
          <a:p>
            <a:pPr>
              <a:lnSpc>
                <a:spcPct val="150000"/>
              </a:lnSpc>
              <a:spcAft>
                <a:spcPts val="1200"/>
              </a:spcAft>
            </a:pPr>
            <a:r>
              <a:rPr lang="en-US" sz="1400" b="1" dirty="0">
                <a:cs typeface="Arial" panose="020B0604020202020204"/>
              </a:rPr>
              <a:t>Indexed Day-Ahead (IDA) </a:t>
            </a:r>
            <a:r>
              <a:rPr lang="en-US" sz="1400" dirty="0">
                <a:cs typeface="Arial" panose="020B0604020202020204"/>
              </a:rPr>
              <a:t>– May or may not include fixed pricing for a defined volume of usage, but does include pricing for some or all usage, indexed to the Day-Ahead Settlement Point Prices for the premise Load Zone. Charges are based on Customer's actual interval data.</a:t>
            </a:r>
          </a:p>
          <a:p>
            <a:pPr>
              <a:lnSpc>
                <a:spcPct val="150000"/>
              </a:lnSpc>
              <a:spcAft>
                <a:spcPts val="1200"/>
              </a:spcAft>
            </a:pPr>
            <a:r>
              <a:rPr lang="en-US" sz="1400" b="1" dirty="0">
                <a:cs typeface="Arial" panose="020B0604020202020204"/>
              </a:rPr>
              <a:t>Indexed Real-Time (IRT) </a:t>
            </a:r>
            <a:r>
              <a:rPr lang="en-US" sz="1400" dirty="0">
                <a:cs typeface="Arial" panose="020B0604020202020204"/>
              </a:rPr>
              <a:t>– May or may not include fixed pricing for a defined volume of usage, but does include pricing for some or all usage, indexed to the Real-Time Settlement Point Prices. Charges are based on Customer's actual interval data.</a:t>
            </a:r>
          </a:p>
          <a:p>
            <a:pPr>
              <a:lnSpc>
                <a:spcPct val="150000"/>
              </a:lnSpc>
              <a:spcAft>
                <a:spcPts val="1200"/>
              </a:spcAft>
            </a:pPr>
            <a:r>
              <a:rPr lang="en-US" sz="1400" b="1" dirty="0">
                <a:cs typeface="Arial" panose="020B0604020202020204"/>
              </a:rPr>
              <a:t>Indexed Other (IOT) </a:t>
            </a:r>
            <a:r>
              <a:rPr lang="en-US" sz="1400" dirty="0">
                <a:cs typeface="Arial" panose="020B0604020202020204"/>
              </a:rPr>
              <a:t>– May or may not include fixed pricing for a defined volume of usage, but does include pricing for some or all usage, indexed to a market price for the premise Load Zone, other than the Real-Time or Day-Ahead Settlement Point Prices e.g., Ancillary Services Pricing. Charges are based on Customer's actual interval data.</a:t>
            </a:r>
          </a:p>
          <a:p>
            <a:pPr>
              <a:lnSpc>
                <a:spcPct val="150000"/>
              </a:lnSpc>
              <a:spcAft>
                <a:spcPts val="1200"/>
              </a:spcAft>
            </a:pPr>
            <a:r>
              <a:rPr lang="en-US" sz="1400" b="1" dirty="0">
                <a:cs typeface="Arial" panose="020B0604020202020204"/>
              </a:rPr>
              <a:t>*Conservation Voltage Reduction (CVR) </a:t>
            </a:r>
            <a:r>
              <a:rPr lang="en-US" sz="1400" dirty="0">
                <a:cs typeface="Arial" panose="020B0604020202020204"/>
              </a:rPr>
              <a:t>– Applicable only to NOIEs. The NOIE Transmission and/or Distribution Service Provider (TDSP) reduces voltage at selected substations to reduce Load when conservation is needed.</a:t>
            </a:r>
          </a:p>
        </p:txBody>
      </p:sp>
      <p:sp>
        <p:nvSpPr>
          <p:cNvPr id="3" name="TextBox 2">
            <a:extLst>
              <a:ext uri="{FF2B5EF4-FFF2-40B4-BE49-F238E27FC236}">
                <a16:creationId xmlns:a16="http://schemas.microsoft.com/office/drawing/2014/main" id="{5813F9B5-FA2E-0C74-7B47-5CFB5AF86D50}"/>
              </a:ext>
            </a:extLst>
          </p:cNvPr>
          <p:cNvSpPr txBox="1"/>
          <p:nvPr/>
        </p:nvSpPr>
        <p:spPr>
          <a:xfrm>
            <a:off x="5715000" y="6158299"/>
            <a:ext cx="5105400" cy="276999"/>
          </a:xfrm>
          <a:prstGeom prst="rect">
            <a:avLst/>
          </a:prstGeom>
          <a:noFill/>
        </p:spPr>
        <p:txBody>
          <a:bodyPr wrap="square" rtlCol="0">
            <a:spAutoFit/>
          </a:bodyPr>
          <a:lstStyle/>
          <a:p>
            <a:r>
              <a:rPr lang="en-US" sz="1200" dirty="0"/>
              <a:t>See Demand Response OBD Appendix A</a:t>
            </a:r>
          </a:p>
        </p:txBody>
      </p:sp>
      <p:sp>
        <p:nvSpPr>
          <p:cNvPr id="6" name="TextBox 5">
            <a:extLst>
              <a:ext uri="{FF2B5EF4-FFF2-40B4-BE49-F238E27FC236}">
                <a16:creationId xmlns:a16="http://schemas.microsoft.com/office/drawing/2014/main" id="{C3CC3AC9-58B7-C49B-C60C-3AF0A4859543}"/>
              </a:ext>
            </a:extLst>
          </p:cNvPr>
          <p:cNvSpPr txBox="1"/>
          <p:nvPr/>
        </p:nvSpPr>
        <p:spPr>
          <a:xfrm>
            <a:off x="2095500" y="6158298"/>
            <a:ext cx="3505200" cy="276999"/>
          </a:xfrm>
          <a:prstGeom prst="rect">
            <a:avLst/>
          </a:prstGeom>
          <a:noFill/>
        </p:spPr>
        <p:txBody>
          <a:bodyPr wrap="square" rtlCol="0">
            <a:spAutoFit/>
          </a:bodyPr>
          <a:lstStyle/>
          <a:p>
            <a:r>
              <a:rPr lang="en-US" sz="1200" b="1" dirty="0"/>
              <a:t>*event category</a:t>
            </a:r>
          </a:p>
        </p:txBody>
      </p:sp>
    </p:spTree>
    <p:extLst>
      <p:ext uri="{BB962C8B-B14F-4D97-AF65-F5344CB8AC3E}">
        <p14:creationId xmlns:p14="http://schemas.microsoft.com/office/powerpoint/2010/main" val="3997045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Category Definitions – REP and NOIE (2 of 4)</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
        <p:nvSpPr>
          <p:cNvPr id="5" name="Content Placeholder 2">
            <a:extLst>
              <a:ext uri="{FF2B5EF4-FFF2-40B4-BE49-F238E27FC236}">
                <a16:creationId xmlns:a16="http://schemas.microsoft.com/office/drawing/2014/main" id="{82D0816C-550D-A70E-E8EC-EC2476ACB69E}"/>
              </a:ext>
            </a:extLst>
          </p:cNvPr>
          <p:cNvSpPr>
            <a:spLocks noGrp="1"/>
          </p:cNvSpPr>
          <p:nvPr>
            <p:ph idx="1"/>
          </p:nvPr>
        </p:nvSpPr>
        <p:spPr>
          <a:xfrm>
            <a:off x="313204" y="762000"/>
            <a:ext cx="8525996" cy="5396299"/>
          </a:xfrm>
        </p:spPr>
        <p:txBody>
          <a:bodyPr lIns="91440" tIns="45720" rIns="91440" bIns="45720" anchor="t"/>
          <a:lstStyle/>
          <a:p>
            <a:pPr>
              <a:lnSpc>
                <a:spcPct val="150000"/>
              </a:lnSpc>
              <a:spcAft>
                <a:spcPts val="1200"/>
              </a:spcAft>
            </a:pPr>
            <a:r>
              <a:rPr lang="en-US" sz="1400" b="1" dirty="0">
                <a:cs typeface="Arial" panose="020B0604020202020204"/>
              </a:rPr>
              <a:t>*Peak Rebates (PR) </a:t>
            </a:r>
            <a:r>
              <a:rPr lang="en-US" sz="1400" dirty="0">
                <a:cs typeface="Arial" panose="020B0604020202020204"/>
              </a:rPr>
              <a:t>– A retail offering in which the Customer is eligible for a financial incentive paid for Load reductions taken during periods of time identified by the Load Serving Entity (LSE) and communicated to the Customer. LSE has defined a method to identify whether a Customer has responded and to quantify the response amount. Payment (rebate) to Customer is based upon the magnitude of the Customer’s response. Can be DLC or non-DLC.</a:t>
            </a:r>
          </a:p>
          <a:p>
            <a:pPr>
              <a:lnSpc>
                <a:spcPct val="150000"/>
              </a:lnSpc>
              <a:spcAft>
                <a:spcPts val="1200"/>
              </a:spcAft>
            </a:pPr>
            <a:r>
              <a:rPr lang="en-US" sz="1400" b="1" dirty="0">
                <a:cs typeface="Arial" panose="020B0604020202020204"/>
              </a:rPr>
              <a:t>Time of Use (TOU) </a:t>
            </a:r>
            <a:r>
              <a:rPr lang="en-US" sz="1400" dirty="0">
                <a:cs typeface="Arial" panose="020B0604020202020204"/>
              </a:rPr>
              <a:t>– Prices that vary across defined blocks of hours, with predefined prices and schedules. (As used here, does not apply to seasonal adjustments.)</a:t>
            </a:r>
          </a:p>
          <a:p>
            <a:pPr>
              <a:lnSpc>
                <a:spcPct val="150000"/>
              </a:lnSpc>
              <a:spcAft>
                <a:spcPts val="1200"/>
              </a:spcAft>
            </a:pPr>
            <a:r>
              <a:rPr lang="en-US" sz="1400" b="1" dirty="0">
                <a:cs typeface="Arial" panose="020B0604020202020204"/>
              </a:rPr>
              <a:t>*Critical Peak Pricing (CPP) </a:t>
            </a:r>
            <a:r>
              <a:rPr lang="en-US" sz="1400" dirty="0">
                <a:cs typeface="Arial" panose="020B0604020202020204"/>
              </a:rPr>
              <a:t>– Customer prices that rise for limited duration periods of time identified by the REP/NOIE. These periods usually correlate to high prices occurring in the Day-Ahead or anticipated to occur in the Real-Time wholesale market. Critical peak events usually occur a limited number of times per year and typically are communicated a day in advance. </a:t>
            </a:r>
          </a:p>
          <a:p>
            <a:pPr>
              <a:lnSpc>
                <a:spcPct val="150000"/>
              </a:lnSpc>
              <a:spcAft>
                <a:spcPts val="1200"/>
              </a:spcAft>
            </a:pPr>
            <a:r>
              <a:rPr lang="en-US" sz="1400" b="1" dirty="0">
                <a:cs typeface="Arial"/>
              </a:rPr>
              <a:t>Free Days and/or Time Periods (FDH) </a:t>
            </a:r>
            <a:r>
              <a:rPr lang="en-US" sz="1400" dirty="0">
                <a:cs typeface="Arial"/>
              </a:rPr>
              <a:t>– Applicable only to </a:t>
            </a:r>
            <a:r>
              <a:rPr lang="en-US" sz="1400" dirty="0" err="1">
                <a:cs typeface="Arial"/>
              </a:rPr>
              <a:t>REPs.</a:t>
            </a:r>
            <a:r>
              <a:rPr lang="en-US" sz="1400" dirty="0">
                <a:cs typeface="Arial"/>
              </a:rPr>
              <a:t> Customer is not charged for consumption on specified days of week, holidays, and/or time periods of the day. For example: free nights and weekends. Alternatively, Customer is allowed to designate days during a billing period for which consumption is not charged.</a:t>
            </a:r>
          </a:p>
        </p:txBody>
      </p:sp>
      <p:sp>
        <p:nvSpPr>
          <p:cNvPr id="3" name="TextBox 2">
            <a:extLst>
              <a:ext uri="{FF2B5EF4-FFF2-40B4-BE49-F238E27FC236}">
                <a16:creationId xmlns:a16="http://schemas.microsoft.com/office/drawing/2014/main" id="{5813F9B5-FA2E-0C74-7B47-5CFB5AF86D50}"/>
              </a:ext>
            </a:extLst>
          </p:cNvPr>
          <p:cNvSpPr txBox="1"/>
          <p:nvPr/>
        </p:nvSpPr>
        <p:spPr>
          <a:xfrm>
            <a:off x="5715000" y="6158299"/>
            <a:ext cx="5105400" cy="276999"/>
          </a:xfrm>
          <a:prstGeom prst="rect">
            <a:avLst/>
          </a:prstGeom>
          <a:noFill/>
        </p:spPr>
        <p:txBody>
          <a:bodyPr wrap="square" rtlCol="0">
            <a:spAutoFit/>
          </a:bodyPr>
          <a:lstStyle/>
          <a:p>
            <a:r>
              <a:rPr lang="en-US" sz="1200" dirty="0"/>
              <a:t>See Demand Response OBD Appendix A</a:t>
            </a:r>
          </a:p>
        </p:txBody>
      </p:sp>
      <p:sp>
        <p:nvSpPr>
          <p:cNvPr id="6" name="TextBox 5">
            <a:extLst>
              <a:ext uri="{FF2B5EF4-FFF2-40B4-BE49-F238E27FC236}">
                <a16:creationId xmlns:a16="http://schemas.microsoft.com/office/drawing/2014/main" id="{FAD8176F-13AA-9DE4-9F63-A6EFB28CF80A}"/>
              </a:ext>
            </a:extLst>
          </p:cNvPr>
          <p:cNvSpPr txBox="1"/>
          <p:nvPr/>
        </p:nvSpPr>
        <p:spPr>
          <a:xfrm>
            <a:off x="2095500" y="6158298"/>
            <a:ext cx="3505200" cy="276999"/>
          </a:xfrm>
          <a:prstGeom prst="rect">
            <a:avLst/>
          </a:prstGeom>
          <a:noFill/>
        </p:spPr>
        <p:txBody>
          <a:bodyPr wrap="square" rtlCol="0">
            <a:spAutoFit/>
          </a:bodyPr>
          <a:lstStyle/>
          <a:p>
            <a:r>
              <a:rPr lang="en-US" sz="1200" b="1" dirty="0"/>
              <a:t>*event category</a:t>
            </a:r>
          </a:p>
        </p:txBody>
      </p:sp>
    </p:spTree>
    <p:extLst>
      <p:ext uri="{BB962C8B-B14F-4D97-AF65-F5344CB8AC3E}">
        <p14:creationId xmlns:p14="http://schemas.microsoft.com/office/powerpoint/2010/main" val="3606689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Category Definitions – REP and NOIE (3 of 4)</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
        <p:nvSpPr>
          <p:cNvPr id="5" name="Content Placeholder 2">
            <a:extLst>
              <a:ext uri="{FF2B5EF4-FFF2-40B4-BE49-F238E27FC236}">
                <a16:creationId xmlns:a16="http://schemas.microsoft.com/office/drawing/2014/main" id="{82D0816C-550D-A70E-E8EC-EC2476ACB69E}"/>
              </a:ext>
            </a:extLst>
          </p:cNvPr>
          <p:cNvSpPr>
            <a:spLocks noGrp="1"/>
          </p:cNvSpPr>
          <p:nvPr>
            <p:ph idx="1"/>
          </p:nvPr>
        </p:nvSpPr>
        <p:spPr>
          <a:xfrm>
            <a:off x="313204" y="762000"/>
            <a:ext cx="8525996" cy="5396299"/>
          </a:xfrm>
        </p:spPr>
        <p:txBody>
          <a:bodyPr lIns="91440" tIns="45720" rIns="91440" bIns="45720" anchor="t"/>
          <a:lstStyle/>
          <a:p>
            <a:pPr>
              <a:lnSpc>
                <a:spcPct val="150000"/>
              </a:lnSpc>
              <a:spcAft>
                <a:spcPts val="1200"/>
              </a:spcAft>
            </a:pPr>
            <a:r>
              <a:rPr lang="en-US" sz="1400" b="1" dirty="0">
                <a:cs typeface="Arial"/>
              </a:rPr>
              <a:t>*4-Coincident Peak (4CP) Advise-Control </a:t>
            </a:r>
            <a:r>
              <a:rPr lang="en-US" sz="1400" dirty="0">
                <a:cs typeface="Arial"/>
              </a:rPr>
              <a:t>– The Retail Electric Provider (REP) or Non-Opt-In Entity (NOIE) advises Customers to curtail or directly controls Customer Load on expected 4-Coincident Peak (4CP) days.</a:t>
            </a:r>
          </a:p>
          <a:p>
            <a:pPr>
              <a:lnSpc>
                <a:spcPct val="150000"/>
              </a:lnSpc>
              <a:spcAft>
                <a:spcPts val="1200"/>
              </a:spcAft>
            </a:pPr>
            <a:r>
              <a:rPr lang="en-US" sz="1400" b="1" dirty="0">
                <a:cs typeface="Arial" panose="020B0604020202020204"/>
              </a:rPr>
              <a:t>4-Coincident Peak (4CP) Incentive </a:t>
            </a:r>
            <a:r>
              <a:rPr lang="en-US" sz="1400" dirty="0">
                <a:cs typeface="Arial" panose="020B0604020202020204"/>
              </a:rPr>
              <a:t>– Applicable only to NOIEs. Rate incentives provided to Customers to encourage or cause them to reduce Load during actual or potential 4CP intervals during summer months (June through September). Customer determines when to curtail Load without advice or control from a NOIE. </a:t>
            </a:r>
          </a:p>
          <a:p>
            <a:pPr>
              <a:lnSpc>
                <a:spcPct val="150000"/>
              </a:lnSpc>
              <a:spcAft>
                <a:spcPts val="1200"/>
              </a:spcAft>
            </a:pPr>
            <a:r>
              <a:rPr lang="en-US" sz="1400" b="1" dirty="0">
                <a:cs typeface="Arial" panose="020B0604020202020204"/>
              </a:rPr>
              <a:t>*Other Direct Load Control (OLC) </a:t>
            </a:r>
            <a:r>
              <a:rPr lang="en-US" sz="1400" dirty="0">
                <a:cs typeface="Arial" panose="020B0604020202020204"/>
              </a:rPr>
              <a:t>– Agreements that allow the REP/NOIE or a third party to control the Customer’s Load remotely for economic or grid reliability purposes. This category applies to Direct Load Control (DLC) not associated with the Customer’s energy price, and with different deployment criteria than described elsewhere. (Avoid double counting if DLC data was reported in other categories.) Customer incentive is predefined and does not vary based upon the response.</a:t>
            </a:r>
          </a:p>
          <a:p>
            <a:pPr>
              <a:lnSpc>
                <a:spcPct val="150000"/>
              </a:lnSpc>
              <a:spcAft>
                <a:spcPts val="1200"/>
              </a:spcAft>
            </a:pPr>
            <a:r>
              <a:rPr lang="en-US" sz="1400" b="1" dirty="0">
                <a:cs typeface="Arial" panose="020B0604020202020204"/>
              </a:rPr>
              <a:t>*Other Voluntary Demand Response Program (OTH) </a:t>
            </a:r>
            <a:r>
              <a:rPr lang="en-US" sz="1400" dirty="0">
                <a:cs typeface="Arial" panose="020B0604020202020204"/>
              </a:rPr>
              <a:t>– Any retail program not covered in the other categories that includes a Demand response incentive or signal. General conservation messages to all or a majority of a REP’s or a NOIE’s Customers are not applicable.</a:t>
            </a:r>
          </a:p>
          <a:p>
            <a:pPr lvl="1"/>
            <a:endParaRPr lang="en-US" sz="1600" dirty="0">
              <a:cs typeface="Arial" panose="020B0604020202020204"/>
            </a:endParaRPr>
          </a:p>
        </p:txBody>
      </p:sp>
      <p:sp>
        <p:nvSpPr>
          <p:cNvPr id="3" name="TextBox 2">
            <a:extLst>
              <a:ext uri="{FF2B5EF4-FFF2-40B4-BE49-F238E27FC236}">
                <a16:creationId xmlns:a16="http://schemas.microsoft.com/office/drawing/2014/main" id="{5813F9B5-FA2E-0C74-7B47-5CFB5AF86D50}"/>
              </a:ext>
            </a:extLst>
          </p:cNvPr>
          <p:cNvSpPr txBox="1"/>
          <p:nvPr/>
        </p:nvSpPr>
        <p:spPr>
          <a:xfrm>
            <a:off x="5715000" y="6158299"/>
            <a:ext cx="5105400" cy="276999"/>
          </a:xfrm>
          <a:prstGeom prst="rect">
            <a:avLst/>
          </a:prstGeom>
          <a:noFill/>
        </p:spPr>
        <p:txBody>
          <a:bodyPr wrap="square" rtlCol="0">
            <a:spAutoFit/>
          </a:bodyPr>
          <a:lstStyle/>
          <a:p>
            <a:r>
              <a:rPr lang="en-US" sz="1200" dirty="0"/>
              <a:t>See Demand Response OBD Appendix A</a:t>
            </a:r>
          </a:p>
        </p:txBody>
      </p:sp>
      <p:sp>
        <p:nvSpPr>
          <p:cNvPr id="6" name="TextBox 5">
            <a:extLst>
              <a:ext uri="{FF2B5EF4-FFF2-40B4-BE49-F238E27FC236}">
                <a16:creationId xmlns:a16="http://schemas.microsoft.com/office/drawing/2014/main" id="{B12747DF-72C8-7664-0A93-9126743A23BA}"/>
              </a:ext>
            </a:extLst>
          </p:cNvPr>
          <p:cNvSpPr txBox="1"/>
          <p:nvPr/>
        </p:nvSpPr>
        <p:spPr>
          <a:xfrm>
            <a:off x="2095500" y="6158298"/>
            <a:ext cx="3505200" cy="276999"/>
          </a:xfrm>
          <a:prstGeom prst="rect">
            <a:avLst/>
          </a:prstGeom>
          <a:noFill/>
        </p:spPr>
        <p:txBody>
          <a:bodyPr wrap="square" rtlCol="0">
            <a:spAutoFit/>
          </a:bodyPr>
          <a:lstStyle/>
          <a:p>
            <a:r>
              <a:rPr lang="en-US" sz="1200" b="1" dirty="0"/>
              <a:t>*event category</a:t>
            </a:r>
          </a:p>
        </p:txBody>
      </p:sp>
    </p:spTree>
    <p:extLst>
      <p:ext uri="{BB962C8B-B14F-4D97-AF65-F5344CB8AC3E}">
        <p14:creationId xmlns:p14="http://schemas.microsoft.com/office/powerpoint/2010/main" val="1809648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Category Definitions – REP and NOIE (4 of 4)</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
        <p:nvSpPr>
          <p:cNvPr id="5" name="Content Placeholder 2">
            <a:extLst>
              <a:ext uri="{FF2B5EF4-FFF2-40B4-BE49-F238E27FC236}">
                <a16:creationId xmlns:a16="http://schemas.microsoft.com/office/drawing/2014/main" id="{82D0816C-550D-A70E-E8EC-EC2476ACB69E}"/>
              </a:ext>
            </a:extLst>
          </p:cNvPr>
          <p:cNvSpPr>
            <a:spLocks noGrp="1"/>
          </p:cNvSpPr>
          <p:nvPr>
            <p:ph idx="1"/>
          </p:nvPr>
        </p:nvSpPr>
        <p:spPr>
          <a:xfrm>
            <a:off x="381000" y="1174240"/>
            <a:ext cx="6847992" cy="4974657"/>
          </a:xfrm>
        </p:spPr>
        <p:txBody>
          <a:bodyPr lIns="91440" tIns="45720" rIns="91440" bIns="45720" anchor="t"/>
          <a:lstStyle/>
          <a:p>
            <a:pPr lvl="1"/>
            <a:r>
              <a:rPr lang="en-US" sz="1800" dirty="0">
                <a:cs typeface="Arial" panose="020B0604020202020204"/>
              </a:rPr>
              <a:t>If a customer/ESIID </a:t>
            </a:r>
            <a:r>
              <a:rPr lang="en-US" sz="1800" u="sng" dirty="0">
                <a:cs typeface="Arial" panose="020B0604020202020204"/>
              </a:rPr>
              <a:t>only</a:t>
            </a:r>
            <a:r>
              <a:rPr lang="en-US" sz="1800" dirty="0">
                <a:cs typeface="Arial" panose="020B0604020202020204"/>
              </a:rPr>
              <a:t> participates in an ERCOT or TDSP administered Demand Response program e.g. ERS, Load Resource Providing Ancillary Service, it </a:t>
            </a:r>
            <a:r>
              <a:rPr lang="en-US" sz="1800" u="sng" dirty="0">
                <a:cs typeface="Arial" panose="020B0604020202020204"/>
              </a:rPr>
              <a:t>should not </a:t>
            </a:r>
            <a:r>
              <a:rPr lang="en-US" sz="1800" dirty="0">
                <a:cs typeface="Arial" panose="020B0604020202020204"/>
              </a:rPr>
              <a:t>be reported.</a:t>
            </a:r>
          </a:p>
          <a:p>
            <a:pPr lvl="1"/>
            <a:endParaRPr lang="en-US" sz="1800" dirty="0">
              <a:cs typeface="Arial" panose="020B0604020202020204"/>
            </a:endParaRPr>
          </a:p>
          <a:p>
            <a:pPr lvl="1"/>
            <a:r>
              <a:rPr lang="en-US" sz="1800" dirty="0">
                <a:cs typeface="Arial" panose="020B0604020202020204"/>
              </a:rPr>
              <a:t>If a customer/ESIID participates in </a:t>
            </a:r>
            <a:r>
              <a:rPr lang="en-US" sz="1800" u="sng" dirty="0">
                <a:cs typeface="Arial" panose="020B0604020202020204"/>
              </a:rPr>
              <a:t>both</a:t>
            </a:r>
            <a:r>
              <a:rPr lang="en-US" sz="1800" dirty="0">
                <a:cs typeface="Arial" panose="020B0604020202020204"/>
              </a:rPr>
              <a:t> an LSE program and an ERCOT or TDSP administered Demand Response program, it </a:t>
            </a:r>
            <a:r>
              <a:rPr lang="en-US" sz="1800" u="sng" dirty="0">
                <a:cs typeface="Arial" panose="020B0604020202020204"/>
              </a:rPr>
              <a:t>should</a:t>
            </a:r>
            <a:r>
              <a:rPr lang="en-US" sz="1800" dirty="0">
                <a:cs typeface="Arial" panose="020B0604020202020204"/>
              </a:rPr>
              <a:t> be reported.</a:t>
            </a:r>
          </a:p>
        </p:txBody>
      </p:sp>
    </p:spTree>
    <p:extLst>
      <p:ext uri="{BB962C8B-B14F-4D97-AF65-F5344CB8AC3E}">
        <p14:creationId xmlns:p14="http://schemas.microsoft.com/office/powerpoint/2010/main" val="1234377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EF045-2871-DDEF-58ED-4A458055D24E}"/>
              </a:ext>
            </a:extLst>
          </p:cNvPr>
          <p:cNvSpPr>
            <a:spLocks noGrp="1"/>
          </p:cNvSpPr>
          <p:nvPr>
            <p:ph type="ctrTitle"/>
          </p:nvPr>
        </p:nvSpPr>
        <p:spPr>
          <a:xfrm>
            <a:off x="685800" y="2133600"/>
            <a:ext cx="7772400" cy="1771650"/>
          </a:xfrm>
        </p:spPr>
        <p:txBody>
          <a:bodyPr/>
          <a:lstStyle/>
          <a:p>
            <a:br>
              <a:rPr lang="en-US" dirty="0"/>
            </a:br>
            <a:r>
              <a:rPr lang="en-US" dirty="0"/>
              <a:t>NOIE</a:t>
            </a:r>
          </a:p>
        </p:txBody>
      </p:sp>
    </p:spTree>
    <p:extLst>
      <p:ext uri="{BB962C8B-B14F-4D97-AF65-F5344CB8AC3E}">
        <p14:creationId xmlns:p14="http://schemas.microsoft.com/office/powerpoint/2010/main" val="2674966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Key Dates - NOIE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sp>
        <p:nvSpPr>
          <p:cNvPr id="5" name="Content Placeholder 2">
            <a:extLst>
              <a:ext uri="{FF2B5EF4-FFF2-40B4-BE49-F238E27FC236}">
                <a16:creationId xmlns:a16="http://schemas.microsoft.com/office/drawing/2014/main" id="{82D0816C-550D-A70E-E8EC-EC2476ACB69E}"/>
              </a:ext>
            </a:extLst>
          </p:cNvPr>
          <p:cNvSpPr>
            <a:spLocks noGrp="1"/>
          </p:cNvSpPr>
          <p:nvPr>
            <p:ph idx="1"/>
          </p:nvPr>
        </p:nvSpPr>
        <p:spPr>
          <a:xfrm>
            <a:off x="304800" y="1447800"/>
            <a:ext cx="8525996" cy="4876800"/>
          </a:xfrm>
        </p:spPr>
        <p:txBody>
          <a:bodyPr lIns="91440" tIns="45720" rIns="91440" bIns="45720" anchor="t"/>
          <a:lstStyle/>
          <a:p>
            <a:pPr>
              <a:lnSpc>
                <a:spcPct val="150000"/>
              </a:lnSpc>
              <a:spcAft>
                <a:spcPts val="1200"/>
              </a:spcAft>
            </a:pPr>
            <a:r>
              <a:rPr lang="en-US" sz="1800" b="1" dirty="0">
                <a:cs typeface="Arial"/>
              </a:rPr>
              <a:t>September 1</a:t>
            </a:r>
            <a:r>
              <a:rPr lang="en-US" sz="1800" dirty="0">
                <a:cs typeface="Arial"/>
              </a:rPr>
              <a:t> – Snapshot date for participation data</a:t>
            </a:r>
          </a:p>
          <a:p>
            <a:pPr>
              <a:lnSpc>
                <a:spcPct val="150000"/>
              </a:lnSpc>
              <a:spcAft>
                <a:spcPts val="1200"/>
              </a:spcAft>
            </a:pPr>
            <a:r>
              <a:rPr lang="en-US" sz="1800" b="1" dirty="0">
                <a:cs typeface="Arial" panose="020B0604020202020204"/>
              </a:rPr>
              <a:t>October 1</a:t>
            </a:r>
            <a:r>
              <a:rPr lang="en-US" sz="1800" dirty="0">
                <a:cs typeface="Arial" panose="020B0604020202020204"/>
              </a:rPr>
              <a:t> - First day eligible to submit event data</a:t>
            </a:r>
          </a:p>
          <a:p>
            <a:pPr>
              <a:lnSpc>
                <a:spcPct val="150000"/>
              </a:lnSpc>
              <a:spcAft>
                <a:spcPts val="1200"/>
              </a:spcAft>
            </a:pPr>
            <a:r>
              <a:rPr lang="en-US" sz="1800" b="1" dirty="0">
                <a:cs typeface="Arial" panose="020B0604020202020204"/>
              </a:rPr>
              <a:t>October 31</a:t>
            </a:r>
            <a:r>
              <a:rPr lang="en-US" sz="1800" dirty="0">
                <a:cs typeface="Arial" panose="020B0604020202020204"/>
              </a:rPr>
              <a:t> – Submission deadline for participation and event data</a:t>
            </a:r>
          </a:p>
          <a:p>
            <a:pPr>
              <a:lnSpc>
                <a:spcPct val="150000"/>
              </a:lnSpc>
              <a:spcAft>
                <a:spcPts val="1200"/>
              </a:spcAft>
            </a:pPr>
            <a:r>
              <a:rPr lang="en-US" sz="1800" b="1" dirty="0">
                <a:cs typeface="Arial" panose="020B0604020202020204"/>
              </a:rPr>
              <a:t>November 7</a:t>
            </a:r>
            <a:r>
              <a:rPr lang="en-US" sz="1800" dirty="0">
                <a:cs typeface="Arial" panose="020B0604020202020204"/>
              </a:rPr>
              <a:t> – Submission deadline for any issues identified by ERCOT</a:t>
            </a:r>
          </a:p>
          <a:p>
            <a:pPr>
              <a:lnSpc>
                <a:spcPct val="150000"/>
              </a:lnSpc>
              <a:spcAft>
                <a:spcPts val="1200"/>
              </a:spcAft>
            </a:pPr>
            <a:r>
              <a:rPr lang="en-US" sz="1800" b="1" dirty="0">
                <a:cs typeface="Arial" panose="020B0604020202020204"/>
              </a:rPr>
              <a:t>December 31</a:t>
            </a:r>
            <a:r>
              <a:rPr lang="en-US" sz="1800" dirty="0">
                <a:cs typeface="Arial" panose="020B0604020202020204"/>
              </a:rPr>
              <a:t> – Demand response report posted; email notice for next year's survey participation status</a:t>
            </a:r>
          </a:p>
          <a:p>
            <a:pPr marL="457200" lvl="1" indent="0">
              <a:buNone/>
            </a:pPr>
            <a:endParaRPr lang="en-US" sz="1400" dirty="0">
              <a:cs typeface="Arial" panose="020B0604020202020204"/>
            </a:endParaRPr>
          </a:p>
          <a:p>
            <a:pPr lvl="1"/>
            <a:endParaRPr lang="en-US" sz="1600" dirty="0">
              <a:cs typeface="Arial" panose="020B0604020202020204"/>
            </a:endParaRPr>
          </a:p>
        </p:txBody>
      </p:sp>
    </p:spTree>
    <p:extLst>
      <p:ext uri="{BB962C8B-B14F-4D97-AF65-F5344CB8AC3E}">
        <p14:creationId xmlns:p14="http://schemas.microsoft.com/office/powerpoint/2010/main" val="1458213300"/>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E9AA12-8AF9-4AA6-90FE-24669859CDF3}">
  <ds:schemaRefs>
    <ds:schemaRef ds:uri="http://schemas.microsoft.com/office/2006/documentManagement/types"/>
    <ds:schemaRef ds:uri="http://purl.org/dc/terms/"/>
    <ds:schemaRef ds:uri="http://schemas.openxmlformats.org/package/2006/metadata/core-properties"/>
    <ds:schemaRef ds:uri="http://purl.org/dc/dcmitype/"/>
    <ds:schemaRef ds:uri="c34af464-7aa1-4edd-9be4-83dffc1cb926"/>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35918</TotalTime>
  <Words>1502</Words>
  <Application>Microsoft Office PowerPoint</Application>
  <PresentationFormat>On-screen Show (4:3)</PresentationFormat>
  <Paragraphs>157</Paragraphs>
  <Slides>36</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36</vt:i4>
      </vt:variant>
    </vt:vector>
  </HeadingPairs>
  <TitlesOfParts>
    <vt:vector size="40" baseType="lpstr">
      <vt:lpstr>Arial</vt:lpstr>
      <vt:lpstr>Calibri</vt:lpstr>
      <vt:lpstr>1_Custom Design</vt:lpstr>
      <vt:lpstr>Office Theme</vt:lpstr>
      <vt:lpstr>PowerPoint Presentation</vt:lpstr>
      <vt:lpstr>Agenda</vt:lpstr>
      <vt:lpstr> Category Definitions</vt:lpstr>
      <vt:lpstr>Category Definitions – REP and NOIE (1 of 4)</vt:lpstr>
      <vt:lpstr>Category Definitions – REP and NOIE (2 of 4)</vt:lpstr>
      <vt:lpstr>Category Definitions – REP and NOIE (3 of 4)</vt:lpstr>
      <vt:lpstr>Category Definitions – REP and NOIE (4 of 4)</vt:lpstr>
      <vt:lpstr> NOIE</vt:lpstr>
      <vt:lpstr>Key Dates - NOIE</vt:lpstr>
      <vt:lpstr>Example File - NOIE</vt:lpstr>
      <vt:lpstr>File Naming Convention - NOIE</vt:lpstr>
      <vt:lpstr>Additional Items - NOIE</vt:lpstr>
      <vt:lpstr> REP</vt:lpstr>
      <vt:lpstr>Key Dates - REP</vt:lpstr>
      <vt:lpstr>File Formats and Specifications - REP</vt:lpstr>
      <vt:lpstr>DRData_ESIID_List – ERCOT to REP </vt:lpstr>
      <vt:lpstr>DRDataCollection – File Naming Conventions ERCOT to REP </vt:lpstr>
      <vt:lpstr>DRDataCollection – Proofpoint File Specifications REP to ERCOT </vt:lpstr>
      <vt:lpstr>DRDataCollection – NAESB File Specifications REP to ERCOT (1 of 2) </vt:lpstr>
      <vt:lpstr>DRDataCollection – NAESB File Specifications REP to ERCOT (2 of 2) </vt:lpstr>
      <vt:lpstr>DRDataCollection – Category Codes </vt:lpstr>
      <vt:lpstr>DRDataCollectionERCOTResponse&lt;counter&gt; ERCOT to REP (1 of 4)</vt:lpstr>
      <vt:lpstr>DRDataCollectionERCOTResponse&lt;counter&gt; ERCOT to REP (2 of 4)</vt:lpstr>
      <vt:lpstr>DRDataCollectionERCOTResponse&lt;counter&gt; ERCOT to REP (3 of 4)</vt:lpstr>
      <vt:lpstr>DRDataCollectionERCOTResponse&lt;counter&gt; ERCOT to REP (4 of 4)</vt:lpstr>
      <vt:lpstr>DRDataCollectionERCOTValidation&lt;counter&gt; ERCOT to REP (1 of 3)</vt:lpstr>
      <vt:lpstr>DRDataCollectionERCOTValidation&lt;counter&gt; ERCOT to REP (2 of 3)</vt:lpstr>
      <vt:lpstr>DRDataCollectionERCOTValidation&lt;counter&gt; ERCOT to REP (3 of 3)</vt:lpstr>
      <vt:lpstr>DRDataEventSurvey – File Naming Convention REP to ERCOT</vt:lpstr>
      <vt:lpstr>DRDataEventSurvey – File Specifications REP to ERCOT</vt:lpstr>
      <vt:lpstr>DRDataEventSurvey – File Example REP to ERCOT</vt:lpstr>
      <vt:lpstr>DRDataCollection – Error Correction Guidelines (1 of 3) </vt:lpstr>
      <vt:lpstr>DRDataCollection – Error Correction Guidelines (2 of 3) </vt:lpstr>
      <vt:lpstr>DRDataCollection – Error Correction Guidelines (3 of 3)</vt:lpstr>
      <vt:lpstr>REP Guidelines  </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Urquhart, Ike</cp:lastModifiedBy>
  <cp:revision>552</cp:revision>
  <cp:lastPrinted>2020-02-20T00:38:16Z</cp:lastPrinted>
  <dcterms:created xsi:type="dcterms:W3CDTF">2016-01-21T15:20:31Z</dcterms:created>
  <dcterms:modified xsi:type="dcterms:W3CDTF">2023-09-12T17:09:34Z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2023-09-05T12:34:41Z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2699f7ba-a7c8-4e20-a0c6-d5cdbe66c5aa</vt:lpwstr>
  </property>
  <property fmtid="{D5CDD505-2E9C-101B-9397-08002B2CF9AE}" pid="9" name="MSIP_Label_7084cbda-52b8-46fb-a7b7-cb5bd465ed85_ContentBits">
    <vt:lpwstr>0</vt:lpwstr>
  </property>
</Properties>
</file>