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370" r:id="rId2"/>
    <p:sldId id="412" r:id="rId3"/>
    <p:sldId id="385" r:id="rId4"/>
    <p:sldId id="411" r:id="rId5"/>
    <p:sldId id="405" r:id="rId6"/>
    <p:sldId id="38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4660"/>
  </p:normalViewPr>
  <p:slideViewPr>
    <p:cSldViewPr>
      <p:cViewPr varScale="1">
        <p:scale>
          <a:sx n="109" d="100"/>
          <a:sy n="109" d="100"/>
        </p:scale>
        <p:origin x="1614" y="108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E67AEE-8CC1-4A0B-A9B6-7A0EA26C251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224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tomas.fernandez@nrg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deborah.mckeever@Oncor.com" TargetMode="External"/><Relationship Id="rId4" Type="http://schemas.openxmlformats.org/officeDocument/2006/relationships/hyperlink" Target="mailto:mdearnest@aep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814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FontTx/>
              <a:buNone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Tuesday, September 12, 2023</a:t>
            </a: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5410200"/>
            <a:ext cx="8001000" cy="476250"/>
          </a:xfrm>
        </p:spPr>
        <p:txBody>
          <a:bodyPr/>
          <a:lstStyle/>
          <a:p>
            <a:pPr>
              <a:defRPr/>
            </a:pPr>
            <a:r>
              <a:rPr lang="en-US" sz="1600" dirty="0">
                <a:solidFill>
                  <a:schemeClr val="accent5">
                    <a:lumMod val="50000"/>
                  </a:schemeClr>
                </a:solidFill>
              </a:rPr>
              <a:t>Debbie McKeever, Oncor       Tomas Fernandez, NRG       Melinda Earnest, AEP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Remaining 2023 Retail Training Classes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11655D-E6A1-85EC-EECF-5648E833F443}"/>
              </a:ext>
            </a:extLst>
          </p:cNvPr>
          <p:cNvSpPr txBox="1"/>
          <p:nvPr/>
        </p:nvSpPr>
        <p:spPr>
          <a:xfrm>
            <a:off x="304800" y="1060561"/>
            <a:ext cx="82296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buFontTx/>
              <a:buNone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Retail 101 – November 1, 2023</a:t>
            </a:r>
          </a:p>
          <a:p>
            <a:pPr marL="0" indent="0" algn="l">
              <a:buFontTx/>
              <a:buNone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 Day Class-WebEx only</a:t>
            </a:r>
          </a:p>
          <a:p>
            <a:pPr marL="0" indent="0" algn="l">
              <a:buFontTx/>
              <a:buNone/>
            </a:pP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FontTx/>
              <a:buNone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TX SET – October 5, 2023</a:t>
            </a:r>
          </a:p>
          <a:p>
            <a:pPr marL="0" indent="0" algn="l">
              <a:buFontTx/>
              <a:buNone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 Day Class-In Person only </a:t>
            </a:r>
          </a:p>
          <a:p>
            <a:pPr marL="0" indent="0" algn="l">
              <a:buFontTx/>
              <a:buNone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CenterPoint Energy Tower</a:t>
            </a:r>
          </a:p>
        </p:txBody>
      </p:sp>
    </p:spTree>
    <p:extLst>
      <p:ext uri="{BB962C8B-B14F-4D97-AF65-F5344CB8AC3E}">
        <p14:creationId xmlns:p14="http://schemas.microsoft.com/office/powerpoint/2010/main" val="3081519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064" y="742950"/>
            <a:ext cx="9144000" cy="542925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</a:rPr>
              <a:t>Registration is required for ERCOT Instructor Led and ERCOT Web Based Training (WBT) sessions.</a:t>
            </a:r>
          </a:p>
          <a:p>
            <a:pPr marL="0" indent="0">
              <a:buNone/>
            </a:pPr>
            <a:endParaRPr lang="en-US" sz="1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</a:rPr>
              <a:t>To complete registration, please follow the process below. 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Access the ERCOT Training Website through the following link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Click ‘Course Catalog’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Click your selected course 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Click ‘Schedule/Registration’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Click ‘Sign Up’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Log in (or create a log in) to register for the course.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Look for an email from ERCOT confirming registration for Instructor Led courses.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stats as of 8/3/2023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4804792"/>
              </p:ext>
            </p:extLst>
          </p:nvPr>
        </p:nvGraphicFramePr>
        <p:xfrm>
          <a:off x="1371599" y="734783"/>
          <a:ext cx="7010402" cy="4751613"/>
        </p:xfrm>
        <a:graphic>
          <a:graphicData uri="http://schemas.openxmlformats.org/drawingml/2006/table">
            <a:tbl>
              <a:tblPr firstRow="1" firstCol="1" bandRow="1"/>
              <a:tblGrid>
                <a:gridCol w="2907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5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79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LMS WEB BASED TRAINING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In Progress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Complete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Total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MarkeTrak - Year to Date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149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9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MarkeTrak - All time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597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1189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1786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79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Retail 101 - Year to Date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218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137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355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9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Retail 101 - All Time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1485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783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2268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79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Mass Tran - Year to Date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79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Mass Tran - All Time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137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79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TX SET – Year to Date</a:t>
                      </a: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28</a:t>
                      </a: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24</a:t>
                      </a: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52</a:t>
                      </a: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176735"/>
                  </a:ext>
                </a:extLst>
              </a:tr>
              <a:tr h="5279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TX SET – All Time</a:t>
                      </a: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70</a:t>
                      </a: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53</a:t>
                      </a: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123</a:t>
                      </a:r>
                    </a:p>
                  </a:txBody>
                  <a:tcPr marL="38100" marR="38100" marT="25400" marB="254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2427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379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r>
              <a:rPr lang="en-US" sz="2200" b="1" dirty="0"/>
              <a:t> On-line ERCOT Retail Training Modules Available 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685800"/>
            <a:ext cx="8686800" cy="5638800"/>
          </a:xfrm>
        </p:spPr>
        <p:txBody>
          <a:bodyPr/>
          <a:lstStyle/>
          <a:p>
            <a:pPr marL="457200" lvl="1" indent="0">
              <a:buClr>
                <a:srgbClr val="FF0000"/>
              </a:buClr>
              <a:buNone/>
            </a:pPr>
            <a:r>
              <a:rPr lang="en-US" sz="1800" b="1" dirty="0">
                <a:latin typeface="Calibri" panose="020F0502020204030204" pitchFamily="34" charset="0"/>
              </a:rPr>
              <a:t>MarkeTrak Online Training Modules  - 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1800" b="1" dirty="0">
                <a:latin typeface="Calibri" panose="020F0502020204030204" pitchFamily="34" charset="0"/>
              </a:rPr>
              <a:t>Note! Modules have been modified to include new screens and verbiage needed to support the ERCOT MarkeTrak Refresh that was completed June 4, 5    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Marketrak Overview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Switch Hold Removal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Cancel With/Without  Approvals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Inadvertent Gains/Losses &amp; Rescissions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Usage and Billing</a:t>
            </a:r>
            <a:endParaRPr lang="en-US" sz="16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Other D2D Subtypes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Bulk Insert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MarkeTrak Admin Functionality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Emails and Notifications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Reporting – Background &amp; GUI 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1800" b="1" dirty="0">
                <a:latin typeface="Calibri" panose="020F0502020204030204" pitchFamily="34" charset="0"/>
              </a:rPr>
              <a:t>Retail 101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1800" b="1" dirty="0">
                <a:latin typeface="Calibri" panose="020F0502020204030204" pitchFamily="34" charset="0"/>
              </a:rPr>
              <a:t>Mass Transition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1800" b="1" dirty="0">
                <a:latin typeface="Calibri" panose="020F0502020204030204" pitchFamily="34" charset="0"/>
              </a:rPr>
              <a:t>TX SET  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1143000" y="6438691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717BA4-6384-7547-C14D-DEDA1BA5AE3B}"/>
              </a:ext>
            </a:extLst>
          </p:cNvPr>
          <p:cNvSpPr txBox="1"/>
          <p:nvPr/>
        </p:nvSpPr>
        <p:spPr>
          <a:xfrm>
            <a:off x="5638800" y="2874359"/>
            <a:ext cx="2819400" cy="147732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MarkeTrak modules have been updated reflecting the tech refresh changes (new screenshots)</a:t>
            </a:r>
          </a:p>
        </p:txBody>
      </p:sp>
    </p:spTree>
    <p:extLst>
      <p:ext uri="{BB962C8B-B14F-4D97-AF65-F5344CB8AC3E}">
        <p14:creationId xmlns:p14="http://schemas.microsoft.com/office/powerpoint/2010/main" val="4250441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42900" y="1524000"/>
            <a:ext cx="8458200" cy="37338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600" b="1" dirty="0">
                <a:latin typeface="Calibri" panose="020F0502020204030204" pitchFamily="34" charset="0"/>
              </a:rPr>
              <a:t>THANK YOU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3600" b="1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3600" b="1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3600" b="1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1600" b="1" dirty="0">
              <a:latin typeface="Calibri" panose="020F0502020204030204" pitchFamily="34" charset="0"/>
            </a:endParaRPr>
          </a:p>
          <a:p>
            <a:pPr algn="ctr"/>
            <a:endParaRPr lang="en-US" sz="3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362953" y="4038600"/>
            <a:ext cx="8686800" cy="1447800"/>
          </a:xfrm>
        </p:spPr>
        <p:txBody>
          <a:bodyPr>
            <a:noAutofit/>
          </a:bodyPr>
          <a:lstStyle/>
          <a:p>
            <a:pPr eaLnBrk="1" hangingPunct="1"/>
            <a:br>
              <a:rPr lang="en-US" sz="2400" b="1" dirty="0">
                <a:latin typeface="Calibri" panose="020F0502020204030204" pitchFamily="34" charset="0"/>
              </a:rPr>
            </a:br>
            <a:br>
              <a:rPr lang="en-US" sz="2400" b="1" dirty="0">
                <a:latin typeface="Calibri" panose="020F0502020204030204" pitchFamily="34" charset="0"/>
              </a:rPr>
            </a:br>
            <a:r>
              <a:rPr lang="en-US" sz="2400" b="1" dirty="0">
                <a:latin typeface="Calibri" panose="020F0502020204030204" pitchFamily="34" charset="0"/>
              </a:rPr>
              <a:t>Our next RMTTF Meeting will be held  In-Person and via WebEx at 9:30 on Friday, October 6, 2023 in Houston at CenterPoint Energy Tower.</a:t>
            </a:r>
            <a:br>
              <a:rPr lang="en-US" sz="2400" b="1" baseline="30000" dirty="0">
                <a:latin typeface="Calibri" panose="020F0502020204030204" pitchFamily="34" charset="0"/>
              </a:rPr>
            </a:br>
            <a:br>
              <a:rPr lang="en-US" sz="2400" b="1" dirty="0">
                <a:latin typeface="Calibri" panose="020F0502020204030204" pitchFamily="34" charset="0"/>
              </a:rPr>
            </a:br>
            <a:r>
              <a:rPr lang="en-US" sz="2400" b="1" dirty="0">
                <a:latin typeface="Calibri" panose="020F0502020204030204" pitchFamily="34" charset="0"/>
              </a:rPr>
              <a:t>If at any time you have suggestions for training, please feel free to contact one of the RMTTF co-Chairs noted below. </a:t>
            </a:r>
            <a:br>
              <a:rPr lang="en-US" sz="2400" b="1" dirty="0">
                <a:latin typeface="Calibri" panose="020F0502020204030204" pitchFamily="34" charset="0"/>
              </a:rPr>
            </a:br>
            <a:r>
              <a:rPr lang="en-US" sz="2400" b="1" dirty="0">
                <a:latin typeface="Calibri" panose="020F0502020204030204" pitchFamily="34" charset="0"/>
              </a:rPr>
              <a:t>          </a:t>
            </a:r>
            <a:br>
              <a:rPr lang="en-US" sz="2400" b="1" dirty="0">
                <a:latin typeface="Calibri" panose="020F0502020204030204" pitchFamily="34" charset="0"/>
              </a:rPr>
            </a:br>
            <a:r>
              <a:rPr lang="en-US" sz="2400" b="1" dirty="0">
                <a:latin typeface="Calibri" panose="020F0502020204030204" pitchFamily="34" charset="0"/>
              </a:rPr>
              <a:t>	Tomas Fernandez, NRG      </a:t>
            </a:r>
            <a:r>
              <a:rPr lang="en-US" sz="2400" b="1" dirty="0">
                <a:latin typeface="Calibri" panose="020F0502020204030204" pitchFamily="34" charset="0"/>
                <a:hlinkClick r:id="rId3"/>
              </a:rPr>
              <a:t>tomas.fernandez@nrg.com</a:t>
            </a:r>
            <a:br>
              <a:rPr lang="en-US" sz="2400" b="1" dirty="0">
                <a:latin typeface="Calibri" panose="020F0502020204030204" pitchFamily="34" charset="0"/>
              </a:rPr>
            </a:br>
            <a:r>
              <a:rPr lang="en-US" sz="2400" b="1" dirty="0">
                <a:latin typeface="Calibri" panose="020F0502020204030204" pitchFamily="34" charset="0"/>
              </a:rPr>
              <a:t>         	Melinda Earnest, AEP         </a:t>
            </a:r>
            <a:r>
              <a:rPr lang="en-US" sz="2400" b="1" dirty="0">
                <a:latin typeface="Calibri" panose="020F0502020204030204" pitchFamily="34" charset="0"/>
                <a:hlinkClick r:id="rId4"/>
              </a:rPr>
              <a:t>mdearnest@aep.com</a:t>
            </a:r>
            <a:r>
              <a:rPr lang="en-US" sz="2400" b="1" dirty="0">
                <a:latin typeface="Calibri" panose="020F0502020204030204" pitchFamily="34" charset="0"/>
              </a:rPr>
              <a:t>	</a:t>
            </a:r>
            <a:br>
              <a:rPr lang="en-US" sz="2400" b="1" dirty="0">
                <a:latin typeface="Calibri" panose="020F0502020204030204" pitchFamily="34" charset="0"/>
              </a:rPr>
            </a:br>
            <a:r>
              <a:rPr lang="en-US" sz="2400" b="1" dirty="0">
                <a:latin typeface="Calibri" panose="020F0502020204030204" pitchFamily="34" charset="0"/>
              </a:rPr>
              <a:t>          	Debbie McKeever, Oncor   </a:t>
            </a:r>
            <a:r>
              <a:rPr lang="en-US" sz="2400" b="1" dirty="0">
                <a:latin typeface="Calibri" panose="020F0502020204030204" pitchFamily="34" charset="0"/>
                <a:hlinkClick r:id="rId5"/>
              </a:rPr>
              <a:t>deborah.mckeever@Oncor.com</a:t>
            </a:r>
            <a:br>
              <a:rPr lang="en-US" sz="2400" b="1" dirty="0">
                <a:latin typeface="Calibri" panose="020F0502020204030204" pitchFamily="34" charset="0"/>
              </a:rPr>
            </a:br>
            <a:br>
              <a:rPr lang="en-US" sz="2400" b="1" dirty="0">
                <a:latin typeface="Calibri" panose="020F0502020204030204" pitchFamily="34" charset="0"/>
              </a:rPr>
            </a:br>
            <a:br>
              <a:rPr lang="en-US" sz="2400" b="1" dirty="0">
                <a:latin typeface="Calibri" panose="020F0502020204030204" pitchFamily="34" charset="0"/>
              </a:rPr>
            </a:br>
            <a:r>
              <a:rPr lang="en-US" sz="2400" b="1" dirty="0">
                <a:latin typeface="Calibri" panose="020F0502020204030204" pitchFamily="34" charset="0"/>
              </a:rPr>
              <a:t> </a:t>
            </a:r>
            <a:br>
              <a:rPr lang="en-US" sz="2400" b="1" dirty="0">
                <a:latin typeface="Calibri" panose="020F0502020204030204" pitchFamily="34" charset="0"/>
              </a:rPr>
            </a:br>
            <a:endParaRPr lang="en-US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19492</TotalTime>
  <Words>489</Words>
  <Application>Microsoft Office PowerPoint</Application>
  <PresentationFormat>On-screen Show (4:3)</PresentationFormat>
  <Paragraphs>99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Times New Roman</vt:lpstr>
      <vt:lpstr>Wingdings</vt:lpstr>
      <vt:lpstr>Custom Design</vt:lpstr>
      <vt:lpstr>ERCOT  Retail Market Training  Task Force</vt:lpstr>
      <vt:lpstr>Remaining 2023 Retail Training Classes</vt:lpstr>
      <vt:lpstr>Retail Market Training - Registration</vt:lpstr>
      <vt:lpstr>Retail Training stats as of 8/3/2023 </vt:lpstr>
      <vt:lpstr> On-line ERCOT Retail Training Modules Available </vt:lpstr>
      <vt:lpstr>  Our next RMTTF Meeting will be held  In-Person and via WebEx at 9:30 on Friday, October 6, 2023 in Houston at CenterPoint Energy Tower.  If at any time you have suggestions for training, please feel free to contact one of the RMTTF co-Chairs noted below.              Tomas Fernandez, NRG      tomas.fernandez@nrg.com           Melinda Earnest, AEP         mdearnest@aep.com             Debbie McKeever, Oncor   deborah.mckeever@Oncor.com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Fernandez, Tomas</cp:lastModifiedBy>
  <cp:revision>574</cp:revision>
  <cp:lastPrinted>2016-02-12T19:29:41Z</cp:lastPrinted>
  <dcterms:created xsi:type="dcterms:W3CDTF">2005-04-21T14:28:35Z</dcterms:created>
  <dcterms:modified xsi:type="dcterms:W3CDTF">2023-09-11T22:02:34Z</dcterms:modified>
</cp:coreProperties>
</file>