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8" d="100"/>
          <a:sy n="118" d="100"/>
        </p:scale>
        <p:origin x="140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9/6/2023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9/6/2023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09/06/2023</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09/12/2023</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09/12/23</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3" name="Table 2">
            <a:extLst>
              <a:ext uri="{FF2B5EF4-FFF2-40B4-BE49-F238E27FC236}">
                <a16:creationId xmlns:a16="http://schemas.microsoft.com/office/drawing/2014/main" id="{41080E4D-031F-BB38-D2AA-5D5B1933589C}"/>
              </a:ext>
            </a:extLst>
          </p:cNvPr>
          <p:cNvGraphicFramePr>
            <a:graphicFrameLocks noGrp="1"/>
          </p:cNvGraphicFramePr>
          <p:nvPr>
            <p:extLst>
              <p:ext uri="{D42A27DB-BD31-4B8C-83A1-F6EECF244321}">
                <p14:modId xmlns:p14="http://schemas.microsoft.com/office/powerpoint/2010/main" val="1061965793"/>
              </p:ext>
            </p:extLst>
          </p:nvPr>
        </p:nvGraphicFramePr>
        <p:xfrm>
          <a:off x="380994" y="914401"/>
          <a:ext cx="8382000" cy="5105396"/>
        </p:xfrm>
        <a:graphic>
          <a:graphicData uri="http://schemas.openxmlformats.org/drawingml/2006/table">
            <a:tbl>
              <a:tblPr/>
              <a:tblGrid>
                <a:gridCol w="698500">
                  <a:extLst>
                    <a:ext uri="{9D8B030D-6E8A-4147-A177-3AD203B41FA5}">
                      <a16:colId xmlns:a16="http://schemas.microsoft.com/office/drawing/2014/main" val="116137916"/>
                    </a:ext>
                  </a:extLst>
                </a:gridCol>
                <a:gridCol w="698500">
                  <a:extLst>
                    <a:ext uri="{9D8B030D-6E8A-4147-A177-3AD203B41FA5}">
                      <a16:colId xmlns:a16="http://schemas.microsoft.com/office/drawing/2014/main" val="3045893828"/>
                    </a:ext>
                  </a:extLst>
                </a:gridCol>
                <a:gridCol w="698500">
                  <a:extLst>
                    <a:ext uri="{9D8B030D-6E8A-4147-A177-3AD203B41FA5}">
                      <a16:colId xmlns:a16="http://schemas.microsoft.com/office/drawing/2014/main" val="1261531874"/>
                    </a:ext>
                  </a:extLst>
                </a:gridCol>
                <a:gridCol w="698500">
                  <a:extLst>
                    <a:ext uri="{9D8B030D-6E8A-4147-A177-3AD203B41FA5}">
                      <a16:colId xmlns:a16="http://schemas.microsoft.com/office/drawing/2014/main" val="1818411041"/>
                    </a:ext>
                  </a:extLst>
                </a:gridCol>
                <a:gridCol w="698500">
                  <a:extLst>
                    <a:ext uri="{9D8B030D-6E8A-4147-A177-3AD203B41FA5}">
                      <a16:colId xmlns:a16="http://schemas.microsoft.com/office/drawing/2014/main" val="2311314204"/>
                    </a:ext>
                  </a:extLst>
                </a:gridCol>
                <a:gridCol w="698500">
                  <a:extLst>
                    <a:ext uri="{9D8B030D-6E8A-4147-A177-3AD203B41FA5}">
                      <a16:colId xmlns:a16="http://schemas.microsoft.com/office/drawing/2014/main" val="2869130768"/>
                    </a:ext>
                  </a:extLst>
                </a:gridCol>
                <a:gridCol w="698500">
                  <a:extLst>
                    <a:ext uri="{9D8B030D-6E8A-4147-A177-3AD203B41FA5}">
                      <a16:colId xmlns:a16="http://schemas.microsoft.com/office/drawing/2014/main" val="217002717"/>
                    </a:ext>
                  </a:extLst>
                </a:gridCol>
                <a:gridCol w="698500">
                  <a:extLst>
                    <a:ext uri="{9D8B030D-6E8A-4147-A177-3AD203B41FA5}">
                      <a16:colId xmlns:a16="http://schemas.microsoft.com/office/drawing/2014/main" val="2531239235"/>
                    </a:ext>
                  </a:extLst>
                </a:gridCol>
                <a:gridCol w="698500">
                  <a:extLst>
                    <a:ext uri="{9D8B030D-6E8A-4147-A177-3AD203B41FA5}">
                      <a16:colId xmlns:a16="http://schemas.microsoft.com/office/drawing/2014/main" val="4226730064"/>
                    </a:ext>
                  </a:extLst>
                </a:gridCol>
                <a:gridCol w="698500">
                  <a:extLst>
                    <a:ext uri="{9D8B030D-6E8A-4147-A177-3AD203B41FA5}">
                      <a16:colId xmlns:a16="http://schemas.microsoft.com/office/drawing/2014/main" val="3230901482"/>
                    </a:ext>
                  </a:extLst>
                </a:gridCol>
                <a:gridCol w="698500">
                  <a:extLst>
                    <a:ext uri="{9D8B030D-6E8A-4147-A177-3AD203B41FA5}">
                      <a16:colId xmlns:a16="http://schemas.microsoft.com/office/drawing/2014/main" val="2505433156"/>
                    </a:ext>
                  </a:extLst>
                </a:gridCol>
                <a:gridCol w="698500">
                  <a:extLst>
                    <a:ext uri="{9D8B030D-6E8A-4147-A177-3AD203B41FA5}">
                      <a16:colId xmlns:a16="http://schemas.microsoft.com/office/drawing/2014/main" val="3785358047"/>
                    </a:ext>
                  </a:extLst>
                </a:gridCol>
              </a:tblGrid>
              <a:tr h="242435">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80769935"/>
                  </a:ext>
                </a:extLst>
              </a:tr>
              <a:tr h="499131">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7750456"/>
                  </a:ext>
                </a:extLst>
              </a:tr>
              <a:tr h="242435">
                <a:tc>
                  <a:txBody>
                    <a:bodyPr/>
                    <a:lstStyle/>
                    <a:p>
                      <a:pPr algn="ctr" fontAlgn="b"/>
                      <a:r>
                        <a:rPr lang="en-US" sz="800" b="0" i="0" u="none" strike="noStrike">
                          <a:solidFill>
                            <a:srgbClr val="000000"/>
                          </a:solidFill>
                          <a:effectLst/>
                          <a:latin typeface="Calibri" panose="020F0502020204030204" pitchFamily="34" charset="0"/>
                        </a:rPr>
                        <a:t>2022-01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104,313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221,439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325,752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819858"/>
                  </a:ext>
                </a:extLst>
              </a:tr>
              <a:tr h="242435">
                <a:tc>
                  <a:txBody>
                    <a:bodyPr/>
                    <a:lstStyle/>
                    <a:p>
                      <a:pPr algn="ctr" fontAlgn="b"/>
                      <a:r>
                        <a:rPr lang="en-US" sz="800" b="0" i="0" u="none" strike="noStrike">
                          <a:solidFill>
                            <a:srgbClr val="000000"/>
                          </a:solidFill>
                          <a:effectLst/>
                          <a:latin typeface="Calibri" panose="020F0502020204030204" pitchFamily="34" charset="0"/>
                        </a:rPr>
                        <a:t>2022-02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105,063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208,309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313,372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1,353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1,776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3,425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9582423"/>
                  </a:ext>
                </a:extLst>
              </a:tr>
              <a:tr h="242435">
                <a:tc>
                  <a:txBody>
                    <a:bodyPr/>
                    <a:lstStyle/>
                    <a:p>
                      <a:pPr algn="ctr" fontAlgn="b"/>
                      <a:r>
                        <a:rPr lang="en-US" sz="800" b="0" i="0" u="none" strike="noStrike">
                          <a:solidFill>
                            <a:srgbClr val="000000"/>
                          </a:solidFill>
                          <a:effectLst/>
                          <a:latin typeface="Calibri" panose="020F0502020204030204" pitchFamily="34" charset="0"/>
                        </a:rPr>
                        <a:t>2022-03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112,865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269,490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382,355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1,937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2,223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6377822"/>
                  </a:ext>
                </a:extLst>
              </a:tr>
              <a:tr h="242435">
                <a:tc>
                  <a:txBody>
                    <a:bodyPr/>
                    <a:lstStyle/>
                    <a:p>
                      <a:pPr algn="ctr" fontAlgn="b"/>
                      <a:r>
                        <a:rPr lang="en-US" sz="800" b="0" i="0" u="none" strike="noStrike">
                          <a:solidFill>
                            <a:srgbClr val="000000"/>
                          </a:solidFill>
                          <a:effectLst/>
                          <a:latin typeface="Calibri" panose="020F0502020204030204" pitchFamily="34" charset="0"/>
                        </a:rPr>
                        <a:t>2022-04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128,697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247,896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376,593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6751506"/>
                  </a:ext>
                </a:extLst>
              </a:tr>
              <a:tr h="242435">
                <a:tc>
                  <a:txBody>
                    <a:bodyPr/>
                    <a:lstStyle/>
                    <a:p>
                      <a:pPr algn="ctr" fontAlgn="b"/>
                      <a:r>
                        <a:rPr lang="en-US" sz="800" b="0" i="0" u="none" strike="noStrike">
                          <a:solidFill>
                            <a:srgbClr val="000000"/>
                          </a:solidFill>
                          <a:effectLst/>
                          <a:latin typeface="Calibri" panose="020F0502020204030204" pitchFamily="34" charset="0"/>
                        </a:rPr>
                        <a:t>2022-05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131,481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257,179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388,660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2,789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5,963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9515053"/>
                  </a:ext>
                </a:extLst>
              </a:tr>
              <a:tr h="242435">
                <a:tc>
                  <a:txBody>
                    <a:bodyPr/>
                    <a:lstStyle/>
                    <a:p>
                      <a:pPr algn="ctr" fontAlgn="b"/>
                      <a:r>
                        <a:rPr lang="en-US" sz="800" b="0" i="0" u="none" strike="noStrike">
                          <a:solidFill>
                            <a:srgbClr val="000000"/>
                          </a:solidFill>
                          <a:effectLst/>
                          <a:latin typeface="Calibri" panose="020F0502020204030204" pitchFamily="34" charset="0"/>
                        </a:rPr>
                        <a:t>2022-06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103,647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286,099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389,746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1,718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4795941"/>
                  </a:ext>
                </a:extLst>
              </a:tr>
              <a:tr h="242435">
                <a:tc>
                  <a:txBody>
                    <a:bodyPr/>
                    <a:lstStyle/>
                    <a:p>
                      <a:pPr algn="ctr" fontAlgn="b"/>
                      <a:r>
                        <a:rPr lang="en-US" sz="800" b="0" i="0" u="none" strike="noStrike">
                          <a:solidFill>
                            <a:srgbClr val="000000"/>
                          </a:solidFill>
                          <a:effectLst/>
                          <a:latin typeface="Calibri" panose="020F0502020204030204" pitchFamily="34" charset="0"/>
                        </a:rPr>
                        <a:t>2022-07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96,502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277,038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373,540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1,660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633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4133162"/>
                  </a:ext>
                </a:extLst>
              </a:tr>
              <a:tr h="242435">
                <a:tc>
                  <a:txBody>
                    <a:bodyPr/>
                    <a:lstStyle/>
                    <a:p>
                      <a:pPr algn="ctr" fontAlgn="b"/>
                      <a:r>
                        <a:rPr lang="en-US" sz="800" b="0" i="0" u="none" strike="noStrike">
                          <a:solidFill>
                            <a:srgbClr val="000000"/>
                          </a:solidFill>
                          <a:effectLst/>
                          <a:latin typeface="Calibri" panose="020F0502020204030204" pitchFamily="34" charset="0"/>
                        </a:rPr>
                        <a:t>2022-08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102,478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320,856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423,334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5,311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2189984"/>
                  </a:ext>
                </a:extLst>
              </a:tr>
              <a:tr h="242435">
                <a:tc>
                  <a:txBody>
                    <a:bodyPr/>
                    <a:lstStyle/>
                    <a:p>
                      <a:pPr algn="ctr" fontAlgn="b"/>
                      <a:r>
                        <a:rPr lang="en-US" sz="800" b="0" i="0" u="none" strike="noStrike">
                          <a:solidFill>
                            <a:srgbClr val="000000"/>
                          </a:solidFill>
                          <a:effectLst/>
                          <a:latin typeface="Calibri" panose="020F0502020204030204" pitchFamily="34" charset="0"/>
                        </a:rPr>
                        <a:t>2022-09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81,440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284,323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365,763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1,735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4,309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7174321"/>
                  </a:ext>
                </a:extLst>
              </a:tr>
              <a:tr h="242435">
                <a:tc>
                  <a:txBody>
                    <a:bodyPr/>
                    <a:lstStyle/>
                    <a:p>
                      <a:pPr algn="ctr" fontAlgn="b"/>
                      <a:r>
                        <a:rPr lang="en-US" sz="800" b="0" i="0" u="none" strike="noStrike">
                          <a:solidFill>
                            <a:srgbClr val="000000"/>
                          </a:solidFill>
                          <a:effectLst/>
                          <a:latin typeface="Calibri" panose="020F0502020204030204" pitchFamily="34" charset="0"/>
                        </a:rPr>
                        <a:t>2022-10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75,040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261,008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336,048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1,925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0877099"/>
                  </a:ext>
                </a:extLst>
              </a:tr>
              <a:tr h="242435">
                <a:tc>
                  <a:txBody>
                    <a:bodyPr/>
                    <a:lstStyle/>
                    <a:p>
                      <a:pPr algn="ctr" fontAlgn="b"/>
                      <a:r>
                        <a:rPr lang="en-US" sz="800" b="0" i="0" u="none" strike="noStrike">
                          <a:solidFill>
                            <a:srgbClr val="000000"/>
                          </a:solidFill>
                          <a:effectLst/>
                          <a:latin typeface="Calibri" panose="020F0502020204030204" pitchFamily="34" charset="0"/>
                        </a:rPr>
                        <a:t>2022-11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70,446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231,597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302,043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1048879"/>
                  </a:ext>
                </a:extLst>
              </a:tr>
              <a:tr h="242435">
                <a:tc>
                  <a:txBody>
                    <a:bodyPr/>
                    <a:lstStyle/>
                    <a:p>
                      <a:pPr algn="ctr" fontAlgn="b"/>
                      <a:r>
                        <a:rPr lang="en-US" sz="800" b="0" i="0" u="none" strike="noStrike">
                          <a:solidFill>
                            <a:srgbClr val="000000"/>
                          </a:solidFill>
                          <a:effectLst/>
                          <a:latin typeface="Calibri" panose="020F0502020204030204" pitchFamily="34" charset="0"/>
                        </a:rPr>
                        <a:t>2022-12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70,513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303,481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3,978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476096"/>
                  </a:ext>
                </a:extLst>
              </a:tr>
              <a:tr h="242435">
                <a:tc>
                  <a:txBody>
                    <a:bodyPr/>
                    <a:lstStyle/>
                    <a:p>
                      <a:pPr algn="ctr" fontAlgn="b"/>
                      <a:r>
                        <a:rPr lang="en-US" sz="800" b="0" i="0" u="none" strike="noStrike">
                          <a:solidFill>
                            <a:srgbClr val="000000"/>
                          </a:solidFill>
                          <a:effectLst/>
                          <a:latin typeface="Calibri" panose="020F0502020204030204" pitchFamily="34" charset="0"/>
                        </a:rPr>
                        <a:t>2023-01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79,563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245,413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324,976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1,302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8680092"/>
                  </a:ext>
                </a:extLst>
              </a:tr>
              <a:tr h="242435">
                <a:tc>
                  <a:txBody>
                    <a:bodyPr/>
                    <a:lstStyle/>
                    <a:p>
                      <a:pPr algn="ctr" fontAlgn="b"/>
                      <a:r>
                        <a:rPr lang="en-US" sz="800" b="0" i="0" u="none" strike="noStrike">
                          <a:solidFill>
                            <a:srgbClr val="000000"/>
                          </a:solidFill>
                          <a:effectLst/>
                          <a:latin typeface="Calibri" panose="020F0502020204030204" pitchFamily="34" charset="0"/>
                        </a:rPr>
                        <a:t>2023-02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127,309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239,968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367,277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1,336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0.87%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55316"/>
                  </a:ext>
                </a:extLst>
              </a:tr>
              <a:tr h="242435">
                <a:tc>
                  <a:txBody>
                    <a:bodyPr/>
                    <a:lstStyle/>
                    <a:p>
                      <a:pPr algn="ctr" fontAlgn="b"/>
                      <a:r>
                        <a:rPr lang="en-US" sz="800" b="0" i="0" u="none" strike="noStrike">
                          <a:solidFill>
                            <a:srgbClr val="000000"/>
                          </a:solidFill>
                          <a:effectLst/>
                          <a:latin typeface="Calibri" panose="020F0502020204030204" pitchFamily="34" charset="0"/>
                        </a:rPr>
                        <a:t>2023-03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96,905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281,040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377,945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1,584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9763895"/>
                  </a:ext>
                </a:extLst>
              </a:tr>
              <a:tr h="242435">
                <a:tc>
                  <a:txBody>
                    <a:bodyPr/>
                    <a:lstStyle/>
                    <a:p>
                      <a:pPr algn="ctr" fontAlgn="b"/>
                      <a:r>
                        <a:rPr lang="en-US" sz="800" b="0" i="0" u="none" strike="noStrike">
                          <a:solidFill>
                            <a:srgbClr val="000000"/>
                          </a:solidFill>
                          <a:effectLst/>
                          <a:latin typeface="Calibri" panose="020F0502020204030204" pitchFamily="34" charset="0"/>
                        </a:rPr>
                        <a:t>2023-04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78,600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245,045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323,645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1,624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1,909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1221909"/>
                  </a:ext>
                </a:extLst>
              </a:tr>
              <a:tr h="242435">
                <a:tc>
                  <a:txBody>
                    <a:bodyPr/>
                    <a:lstStyle/>
                    <a:p>
                      <a:pPr algn="ctr" fontAlgn="b"/>
                      <a:r>
                        <a:rPr lang="en-US" sz="800" b="0" i="0" u="none" strike="noStrike">
                          <a:solidFill>
                            <a:srgbClr val="000000"/>
                          </a:solidFill>
                          <a:effectLst/>
                          <a:latin typeface="Calibri" panose="020F0502020204030204" pitchFamily="34" charset="0"/>
                        </a:rPr>
                        <a:t>2023-05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92,186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267,939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360,125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1,691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4,259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6502757"/>
                  </a:ext>
                </a:extLst>
              </a:tr>
              <a:tr h="242435">
                <a:tc>
                  <a:txBody>
                    <a:bodyPr/>
                    <a:lstStyle/>
                    <a:p>
                      <a:pPr algn="ctr" fontAlgn="b"/>
                      <a:r>
                        <a:rPr lang="en-US" sz="800" b="0" i="0" u="none" strike="noStrike">
                          <a:solidFill>
                            <a:srgbClr val="000000"/>
                          </a:solidFill>
                          <a:effectLst/>
                          <a:latin typeface="Calibri" panose="020F0502020204030204" pitchFamily="34" charset="0"/>
                        </a:rPr>
                        <a:t>2023-06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98,957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273,254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372,211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1,888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4,662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7004601"/>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09/12/23</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June 2023 - IAG/IAL Statistics</a:t>
            </a:r>
          </a:p>
          <a:p>
            <a:r>
              <a:rPr lang="en-US" altLang="en-US" dirty="0"/>
              <a:t>Top 10 – June 2023 -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June 2023 -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09/12/23</a:t>
            </a:r>
          </a:p>
        </p:txBody>
      </p:sp>
      <p:graphicFrame>
        <p:nvGraphicFramePr>
          <p:cNvPr id="4" name="Table 3">
            <a:extLst>
              <a:ext uri="{FF2B5EF4-FFF2-40B4-BE49-F238E27FC236}">
                <a16:creationId xmlns:a16="http://schemas.microsoft.com/office/drawing/2014/main" id="{5F655B3D-0A87-936A-DCD7-29301400570F}"/>
              </a:ext>
            </a:extLst>
          </p:cNvPr>
          <p:cNvGraphicFramePr>
            <a:graphicFrameLocks noGrp="1"/>
          </p:cNvGraphicFramePr>
          <p:nvPr>
            <p:extLst>
              <p:ext uri="{D42A27DB-BD31-4B8C-83A1-F6EECF244321}">
                <p14:modId xmlns:p14="http://schemas.microsoft.com/office/powerpoint/2010/main" val="2625279069"/>
              </p:ext>
            </p:extLst>
          </p:nvPr>
        </p:nvGraphicFramePr>
        <p:xfrm>
          <a:off x="2120898" y="1102909"/>
          <a:ext cx="4902201" cy="3914775"/>
        </p:xfrm>
        <a:graphic>
          <a:graphicData uri="http://schemas.openxmlformats.org/drawingml/2006/table">
            <a:tbl>
              <a:tblPr/>
              <a:tblGrid>
                <a:gridCol w="1148953">
                  <a:extLst>
                    <a:ext uri="{9D8B030D-6E8A-4147-A177-3AD203B41FA5}">
                      <a16:colId xmlns:a16="http://schemas.microsoft.com/office/drawing/2014/main" val="1001056683"/>
                    </a:ext>
                  </a:extLst>
                </a:gridCol>
                <a:gridCol w="938312">
                  <a:extLst>
                    <a:ext uri="{9D8B030D-6E8A-4147-A177-3AD203B41FA5}">
                      <a16:colId xmlns:a16="http://schemas.microsoft.com/office/drawing/2014/main" val="3794780393"/>
                    </a:ext>
                  </a:extLst>
                </a:gridCol>
                <a:gridCol w="938312">
                  <a:extLst>
                    <a:ext uri="{9D8B030D-6E8A-4147-A177-3AD203B41FA5}">
                      <a16:colId xmlns:a16="http://schemas.microsoft.com/office/drawing/2014/main" val="505492092"/>
                    </a:ext>
                  </a:extLst>
                </a:gridCol>
                <a:gridCol w="938312">
                  <a:extLst>
                    <a:ext uri="{9D8B030D-6E8A-4147-A177-3AD203B41FA5}">
                      <a16:colId xmlns:a16="http://schemas.microsoft.com/office/drawing/2014/main" val="3769021455"/>
                    </a:ext>
                  </a:extLst>
                </a:gridCol>
                <a:gridCol w="938312">
                  <a:extLst>
                    <a:ext uri="{9D8B030D-6E8A-4147-A177-3AD203B41FA5}">
                      <a16:colId xmlns:a16="http://schemas.microsoft.com/office/drawing/2014/main" val="2547259659"/>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1.16%</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98386871"/>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013773073"/>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720721569"/>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50497994"/>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2,465</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8001422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9139055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132424228"/>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36697429"/>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1,842</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10133031"/>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82488702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499476448"/>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35148281"/>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37406666"/>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96351058"/>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4087224756"/>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60580357"/>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3155541254"/>
                  </a:ext>
                </a:extLst>
              </a:tr>
            </a:tbl>
          </a:graphicData>
        </a:graphic>
      </p:graphicFrame>
      <p:graphicFrame>
        <p:nvGraphicFramePr>
          <p:cNvPr id="7" name="Object 6">
            <a:extLst>
              <a:ext uri="{FF2B5EF4-FFF2-40B4-BE49-F238E27FC236}">
                <a16:creationId xmlns:a16="http://schemas.microsoft.com/office/drawing/2014/main" id="{D13C1B8F-38F9-3E80-EF2C-AB594998FA9C}"/>
              </a:ext>
            </a:extLst>
          </p:cNvPr>
          <p:cNvGraphicFramePr>
            <a:graphicFrameLocks noChangeAspect="1"/>
          </p:cNvGraphicFramePr>
          <p:nvPr>
            <p:extLst>
              <p:ext uri="{D42A27DB-BD31-4B8C-83A1-F6EECF244321}">
                <p14:modId xmlns:p14="http://schemas.microsoft.com/office/powerpoint/2010/main" val="402944148"/>
              </p:ext>
            </p:extLst>
          </p:nvPr>
        </p:nvGraphicFramePr>
        <p:xfrm>
          <a:off x="4114798" y="5282393"/>
          <a:ext cx="914400" cy="771525"/>
        </p:xfrm>
        <a:graphic>
          <a:graphicData uri="http://schemas.openxmlformats.org/presentationml/2006/ole">
            <mc:AlternateContent xmlns:mc="http://schemas.openxmlformats.org/markup-compatibility/2006">
              <mc:Choice xmlns:v="urn:schemas-microsoft-com:vml" Requires="v">
                <p:oleObj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798" y="5282393"/>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hart, scatter chart&#10;&#10;Description automatically generated">
            <a:extLst>
              <a:ext uri="{FF2B5EF4-FFF2-40B4-BE49-F238E27FC236}">
                <a16:creationId xmlns:a16="http://schemas.microsoft.com/office/drawing/2014/main" id="{B63E5AC9-BEF8-CC80-8E62-B8DBFD65B2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881" y="1008220"/>
            <a:ext cx="9144000" cy="1524000"/>
          </a:xfrm>
          <a:prstGeom prst="rect">
            <a:avLst/>
          </a:prstGeom>
        </p:spPr>
      </p:pic>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June 2023 -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09/12/23</a:t>
            </a:r>
          </a:p>
        </p:txBody>
      </p:sp>
      <p:sp>
        <p:nvSpPr>
          <p:cNvPr id="7" name="TextBox 6">
            <a:extLst>
              <a:ext uri="{FF2B5EF4-FFF2-40B4-BE49-F238E27FC236}">
                <a16:creationId xmlns:a16="http://schemas.microsoft.com/office/drawing/2014/main" id="{C1618199-8D67-760D-C99E-0F907124D6B5}"/>
              </a:ext>
            </a:extLst>
          </p:cNvPr>
          <p:cNvSpPr txBox="1"/>
          <p:nvPr/>
        </p:nvSpPr>
        <p:spPr>
          <a:xfrm>
            <a:off x="8001000" y="918705"/>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 4</a:t>
            </a:r>
          </a:p>
        </p:txBody>
      </p:sp>
      <p:pic>
        <p:nvPicPr>
          <p:cNvPr id="10" name="Picture 9" descr="Chart, box and whisker chart&#10;&#10;Description automatically generated">
            <a:extLst>
              <a:ext uri="{FF2B5EF4-FFF2-40B4-BE49-F238E27FC236}">
                <a16:creationId xmlns:a16="http://schemas.microsoft.com/office/drawing/2014/main" id="{A1DDA896-70F0-925D-A892-85F1B03DCBA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4" name="Picture 13" descr="Chart, scatter chart&#10;&#10;Description automatically generated">
            <a:extLst>
              <a:ext uri="{FF2B5EF4-FFF2-40B4-BE49-F238E27FC236}">
                <a16:creationId xmlns:a16="http://schemas.microsoft.com/office/drawing/2014/main" id="{34114CAE-8774-8378-4CB3-38D928CD5BC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25780"/>
            <a:ext cx="9144000" cy="1524000"/>
          </a:xfrm>
          <a:prstGeom prst="rect">
            <a:avLst/>
          </a:prstGeom>
        </p:spPr>
      </p:pic>
      <p:sp>
        <p:nvSpPr>
          <p:cNvPr id="15" name="TextBox 14">
            <a:extLst>
              <a:ext uri="{FF2B5EF4-FFF2-40B4-BE49-F238E27FC236}">
                <a16:creationId xmlns:a16="http://schemas.microsoft.com/office/drawing/2014/main" id="{26601434-3FEF-ABBA-A916-EC8F487844DA}"/>
              </a:ext>
            </a:extLst>
          </p:cNvPr>
          <p:cNvSpPr txBox="1"/>
          <p:nvPr/>
        </p:nvSpPr>
        <p:spPr>
          <a:xfrm>
            <a:off x="6743700" y="4256536"/>
            <a:ext cx="3429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  12</a:t>
            </a:r>
          </a:p>
        </p:txBody>
      </p:sp>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June 2023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09/12/23</a:t>
            </a:r>
          </a:p>
        </p:txBody>
      </p:sp>
      <p:pic>
        <p:nvPicPr>
          <p:cNvPr id="8" name="Picture 7" descr="Chart&#10;&#10;Description automatically generated">
            <a:extLst>
              <a:ext uri="{FF2B5EF4-FFF2-40B4-BE49-F238E27FC236}">
                <a16:creationId xmlns:a16="http://schemas.microsoft.com/office/drawing/2014/main" id="{5FEF1004-B117-FA1F-1C26-387C3775EB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38140"/>
            <a:ext cx="9144000" cy="1524000"/>
          </a:xfrm>
          <a:prstGeom prst="rect">
            <a:avLst/>
          </a:prstGeom>
        </p:spPr>
      </p:pic>
      <p:sp>
        <p:nvSpPr>
          <p:cNvPr id="10" name="TextBox 9">
            <a:extLst>
              <a:ext uri="{FF2B5EF4-FFF2-40B4-BE49-F238E27FC236}">
                <a16:creationId xmlns:a16="http://schemas.microsoft.com/office/drawing/2014/main" id="{830925B0-0969-592F-2115-13122E5BF333}"/>
              </a:ext>
            </a:extLst>
          </p:cNvPr>
          <p:cNvSpPr txBox="1"/>
          <p:nvPr/>
        </p:nvSpPr>
        <p:spPr>
          <a:xfrm>
            <a:off x="7391400" y="925698"/>
            <a:ext cx="3810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 4</a:t>
            </a:r>
          </a:p>
        </p:txBody>
      </p:sp>
      <p:pic>
        <p:nvPicPr>
          <p:cNvPr id="14" name="Picture 13" descr="Chart, bar chart&#10;&#10;Description automatically generated">
            <a:extLst>
              <a:ext uri="{FF2B5EF4-FFF2-40B4-BE49-F238E27FC236}">
                <a16:creationId xmlns:a16="http://schemas.microsoft.com/office/drawing/2014/main" id="{F21F34B0-62B1-2147-3078-B9657D67B76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6" name="Picture 15" descr="Chart, box and whisker chart&#10;&#10;Description automatically generated">
            <a:extLst>
              <a:ext uri="{FF2B5EF4-FFF2-40B4-BE49-F238E27FC236}">
                <a16:creationId xmlns:a16="http://schemas.microsoft.com/office/drawing/2014/main" id="{7A47B434-3CBE-E9C7-4B07-79E69B86101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295860"/>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09/12/23</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09/12/23</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a:solidFill>
                  <a:schemeClr val="tx1"/>
                </a:solidFill>
              </a:rPr>
              <a:t>Top - 12 Month Average Rescission % </a:t>
            </a:r>
            <a:r>
              <a:rPr lang="en-US" altLang="en-US" sz="1800" u="sng">
                <a:solidFill>
                  <a:schemeClr val="tx1"/>
                </a:solidFill>
              </a:rPr>
              <a:t>Greater</a:t>
            </a:r>
            <a:r>
              <a:rPr lang="en-US" altLang="en-US" sz="1800">
                <a:solidFill>
                  <a:schemeClr val="tx1"/>
                </a:solidFill>
              </a:rPr>
              <a:t> Than 1% of Switches thru June 2023 With number of months Greater Than 1%</a:t>
            </a:r>
            <a:endParaRPr lang="en-US" altLang="en-US" sz="1800" dirty="0">
              <a:solidFill>
                <a:schemeClr val="tx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a:t>Retail Market Subcommittee</a:t>
            </a:r>
          </a:p>
          <a:p>
            <a:pPr algn="r"/>
            <a:r>
              <a:rPr lang="en-US" sz="900"/>
              <a:t>09/12/23</a:t>
            </a:r>
            <a:endParaRPr lang="en-US" sz="900" dirty="0"/>
          </a:p>
        </p:txBody>
      </p:sp>
      <p:pic>
        <p:nvPicPr>
          <p:cNvPr id="4" name="Picture 3" descr="Chart, bar chart&#10;&#10;Description automatically generated">
            <a:extLst>
              <a:ext uri="{FF2B5EF4-FFF2-40B4-BE49-F238E27FC236}">
                <a16:creationId xmlns:a16="http://schemas.microsoft.com/office/drawing/2014/main" id="{9C54F334-993C-DB80-DB6D-37284E4BFF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09/12/23</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17664</TotalTime>
  <Words>1172</Words>
  <Application>Microsoft Office PowerPoint</Application>
  <PresentationFormat>On-screen Show (4:3)</PresentationFormat>
  <Paragraphs>360</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June 2023 - IAG/IAL Statistics</vt:lpstr>
      <vt:lpstr>Top 10 - June 2023 - IAG/IAL % Greater Than 1% of Enrollments With number of months Greater Than 1%  </vt:lpstr>
      <vt:lpstr>Top 10 - 12 Month Average IAG/IAL % Greater Than 1% of Enrollments thru June 2023 With number of months Greater Than 1% </vt:lpstr>
      <vt:lpstr>Explanation of IAG/IAL Slides Data</vt:lpstr>
      <vt:lpstr>Explanation of IAG/IAL Slides Data (Cont)</vt:lpstr>
      <vt:lpstr>Top - 12 Month Average Rescission % Greater Than 1% of Switches thru June 2023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451</cp:revision>
  <cp:lastPrinted>2016-01-21T20:53:15Z</cp:lastPrinted>
  <dcterms:created xsi:type="dcterms:W3CDTF">2016-01-21T15:20:31Z</dcterms:created>
  <dcterms:modified xsi:type="dcterms:W3CDTF">2023-09-06T16:29:20Z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2023-07-27T18:52:37Z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f659e144-ea40-4eb8-9716-d60e96740848</vt:lpwstr>
  </property>
  <property fmtid="{D5CDD505-2E9C-101B-9397-08002B2CF9AE}" pid="9" name="MSIP_Label_7084cbda-52b8-46fb-a7b7-cb5bd465ed85_ContentBits">
    <vt:lpwstr>0</vt:lpwstr>
  </property>
</Properties>
</file>