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6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22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0.4</c:v>
                </c:pt>
                <c:pt idx="1">
                  <c:v>0.39</c:v>
                </c:pt>
                <c:pt idx="2">
                  <c:v>0.42160132607414502</c:v>
                </c:pt>
                <c:pt idx="3">
                  <c:v>0.49</c:v>
                </c:pt>
                <c:pt idx="4">
                  <c:v>0.43</c:v>
                </c:pt>
                <c:pt idx="5">
                  <c:v>0.46</c:v>
                </c:pt>
                <c:pt idx="6">
                  <c:v>0.44</c:v>
                </c:pt>
                <c:pt idx="7" formatCode="General">
                  <c:v>0.31</c:v>
                </c:pt>
                <c:pt idx="8">
                  <c:v>0.33</c:v>
                </c:pt>
                <c:pt idx="9" formatCode="General">
                  <c:v>0.3</c:v>
                </c:pt>
                <c:pt idx="10" formatCode="General">
                  <c:v>0.33</c:v>
                </c:pt>
                <c:pt idx="11" formatCode="General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2.87</c:v>
                </c:pt>
                <c:pt idx="1">
                  <c:v>3.07</c:v>
                </c:pt>
                <c:pt idx="2">
                  <c:v>2.88354652797263</c:v>
                </c:pt>
                <c:pt idx="3">
                  <c:v>2.98</c:v>
                </c:pt>
                <c:pt idx="4">
                  <c:v>3.35</c:v>
                </c:pt>
                <c:pt idx="5">
                  <c:v>3.61</c:v>
                </c:pt>
                <c:pt idx="6">
                  <c:v>2.76</c:v>
                </c:pt>
                <c:pt idx="7" formatCode="General">
                  <c:v>2.63</c:v>
                </c:pt>
                <c:pt idx="8">
                  <c:v>3.03</c:v>
                </c:pt>
                <c:pt idx="9" formatCode="General">
                  <c:v>2.5299999999999998</c:v>
                </c:pt>
                <c:pt idx="10" formatCode="General">
                  <c:v>2.4900000000000002</c:v>
                </c:pt>
                <c:pt idx="11" formatCode="General">
                  <c:v>2.2599999999999998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0.64</c:v>
                </c:pt>
                <c:pt idx="1">
                  <c:v>0.61</c:v>
                </c:pt>
                <c:pt idx="2">
                  <c:v>0.68016923400861795</c:v>
                </c:pt>
                <c:pt idx="3">
                  <c:v>0.7</c:v>
                </c:pt>
                <c:pt idx="4">
                  <c:v>0.61</c:v>
                </c:pt>
                <c:pt idx="5">
                  <c:v>0.68</c:v>
                </c:pt>
                <c:pt idx="6">
                  <c:v>0.55000000000000004</c:v>
                </c:pt>
                <c:pt idx="7" formatCode="General">
                  <c:v>0.78</c:v>
                </c:pt>
                <c:pt idx="8">
                  <c:v>4.8000000000000001E-2</c:v>
                </c:pt>
                <c:pt idx="9" formatCode="General">
                  <c:v>0.74</c:v>
                </c:pt>
                <c:pt idx="10" formatCode="General">
                  <c:v>0.64</c:v>
                </c:pt>
                <c:pt idx="11" formatCode="General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270067</c:v>
                </c:pt>
                <c:pt idx="1">
                  <c:v>325190</c:v>
                </c:pt>
                <c:pt idx="2">
                  <c:v>352283</c:v>
                </c:pt>
                <c:pt idx="3">
                  <c:v>320460</c:v>
                </c:pt>
                <c:pt idx="4">
                  <c:v>252632</c:v>
                </c:pt>
                <c:pt idx="5">
                  <c:v>206836</c:v>
                </c:pt>
                <c:pt idx="6">
                  <c:v>311095</c:v>
                </c:pt>
                <c:pt idx="7">
                  <c:v>239609</c:v>
                </c:pt>
                <c:pt idx="8">
                  <c:v>379601</c:v>
                </c:pt>
                <c:pt idx="9">
                  <c:v>425426</c:v>
                </c:pt>
                <c:pt idx="10">
                  <c:v>497967</c:v>
                </c:pt>
                <c:pt idx="11">
                  <c:v>631492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779</c:v>
                </c:pt>
                <c:pt idx="1">
                  <c:v>718</c:v>
                </c:pt>
                <c:pt idx="2">
                  <c:v>811</c:v>
                </c:pt>
                <c:pt idx="3">
                  <c:v>617</c:v>
                </c:pt>
                <c:pt idx="4">
                  <c:v>630</c:v>
                </c:pt>
                <c:pt idx="5">
                  <c:v>451</c:v>
                </c:pt>
                <c:pt idx="6">
                  <c:v>794</c:v>
                </c:pt>
                <c:pt idx="7">
                  <c:v>680</c:v>
                </c:pt>
                <c:pt idx="8">
                  <c:v>815</c:v>
                </c:pt>
                <c:pt idx="9">
                  <c:v>900</c:v>
                </c:pt>
                <c:pt idx="10">
                  <c:v>1096</c:v>
                </c:pt>
                <c:pt idx="11">
                  <c:v>3491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August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August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August 13, 2023 from 06:00 to 21:00 – unplanned Site Failover.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–August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8, 2023, 11:00 - 13:30 - Unplanned RIOO outage for stabilization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9, 2023,15:25 – 18:00 – Planned Database maintenance.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11, 2023,15:25 – 18:00; August 11, 2023 15:00 – 17:00; August 11, 2023 14:00 – 16:00; August 11, 2023 17:00 - 20:00;  August 12, 2023 14:00 – 16:00; August 13, 2023 9:00 – 13:00 – Unplanned Site Failovers.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August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August 13, 2023 from 06:00 to 21:00 – unplanned Site Failover. 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15679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1460179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3491 Posts</a:t>
            </a:r>
          </a:p>
          <a:p>
            <a:r>
              <a:rPr lang="en-US" sz="2000" dirty="0"/>
              <a:t>631492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73 Posts</a:t>
            </a:r>
          </a:p>
          <a:p>
            <a:pPr lvl="1"/>
            <a:r>
              <a:rPr lang="en-US" sz="2000" dirty="0"/>
              <a:t>13 New Subscriptions</a:t>
            </a:r>
          </a:p>
          <a:p>
            <a:pPr lvl="1"/>
            <a:r>
              <a:rPr lang="en-US" sz="2000" dirty="0"/>
              <a:t>2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5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9704629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8791261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731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AUTODETELES (10 delivery failures received from their email server)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DC9341-E26C-3532-E2FD-579397363898}"/>
              </a:ext>
            </a:extLst>
          </p:cNvPr>
          <p:cNvSpPr txBox="1"/>
          <p:nvPr/>
        </p:nvSpPr>
        <p:spPr>
          <a:xfrm>
            <a:off x="573534" y="2720828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(User requested unsubscribe via site or email link)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85A2027-CA99-F53C-313C-5020A70C2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97452"/>
              </p:ext>
            </p:extLst>
          </p:nvPr>
        </p:nvGraphicFramePr>
        <p:xfrm>
          <a:off x="152400" y="1386682"/>
          <a:ext cx="8915400" cy="4785517"/>
        </p:xfrm>
        <a:graphic>
          <a:graphicData uri="http://schemas.openxmlformats.org/drawingml/2006/table">
            <a:tbl>
              <a:tblPr/>
              <a:tblGrid>
                <a:gridCol w="4457700">
                  <a:extLst>
                    <a:ext uri="{9D8B030D-6E8A-4147-A177-3AD203B41FA5}">
                      <a16:colId xmlns:a16="http://schemas.microsoft.com/office/drawing/2014/main" val="3821769321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08177063"/>
                    </a:ext>
                  </a:extLst>
                </a:gridCol>
              </a:tblGrid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tosha.english@VIAONESERVICES.COM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11080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Isabelle.Evans@SHELLENERGY.COM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855654"/>
                  </a:ext>
                </a:extLst>
              </a:tr>
              <a:tr h="940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SARA.MARTINEZ-CANTU@GEXAENERGY.COM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17544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sarah.nelson@TALLY-GROUP.COM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244060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kelly.rankine@OCTOENERGY.COM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97468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tmyersjr@SBCGLOBAL.NET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89693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cherie.fuller@EDFENERGYNA.COM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33109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wanda.lawson@SHELLENERGY.COM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7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03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845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– Unsubscribe link was clicked or done manually through the LS site.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7E05DE-6CF1-94C9-58AD-2A7BEBD00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202616"/>
              </p:ext>
            </p:extLst>
          </p:nvPr>
        </p:nvGraphicFramePr>
        <p:xfrm>
          <a:off x="76200" y="1386682"/>
          <a:ext cx="9067801" cy="4785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8672">
                  <a:extLst>
                    <a:ext uri="{9D8B030D-6E8A-4147-A177-3AD203B41FA5}">
                      <a16:colId xmlns:a16="http://schemas.microsoft.com/office/drawing/2014/main" val="3373564550"/>
                    </a:ext>
                  </a:extLst>
                </a:gridCol>
                <a:gridCol w="3050457">
                  <a:extLst>
                    <a:ext uri="{9D8B030D-6E8A-4147-A177-3AD203B41FA5}">
                      <a16:colId xmlns:a16="http://schemas.microsoft.com/office/drawing/2014/main" val="3582180431"/>
                    </a:ext>
                  </a:extLst>
                </a:gridCol>
                <a:gridCol w="3008672">
                  <a:extLst>
                    <a:ext uri="{9D8B030D-6E8A-4147-A177-3AD203B41FA5}">
                      <a16:colId xmlns:a16="http://schemas.microsoft.com/office/drawing/2014/main" val="1485378446"/>
                    </a:ext>
                  </a:extLst>
                </a:gridCol>
              </a:tblGrid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kd5wml@GMAIL.COM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ginnybuell@GMAIL.COM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drs@WOLFRAMIUMPOWER.COM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696540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mspencer@LSPOWER.COM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logan.melissa7@GMAIL.COM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2753318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lmbrdd@HOTMAIL.COM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tylermachel@GMAIL.COM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9273537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balonzo@CPSENERGY.COM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misty.lowrey01@HHS.TEXAS.GOV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LGreen@MYLUBBOCK.US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2126039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mdgw001@GMAIL.COM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406366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steven.brown@SDRTEXAS.COM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lanceowen715@GMAIL.COM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LGreen@MAIL.CI.LUBBOCK.TX.US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1423277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brad.zachary@GOTRHYTHM.COM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langley38@YAHOO.COM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LGreen@MYLUBBOCK.US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84751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toddmccorquodale@GMAIL.COM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ashley.kaepplinger@ENEL.COM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Crmuncy@OUTLOOK.COM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522405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krippin27@YAHOO.COM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mlfracassi@AEP.COM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851183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ginnybuell@GMAIL.COM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quinten.ray@LUMINANT.COM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3205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6412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23645</TotalTime>
  <Words>568</Words>
  <Application>Microsoft Office PowerPoint</Application>
  <PresentationFormat>On-screen Show (4:3)</PresentationFormat>
  <Paragraphs>131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August ListServ Stats</vt:lpstr>
      <vt:lpstr>Weather Moratorium Subscription Removals</vt:lpstr>
      <vt:lpstr>Weather Moratorium Subscription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317</cp:revision>
  <cp:lastPrinted>2019-05-06T20:09:17Z</cp:lastPrinted>
  <dcterms:created xsi:type="dcterms:W3CDTF">2016-01-21T15:20:31Z</dcterms:created>
  <dcterms:modified xsi:type="dcterms:W3CDTF">2023-09-11T17:03:37Z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