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67" r:id="rId3"/>
    <p:sldId id="268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50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13450-4CF3-4745-9550-7541FFD94A2B}" type="datetimeFigureOut">
              <a:rPr lang="en-US" smtClean="0"/>
              <a:t>9/7/2023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2BAD7-6ACB-44F4-B36D-40EA5E0A97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45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20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930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778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58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724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291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697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517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96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93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731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201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68362"/>
            <a:ext cx="9144000" cy="2387600"/>
          </a:xfrm>
        </p:spPr>
        <p:txBody>
          <a:bodyPr/>
          <a:lstStyle/>
          <a:p>
            <a:r>
              <a:rPr lang="en-US" dirty="0"/>
              <a:t>Planning Working Group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518148"/>
            <a:ext cx="9144000" cy="203536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To</a:t>
            </a:r>
          </a:p>
          <a:p>
            <a:pPr>
              <a:spcAft>
                <a:spcPts val="1000"/>
              </a:spcAft>
            </a:pPr>
            <a:r>
              <a:rPr lang="en-US" dirty="0"/>
              <a:t>Reliability and Operations Subcommittee</a:t>
            </a:r>
          </a:p>
          <a:p>
            <a:r>
              <a:rPr lang="en-US" dirty="0"/>
              <a:t>Alexandra Miller, PLWG Chair</a:t>
            </a:r>
          </a:p>
          <a:p>
            <a:r>
              <a:rPr lang="en-US" dirty="0"/>
              <a:t>Dylan Preas, PLWG Vice-Chair</a:t>
            </a:r>
          </a:p>
          <a:p>
            <a:br>
              <a:rPr lang="en-US" dirty="0"/>
            </a:br>
            <a:r>
              <a:rPr lang="en-US" dirty="0"/>
              <a:t>September 7, 2023</a:t>
            </a:r>
          </a:p>
        </p:txBody>
      </p:sp>
    </p:spTree>
    <p:extLst>
      <p:ext uri="{BB962C8B-B14F-4D97-AF65-F5344CB8AC3E}">
        <p14:creationId xmlns:p14="http://schemas.microsoft.com/office/powerpoint/2010/main" val="1319244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053" y="142290"/>
            <a:ext cx="10515600" cy="1325563"/>
          </a:xfrm>
        </p:spPr>
        <p:txBody>
          <a:bodyPr/>
          <a:lstStyle/>
          <a:p>
            <a:r>
              <a:rPr lang="en-US" sz="5400" dirty="0"/>
              <a:t>PLWG Activity Update – 8/15/23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618" y="1467853"/>
            <a:ext cx="10947633" cy="4709110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NERC Standard FAC-002-4: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Qualified Change for the Purpose of Facility Interconnection</a:t>
            </a:r>
            <a:endParaRPr lang="en-US" sz="28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Ping Yan (ERCOT) provided an update.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Qualified Change includes new or modified generation and load interconnections; and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Tier 1 - 4 RPG projects reported in TPIT (projects requiring a Transmission Interconnection Study report (TIS))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ERCOT will finalize definition and publish a document referencing affected sections of protocols</a:t>
            </a:r>
          </a:p>
          <a:p>
            <a:pPr>
              <a:spcBef>
                <a:spcPts val="2400"/>
              </a:spcBef>
            </a:pPr>
            <a:r>
              <a:rPr lang="en-US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PGRR 109 –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Dynamic Model Review Process Improvement for IBR Modification</a:t>
            </a:r>
            <a:endParaRPr lang="en-US" sz="3200" dirty="0"/>
          </a:p>
          <a:p>
            <a:pPr lvl="1"/>
            <a:r>
              <a:rPr lang="en-US" sz="2800" dirty="0"/>
              <a:t>Group had active discussion of concerns and need for clarifications.</a:t>
            </a:r>
          </a:p>
          <a:p>
            <a:pPr lvl="1"/>
            <a:r>
              <a:rPr lang="en-US" sz="2800" dirty="0"/>
              <a:t>Stakeholders plan to file comments and suggested edits and issue was tabled until September meeting. </a:t>
            </a:r>
          </a:p>
        </p:txBody>
      </p:sp>
    </p:spTree>
    <p:extLst>
      <p:ext uri="{BB962C8B-B14F-4D97-AF65-F5344CB8AC3E}">
        <p14:creationId xmlns:p14="http://schemas.microsoft.com/office/powerpoint/2010/main" val="1948779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290"/>
            <a:ext cx="11086051" cy="1325563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PLWG Activity Update – Open Action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618" y="1467852"/>
            <a:ext cx="10947633" cy="5007089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sz="3200" b="1" dirty="0"/>
              <a:t>PGRR107</a:t>
            </a:r>
            <a:r>
              <a:rPr lang="en-US" sz="3200" dirty="0"/>
              <a:t> – (Related to NPRR 1180) – Inclusion of Forecasted Load in Planning Analyses </a:t>
            </a:r>
            <a:endParaRPr lang="en-US" sz="2800" dirty="0"/>
          </a:p>
          <a:p>
            <a:pPr lvl="1">
              <a:lnSpc>
                <a:spcPct val="60000"/>
              </a:lnSpc>
              <a:spcBef>
                <a:spcPts val="0"/>
              </a:spcBef>
            </a:pPr>
            <a:r>
              <a:rPr lang="en-US" sz="2800" dirty="0"/>
              <a:t>Issue remains tabled pending ERCOT comments on NPRR 1180.</a:t>
            </a:r>
          </a:p>
          <a:p>
            <a:pPr>
              <a:lnSpc>
                <a:spcPct val="60000"/>
              </a:lnSpc>
              <a:spcBef>
                <a:spcPts val="2400"/>
              </a:spcBef>
            </a:pPr>
            <a:r>
              <a:rPr lang="en-US" sz="3200" b="1" dirty="0"/>
              <a:t>NPRR1180 </a:t>
            </a:r>
            <a:r>
              <a:rPr lang="en-US" sz="3200" dirty="0"/>
              <a:t>– Inclusion of Forecasted Load in Planning Analyses</a:t>
            </a:r>
          </a:p>
          <a:p>
            <a:pPr lvl="1"/>
            <a:r>
              <a:rPr lang="en-US" sz="2800" dirty="0"/>
              <a:t>ERCOT and Oncor plan to submit comments. </a:t>
            </a:r>
          </a:p>
          <a:p>
            <a:pPr lvl="1"/>
            <a:r>
              <a:rPr lang="en-US" sz="2800" dirty="0"/>
              <a:t>Issue remains tabled</a:t>
            </a:r>
          </a:p>
          <a:p>
            <a:r>
              <a:rPr lang="en-US" sz="3200" b="1" dirty="0"/>
              <a:t>PGRR105</a:t>
            </a:r>
            <a:r>
              <a:rPr lang="en-US" sz="3200" dirty="0"/>
              <a:t> – Deliverability for DC Tie Imports</a:t>
            </a:r>
          </a:p>
          <a:p>
            <a:pPr lvl="1"/>
            <a:r>
              <a:rPr lang="en-US" sz="2800" dirty="0"/>
              <a:t>Remains tabled at ROS</a:t>
            </a:r>
          </a:p>
          <a:p>
            <a:r>
              <a:rPr lang="en-US" sz="3200" b="1"/>
              <a:t>NPRR1070 </a:t>
            </a:r>
            <a:r>
              <a:rPr lang="en-US" sz="3200" dirty="0"/>
              <a:t>– Planning Criteria for GTC Exit Solutions</a:t>
            </a:r>
          </a:p>
          <a:p>
            <a:pPr lvl="1"/>
            <a:r>
              <a:rPr lang="en-US" sz="2800" dirty="0"/>
              <a:t>Remains tabled as ERCOT expects protocol revision language discussion to resume in September after receiving consultant study results for congestion cost savings test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77361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317570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1543</TotalTime>
  <Words>230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Planning Working Group Update</vt:lpstr>
      <vt:lpstr>PLWG Activity Update – 8/15/23</vt:lpstr>
      <vt:lpstr>PLWG Activity Update – Open Action Items</vt:lpstr>
      <vt:lpstr>Questions?</vt:lpstr>
    </vt:vector>
  </TitlesOfParts>
  <Company>Pedernales Electric Cooperative,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Working Group Update</dc:title>
  <dc:creator>Dewitt, Charles</dc:creator>
  <cp:lastModifiedBy>EDF Renewables</cp:lastModifiedBy>
  <cp:revision>133</cp:revision>
  <dcterms:created xsi:type="dcterms:W3CDTF">2021-03-22T15:18:30Z</dcterms:created>
  <dcterms:modified xsi:type="dcterms:W3CDTF">2023-09-07T21:05:46Z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1ce7164-e805-4ab4-ac95-a582ab107225_Enabled">
    <vt:lpwstr>true</vt:lpwstr>
  </property>
  <property fmtid="{D5CDD505-2E9C-101B-9397-08002B2CF9AE}" pid="3" name="MSIP_Label_81ce7164-e805-4ab4-ac95-a582ab107225_SetDate">
    <vt:lpwstr>2023-02-22T17:19:51Z</vt:lpwstr>
  </property>
  <property fmtid="{D5CDD505-2E9C-101B-9397-08002B2CF9AE}" pid="4" name="MSIP_Label_81ce7164-e805-4ab4-ac95-a582ab107225_Method">
    <vt:lpwstr>Privileged</vt:lpwstr>
  </property>
  <property fmtid="{D5CDD505-2E9C-101B-9397-08002B2CF9AE}" pid="5" name="MSIP_Label_81ce7164-e805-4ab4-ac95-a582ab107225_Name">
    <vt:lpwstr>Public</vt:lpwstr>
  </property>
  <property fmtid="{D5CDD505-2E9C-101B-9397-08002B2CF9AE}" pid="6" name="MSIP_Label_81ce7164-e805-4ab4-ac95-a582ab107225_SiteId">
    <vt:lpwstr>34c5e68e-b374-47fe-91da-0e3d638792fb</vt:lpwstr>
  </property>
  <property fmtid="{D5CDD505-2E9C-101B-9397-08002B2CF9AE}" pid="7" name="MSIP_Label_81ce7164-e805-4ab4-ac95-a582ab107225_ActionId">
    <vt:lpwstr>2faea785-853e-46b5-8b20-5e49bf39d443</vt:lpwstr>
  </property>
  <property fmtid="{D5CDD505-2E9C-101B-9397-08002B2CF9AE}" pid="8" name="MSIP_Label_81ce7164-e805-4ab4-ac95-a582ab107225_ContentBits">
    <vt:lpwstr>0</vt:lpwstr>
  </property>
</Properties>
</file>