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6"/>
  </p:notesMasterIdLst>
  <p:handoutMasterIdLst>
    <p:handoutMasterId r:id="rId17"/>
  </p:handoutMasterIdLst>
  <p:sldIdLst>
    <p:sldId id="256" r:id="rId5"/>
    <p:sldId id="273" r:id="rId6"/>
    <p:sldId id="276" r:id="rId7"/>
    <p:sldId id="280" r:id="rId8"/>
    <p:sldId id="281" r:id="rId9"/>
    <p:sldId id="283" r:id="rId10"/>
    <p:sldId id="282" r:id="rId11"/>
    <p:sldId id="284" r:id="rId12"/>
    <p:sldId id="285" r:id="rId13"/>
    <p:sldId id="259"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7C091B-B466-4690-95A5-2A87666A9FDA}" name="Schatz, John" initials="SJ" userId="S::john.schatz@txu.com::8fe7d816-28ba-4a29-b055-6e5e4525d48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383" autoAdjust="0"/>
  </p:normalViewPr>
  <p:slideViewPr>
    <p:cSldViewPr snapToGrid="0">
      <p:cViewPr varScale="1">
        <p:scale>
          <a:sx n="60" d="100"/>
          <a:sy n="60" d="100"/>
        </p:scale>
        <p:origin x="908" y="4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9/6/2023</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9/6/2023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ercot.com/files/docs/2023/07/31/draft-tdsp-ams-data-practices_lpl-market-07282023.xlsx" TargetMode="External"/><Relationship Id="rId2" Type="http://schemas.openxmlformats.org/officeDocument/2006/relationships/hyperlink" Target="mailto:MarketOps@mylubbock.us"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www.puc.texas.gov/industry/electric/forms/critical/ccform_spanish.pdf" TargetMode="External"/><Relationship Id="rId2" Type="http://schemas.openxmlformats.org/officeDocument/2006/relationships/hyperlink" Target="https://www.puc.texas.gov/industry/electric/forms/critical/ccform.pdf" TargetMode="External"/><Relationship Id="rId1" Type="http://schemas.openxmlformats.org/officeDocument/2006/relationships/slideLayout" Target="../slideLayouts/slideLayout10.xml"/><Relationship Id="rId6" Type="http://schemas.openxmlformats.org/officeDocument/2006/relationships/image" Target="cid:image001.png@01D9B3DB.87C0F5C0" TargetMode="External"/><Relationship Id="rId5" Type="http://schemas.openxmlformats.org/officeDocument/2006/relationships/image" Target="../media/image19.png"/><Relationship Id="rId4" Type="http://schemas.openxmlformats.org/officeDocument/2006/relationships/hyperlink" Target="https://www.ercot.com/files/docs/2023/08/01/LPL-Distribution-Loss-Factor-and-Methodology.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16040" y="3926048"/>
            <a:ext cx="4941771" cy="1630994"/>
          </a:xfrm>
        </p:spPr>
        <p:txBody>
          <a:bodyPr/>
          <a:lstStyle/>
          <a:p>
            <a:r>
              <a:rPr lang="en-US" dirty="0"/>
              <a:t>Lubbock </a:t>
            </a:r>
            <a:br>
              <a:rPr lang="en-US" dirty="0"/>
            </a:br>
            <a:r>
              <a:rPr lang="en-US" dirty="0"/>
              <a:t>Retail Integration Task Force – </a:t>
            </a:r>
            <a:r>
              <a:rPr lang="en-US" b="1" dirty="0"/>
              <a:t>LRITF</a:t>
            </a:r>
            <a:br>
              <a:rPr lang="en-US" b="1" dirty="0"/>
            </a:br>
            <a:r>
              <a:rPr lang="en-US" sz="2000" b="1" dirty="0"/>
              <a:t>September 12th, 2023</a:t>
            </a:r>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6416041" y="5586890"/>
            <a:ext cx="4941770" cy="396660"/>
          </a:xfrm>
        </p:spPr>
        <p:txBody>
          <a:bodyPr>
            <a:normAutofit/>
          </a:bodyPr>
          <a:lstStyle/>
          <a:p>
            <a:r>
              <a:rPr lang="en-US" dirty="0"/>
              <a:t>Chris Rowley     Michael Winegeart     Sheri Wiegand</a:t>
            </a:r>
          </a:p>
        </p:txBody>
      </p:sp>
    </p:spTree>
    <p:extLst>
      <p:ext uri="{BB962C8B-B14F-4D97-AF65-F5344CB8AC3E}">
        <p14:creationId xmlns:p14="http://schemas.microsoft.com/office/powerpoint/2010/main" val="258605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838200" y="5509419"/>
            <a:ext cx="4082142" cy="585788"/>
          </a:xfrm>
        </p:spPr>
        <p:txBody>
          <a:bodyPr>
            <a:normAutofit/>
          </a:bodyPr>
          <a:lstStyle/>
          <a:p>
            <a:r>
              <a:rPr lang="en-US" dirty="0"/>
              <a:t>TIMELINE of Actions</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b="1" dirty="0"/>
              <a:t>Q1 2023</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b="1" dirty="0"/>
              <a:t>Q2 2023</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b="1" dirty="0"/>
              <a:t>Q3 2023</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b="1" dirty="0"/>
              <a:t>Q4 2023 </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201510" y="1162136"/>
            <a:ext cx="7824415" cy="1390367"/>
          </a:xfrm>
          <a:ln>
            <a:solidFill>
              <a:schemeClr val="tx1"/>
            </a:solidFill>
          </a:ln>
        </p:spPr>
        <p:txBody>
          <a:bodyPr>
            <a:normAutofit/>
          </a:bodyPr>
          <a:lstStyle/>
          <a:p>
            <a:pPr>
              <a:spcBef>
                <a:spcPts val="0"/>
              </a:spcBef>
            </a:pPr>
            <a:r>
              <a:rPr lang="en-US" dirty="0">
                <a:highlight>
                  <a:srgbClr val="FFFF00"/>
                </a:highlight>
              </a:rPr>
              <a:t>LP&amp;L Rates </a:t>
            </a:r>
          </a:p>
          <a:p>
            <a:pPr>
              <a:spcBef>
                <a:spcPts val="0"/>
              </a:spcBef>
            </a:pPr>
            <a:r>
              <a:rPr lang="en-US" dirty="0">
                <a:highlight>
                  <a:srgbClr val="00FFFF"/>
                </a:highlight>
              </a:rPr>
              <a:t>Customer Enrollment Process – Detailed Timeline</a:t>
            </a:r>
          </a:p>
          <a:p>
            <a:pPr>
              <a:spcBef>
                <a:spcPts val="0"/>
              </a:spcBef>
            </a:pPr>
            <a:r>
              <a:rPr lang="en-US" dirty="0">
                <a:highlight>
                  <a:srgbClr val="FFFF00"/>
                </a:highlight>
              </a:rPr>
              <a:t>PUCT Complaint Process / Application of PUCT Rules</a:t>
            </a:r>
          </a:p>
          <a:p>
            <a:pPr>
              <a:spcBef>
                <a:spcPts val="0"/>
              </a:spcBef>
            </a:pPr>
            <a:r>
              <a:rPr lang="en-US" dirty="0">
                <a:highlight>
                  <a:srgbClr val="FFFF00"/>
                </a:highlight>
              </a:rPr>
              <a:t>Transaction Timelines / TXSET Timelines </a:t>
            </a:r>
          </a:p>
          <a:p>
            <a:pPr>
              <a:spcBef>
                <a:spcPts val="0"/>
              </a:spcBef>
            </a:pPr>
            <a:r>
              <a:rPr lang="en-US" dirty="0">
                <a:highlight>
                  <a:srgbClr val="FFFF00"/>
                </a:highlight>
              </a:rPr>
              <a:t>CSA Process</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780012" y="2649580"/>
            <a:ext cx="5487937" cy="1010842"/>
          </a:xfrm>
          <a:ln>
            <a:solidFill>
              <a:schemeClr val="tx1"/>
            </a:solidFill>
          </a:ln>
        </p:spPr>
        <p:txBody>
          <a:bodyPr>
            <a:normAutofit/>
          </a:bodyPr>
          <a:lstStyle/>
          <a:p>
            <a:pPr>
              <a:spcBef>
                <a:spcPts val="0"/>
              </a:spcBef>
            </a:pPr>
            <a:r>
              <a:rPr lang="en-US" dirty="0">
                <a:highlight>
                  <a:srgbClr val="00FF00"/>
                </a:highlight>
              </a:rPr>
              <a:t>Mass Customer Lists</a:t>
            </a:r>
          </a:p>
          <a:p>
            <a:pPr>
              <a:spcBef>
                <a:spcPts val="0"/>
              </a:spcBef>
            </a:pPr>
            <a:r>
              <a:rPr lang="en-US" dirty="0">
                <a:highlight>
                  <a:srgbClr val="FFFF00"/>
                </a:highlight>
              </a:rPr>
              <a:t>Power to Choose website</a:t>
            </a:r>
          </a:p>
          <a:p>
            <a:pPr>
              <a:spcBef>
                <a:spcPts val="0"/>
              </a:spcBef>
            </a:pPr>
            <a:r>
              <a:rPr lang="en-US" dirty="0">
                <a:highlight>
                  <a:srgbClr val="00FF00"/>
                </a:highlight>
              </a:rPr>
              <a:t>Customer Forums/Town Halls</a:t>
            </a:r>
          </a:p>
          <a:p>
            <a:pPr>
              <a:spcBef>
                <a:spcPts val="0"/>
              </a:spcBef>
            </a:pPr>
            <a:r>
              <a:rPr lang="en-US" dirty="0">
                <a:highlight>
                  <a:srgbClr val="FFFF00"/>
                </a:highlight>
              </a:rPr>
              <a:t>Flight Testing / Bank Testing</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376913" y="3749407"/>
            <a:ext cx="6181203" cy="1010842"/>
          </a:xfrm>
          <a:ln>
            <a:solidFill>
              <a:schemeClr val="tx1"/>
            </a:solidFill>
          </a:ln>
        </p:spPr>
        <p:txBody>
          <a:bodyPr>
            <a:normAutofit/>
          </a:bodyPr>
          <a:lstStyle/>
          <a:p>
            <a:pPr>
              <a:spcBef>
                <a:spcPts val="0"/>
              </a:spcBef>
            </a:pPr>
            <a:r>
              <a:rPr lang="en-US" dirty="0">
                <a:highlight>
                  <a:srgbClr val="00FF00"/>
                </a:highlight>
              </a:rPr>
              <a:t>CBCI files </a:t>
            </a:r>
          </a:p>
          <a:p>
            <a:pPr>
              <a:spcBef>
                <a:spcPts val="0"/>
              </a:spcBef>
            </a:pPr>
            <a:r>
              <a:rPr lang="en-US" dirty="0">
                <a:highlight>
                  <a:srgbClr val="00FF00"/>
                </a:highlight>
              </a:rPr>
              <a:t>Default REP Selection Process</a:t>
            </a:r>
          </a:p>
          <a:p>
            <a:pPr>
              <a:spcBef>
                <a:spcPts val="0"/>
              </a:spcBef>
            </a:pPr>
            <a:r>
              <a:rPr lang="en-US" dirty="0">
                <a:highlight>
                  <a:srgbClr val="00FF00"/>
                </a:highlight>
              </a:rPr>
              <a:t>DNP Blackout Period</a:t>
            </a:r>
          </a:p>
          <a:p>
            <a:pPr>
              <a:spcBef>
                <a:spcPts val="0"/>
              </a:spcBef>
            </a:pPr>
            <a:r>
              <a:rPr lang="en-US" dirty="0">
                <a:highlight>
                  <a:srgbClr val="FFFF00"/>
                </a:highlight>
              </a:rPr>
              <a:t>Market Operations Group Established</a:t>
            </a:r>
          </a:p>
          <a:p>
            <a:endParaRPr lang="en-US" dirty="0"/>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175280" y="4824430"/>
            <a:ext cx="5102680" cy="1010842"/>
          </a:xfrm>
        </p:spPr>
        <p:txBody>
          <a:bodyPr>
            <a:normAutofit/>
          </a:bodyPr>
          <a:lstStyle/>
          <a:p>
            <a:r>
              <a:rPr lang="en-US" sz="2000" dirty="0"/>
              <a:t>GO LIVE – Transition to Competition </a:t>
            </a:r>
            <a:r>
              <a:rPr lang="en-US" sz="3200" b="1" dirty="0">
                <a:solidFill>
                  <a:srgbClr val="FF0000"/>
                </a:solidFill>
              </a:rPr>
              <a:t>???</a:t>
            </a:r>
          </a:p>
        </p:txBody>
      </p:sp>
      <p:sp>
        <p:nvSpPr>
          <p:cNvPr id="7" name="Text Placeholder 2">
            <a:extLst>
              <a:ext uri="{FF2B5EF4-FFF2-40B4-BE49-F238E27FC236}">
                <a16:creationId xmlns:a16="http://schemas.microsoft.com/office/drawing/2014/main" id="{6B0CAF54-0361-DE50-1D4F-A721E8C35987}"/>
              </a:ext>
            </a:extLst>
          </p:cNvPr>
          <p:cNvSpPr txBox="1">
            <a:spLocks/>
          </p:cNvSpPr>
          <p:nvPr/>
        </p:nvSpPr>
        <p:spPr>
          <a:xfrm>
            <a:off x="-232682" y="455260"/>
            <a:ext cx="2141764"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t>Q4 2022</a:t>
            </a:r>
            <a:endParaRPr lang="en-US" b="1" dirty="0"/>
          </a:p>
        </p:txBody>
      </p:sp>
      <p:cxnSp>
        <p:nvCxnSpPr>
          <p:cNvPr id="9" name="Straight Connector 8">
            <a:extLst>
              <a:ext uri="{FF2B5EF4-FFF2-40B4-BE49-F238E27FC236}">
                <a16:creationId xmlns:a16="http://schemas.microsoft.com/office/drawing/2014/main" id="{FC3F24CF-4CB3-A110-D52F-D678A4F4DE9D}"/>
              </a:ext>
            </a:extLst>
          </p:cNvPr>
          <p:cNvCxnSpPr/>
          <p:nvPr/>
        </p:nvCxnSpPr>
        <p:spPr>
          <a:xfrm>
            <a:off x="2152650" y="712435"/>
            <a:ext cx="1514475" cy="0"/>
          </a:xfrm>
          <a:prstGeom prst="line">
            <a:avLst/>
          </a:prstGeom>
        </p:spPr>
        <p:style>
          <a:lnRef idx="1">
            <a:schemeClr val="dk1"/>
          </a:lnRef>
          <a:fillRef idx="0">
            <a:schemeClr val="dk1"/>
          </a:fillRef>
          <a:effectRef idx="0">
            <a:schemeClr val="dk1"/>
          </a:effectRef>
          <a:fontRef idx="minor">
            <a:schemeClr val="tx1"/>
          </a:fontRef>
        </p:style>
      </p:cxnSp>
      <p:sp>
        <p:nvSpPr>
          <p:cNvPr id="10" name="Text Placeholder 11">
            <a:extLst>
              <a:ext uri="{FF2B5EF4-FFF2-40B4-BE49-F238E27FC236}">
                <a16:creationId xmlns:a16="http://schemas.microsoft.com/office/drawing/2014/main" id="{CE608BEA-8329-6B3A-57DC-1FB35A894E82}"/>
              </a:ext>
            </a:extLst>
          </p:cNvPr>
          <p:cNvSpPr txBox="1">
            <a:spLocks/>
          </p:cNvSpPr>
          <p:nvPr/>
        </p:nvSpPr>
        <p:spPr>
          <a:xfrm>
            <a:off x="3786868" y="42483"/>
            <a:ext cx="1842407" cy="1010842"/>
          </a:xfrm>
          <a:prstGeom prst="rect">
            <a:avLst/>
          </a:prstGeom>
          <a:ln>
            <a:solidFill>
              <a:schemeClr val="tx1"/>
            </a:solidFill>
          </a:ln>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Pro Forma Tariff</a:t>
            </a:r>
          </a:p>
          <a:p>
            <a:pPr>
              <a:spcBef>
                <a:spcPts val="0"/>
              </a:spcBef>
            </a:pPr>
            <a:r>
              <a:rPr lang="en-US" dirty="0">
                <a:highlight>
                  <a:srgbClr val="FFFF00"/>
                </a:highlight>
              </a:rPr>
              <a:t>Access Agreement</a:t>
            </a:r>
          </a:p>
          <a:p>
            <a:pPr>
              <a:spcBef>
                <a:spcPts val="0"/>
              </a:spcBef>
            </a:pPr>
            <a:r>
              <a:rPr lang="en-US" dirty="0">
                <a:highlight>
                  <a:srgbClr val="FFFF00"/>
                </a:highlight>
              </a:rPr>
              <a:t>POLR Process</a:t>
            </a:r>
          </a:p>
          <a:p>
            <a:pPr>
              <a:spcBef>
                <a:spcPts val="0"/>
              </a:spcBef>
            </a:pPr>
            <a:r>
              <a:rPr lang="en-US" dirty="0">
                <a:highlight>
                  <a:srgbClr val="FFFF00"/>
                </a:highlight>
              </a:rPr>
              <a:t>Safety Net Process</a:t>
            </a:r>
          </a:p>
          <a:p>
            <a:pPr>
              <a:spcBef>
                <a:spcPts val="0"/>
              </a:spcBef>
            </a:pPr>
            <a:endParaRPr lang="en-US" dirty="0"/>
          </a:p>
        </p:txBody>
      </p:sp>
      <p:sp>
        <p:nvSpPr>
          <p:cNvPr id="11" name="Text Placeholder 13">
            <a:extLst>
              <a:ext uri="{FF2B5EF4-FFF2-40B4-BE49-F238E27FC236}">
                <a16:creationId xmlns:a16="http://schemas.microsoft.com/office/drawing/2014/main" id="{2363DBBD-5350-507E-BC19-223B0F571E19}"/>
              </a:ext>
            </a:extLst>
          </p:cNvPr>
          <p:cNvSpPr txBox="1">
            <a:spLocks/>
          </p:cNvSpPr>
          <p:nvPr/>
        </p:nvSpPr>
        <p:spPr>
          <a:xfrm>
            <a:off x="8726620" y="3756241"/>
            <a:ext cx="3436435"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Tampering Information Process</a:t>
            </a:r>
          </a:p>
          <a:p>
            <a:pPr>
              <a:spcBef>
                <a:spcPts val="0"/>
              </a:spcBef>
            </a:pPr>
            <a:r>
              <a:rPr lang="en-US" dirty="0">
                <a:highlight>
                  <a:srgbClr val="00FF00"/>
                </a:highlight>
              </a:rPr>
              <a:t>Smart Meter Texas</a:t>
            </a:r>
          </a:p>
        </p:txBody>
      </p:sp>
      <p:sp>
        <p:nvSpPr>
          <p:cNvPr id="19" name="Text Placeholder 12">
            <a:extLst>
              <a:ext uri="{FF2B5EF4-FFF2-40B4-BE49-F238E27FC236}">
                <a16:creationId xmlns:a16="http://schemas.microsoft.com/office/drawing/2014/main" id="{DA46CF1C-6D3A-2375-2B7F-70C8B5564E42}"/>
              </a:ext>
            </a:extLst>
          </p:cNvPr>
          <p:cNvSpPr txBox="1">
            <a:spLocks/>
          </p:cNvSpPr>
          <p:nvPr/>
        </p:nvSpPr>
        <p:spPr>
          <a:xfrm>
            <a:off x="7612426" y="2639262"/>
            <a:ext cx="2795896"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00FF"/>
                </a:highlight>
              </a:rPr>
              <a:t>ESI IDs in TDSP Extract</a:t>
            </a:r>
          </a:p>
          <a:p>
            <a:pPr>
              <a:spcBef>
                <a:spcPts val="0"/>
              </a:spcBef>
            </a:pPr>
            <a:r>
              <a:rPr lang="en-US" dirty="0">
                <a:highlight>
                  <a:srgbClr val="FFFF00"/>
                </a:highlight>
              </a:rPr>
              <a:t>RMG Chapter 8 Revisions </a:t>
            </a:r>
          </a:p>
          <a:p>
            <a:pPr>
              <a:spcBef>
                <a:spcPts val="0"/>
              </a:spcBef>
            </a:pPr>
            <a:r>
              <a:rPr lang="en-US" dirty="0">
                <a:highlight>
                  <a:srgbClr val="FFFF00"/>
                </a:highlight>
              </a:rPr>
              <a:t>Historical Usage Requests</a:t>
            </a:r>
          </a:p>
          <a:p>
            <a:pPr>
              <a:spcBef>
                <a:spcPts val="0"/>
              </a:spcBef>
            </a:pPr>
            <a:r>
              <a:rPr lang="en-US" dirty="0">
                <a:highlight>
                  <a:srgbClr val="FFFF00"/>
                </a:highlight>
              </a:rPr>
              <a:t>TDSP AMS Data Practices</a:t>
            </a:r>
          </a:p>
        </p:txBody>
      </p:sp>
      <p:sp>
        <p:nvSpPr>
          <p:cNvPr id="20" name="Text Placeholder 12">
            <a:extLst>
              <a:ext uri="{FF2B5EF4-FFF2-40B4-BE49-F238E27FC236}">
                <a16:creationId xmlns:a16="http://schemas.microsoft.com/office/drawing/2014/main" id="{86FD8C4A-8908-0BC3-9721-B7571CC0CB43}"/>
              </a:ext>
            </a:extLst>
          </p:cNvPr>
          <p:cNvSpPr txBox="1">
            <a:spLocks/>
          </p:cNvSpPr>
          <p:nvPr/>
        </p:nvSpPr>
        <p:spPr>
          <a:xfrm>
            <a:off x="8822873" y="1162135"/>
            <a:ext cx="3369127" cy="1430097"/>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u="sng" dirty="0"/>
              <a:t>ERCOT Activities</a:t>
            </a:r>
            <a:r>
              <a:rPr lang="en-US" dirty="0"/>
              <a:t>:  </a:t>
            </a:r>
            <a:r>
              <a:rPr lang="en-US" dirty="0">
                <a:highlight>
                  <a:srgbClr val="FFFF00"/>
                </a:highlight>
              </a:rPr>
              <a:t>SAC04s</a:t>
            </a:r>
            <a:r>
              <a:rPr lang="en-US" dirty="0"/>
              <a:t>, </a:t>
            </a:r>
            <a:r>
              <a:rPr lang="en-US" dirty="0">
                <a:highlight>
                  <a:srgbClr val="FF00FF"/>
                </a:highlight>
              </a:rPr>
              <a:t>Load Profiles </a:t>
            </a:r>
          </a:p>
          <a:p>
            <a:pPr>
              <a:spcBef>
                <a:spcPts val="0"/>
              </a:spcBef>
            </a:pPr>
            <a:r>
              <a:rPr lang="en-US" u="sng" dirty="0"/>
              <a:t>TSDP Activities</a:t>
            </a:r>
            <a:r>
              <a:rPr lang="en-US" dirty="0"/>
              <a:t>:  </a:t>
            </a:r>
            <a:r>
              <a:rPr lang="en-US" dirty="0">
                <a:highlight>
                  <a:srgbClr val="FFFF00"/>
                </a:highlight>
              </a:rPr>
              <a:t>Critical Care</a:t>
            </a:r>
            <a:r>
              <a:rPr lang="en-US" dirty="0"/>
              <a:t>, </a:t>
            </a:r>
            <a:r>
              <a:rPr lang="en-US" dirty="0">
                <a:highlight>
                  <a:srgbClr val="FFFF00"/>
                </a:highlight>
              </a:rPr>
              <a:t>DLFs</a:t>
            </a:r>
            <a:r>
              <a:rPr lang="en-US" dirty="0"/>
              <a:t>, </a:t>
            </a:r>
            <a:r>
              <a:rPr lang="en-US" dirty="0">
                <a:highlight>
                  <a:srgbClr val="FFFF00"/>
                </a:highlight>
              </a:rPr>
              <a:t>Solar/DG</a:t>
            </a:r>
            <a:r>
              <a:rPr lang="en-US" dirty="0"/>
              <a:t>, </a:t>
            </a:r>
            <a:r>
              <a:rPr lang="en-US" dirty="0">
                <a:highlight>
                  <a:srgbClr val="FFFF00"/>
                </a:highlight>
              </a:rPr>
              <a:t>Switch Hold Files</a:t>
            </a:r>
            <a:r>
              <a:rPr lang="en-US" dirty="0"/>
              <a:t>, </a:t>
            </a:r>
            <a:r>
              <a:rPr lang="en-US" dirty="0">
                <a:highlight>
                  <a:srgbClr val="FFFF00"/>
                </a:highlight>
              </a:rPr>
              <a:t>BUSIDDRQ</a:t>
            </a:r>
            <a:r>
              <a:rPr lang="en-US" dirty="0"/>
              <a:t>, </a:t>
            </a:r>
            <a:r>
              <a:rPr lang="en-US" dirty="0">
                <a:highlight>
                  <a:srgbClr val="FFFF00"/>
                </a:highlight>
              </a:rPr>
              <a:t>Call Center</a:t>
            </a:r>
            <a:r>
              <a:rPr lang="en-US" dirty="0"/>
              <a:t>, </a:t>
            </a:r>
            <a:r>
              <a:rPr lang="en-US" dirty="0">
                <a:highlight>
                  <a:srgbClr val="FFFF00"/>
                </a:highlight>
              </a:rPr>
              <a:t>OGFLT</a:t>
            </a:r>
            <a:r>
              <a:rPr lang="en-US" dirty="0"/>
              <a:t>, </a:t>
            </a:r>
            <a:r>
              <a:rPr lang="en-US" dirty="0">
                <a:highlight>
                  <a:srgbClr val="FFFF00"/>
                </a:highlight>
              </a:rPr>
              <a:t>Weather Moratoriums</a:t>
            </a:r>
            <a:r>
              <a:rPr lang="en-US" dirty="0"/>
              <a:t>, </a:t>
            </a:r>
            <a:r>
              <a:rPr lang="en-US" dirty="0">
                <a:highlight>
                  <a:srgbClr val="FFFF00"/>
                </a:highlight>
              </a:rPr>
              <a:t>Proration</a:t>
            </a:r>
          </a:p>
        </p:txBody>
      </p:sp>
      <p:sp>
        <p:nvSpPr>
          <p:cNvPr id="8" name="TextBox 7">
            <a:extLst>
              <a:ext uri="{FF2B5EF4-FFF2-40B4-BE49-F238E27FC236}">
                <a16:creationId xmlns:a16="http://schemas.microsoft.com/office/drawing/2014/main" id="{A397A720-6C90-B62D-44DF-86994CC8CFE3}"/>
              </a:ext>
            </a:extLst>
          </p:cNvPr>
          <p:cNvSpPr txBox="1"/>
          <p:nvPr/>
        </p:nvSpPr>
        <p:spPr>
          <a:xfrm rot="20032215">
            <a:off x="5036704" y="4948510"/>
            <a:ext cx="1324908" cy="461665"/>
          </a:xfrm>
          <a:prstGeom prst="rect">
            <a:avLst/>
          </a:prstGeom>
          <a:noFill/>
        </p:spPr>
        <p:txBody>
          <a:bodyPr wrap="square" rtlCol="0">
            <a:spAutoFit/>
          </a:bodyPr>
          <a:lstStyle/>
          <a:p>
            <a:r>
              <a:rPr lang="en-US" sz="2400" b="1" dirty="0">
                <a:solidFill>
                  <a:srgbClr val="FF0000"/>
                </a:solidFill>
              </a:rPr>
              <a:t>Delayed </a:t>
            </a:r>
          </a:p>
        </p:txBody>
      </p:sp>
      <p:sp>
        <p:nvSpPr>
          <p:cNvPr id="16" name="TextBox 15">
            <a:extLst>
              <a:ext uri="{FF2B5EF4-FFF2-40B4-BE49-F238E27FC236}">
                <a16:creationId xmlns:a16="http://schemas.microsoft.com/office/drawing/2014/main" id="{723DCEB8-ABDB-4570-6633-646221D19029}"/>
              </a:ext>
            </a:extLst>
          </p:cNvPr>
          <p:cNvSpPr txBox="1"/>
          <p:nvPr/>
        </p:nvSpPr>
        <p:spPr>
          <a:xfrm>
            <a:off x="6175280" y="5426765"/>
            <a:ext cx="1905233" cy="1200329"/>
          </a:xfrm>
          <a:prstGeom prst="rect">
            <a:avLst/>
          </a:prstGeom>
          <a:noFill/>
        </p:spPr>
        <p:txBody>
          <a:bodyPr wrap="square" rtlCol="0">
            <a:spAutoFit/>
          </a:bodyPr>
          <a:lstStyle/>
          <a:p>
            <a:r>
              <a:rPr lang="en-US" dirty="0">
                <a:highlight>
                  <a:srgbClr val="FFFF00"/>
                </a:highlight>
              </a:rPr>
              <a:t>Completed</a:t>
            </a:r>
          </a:p>
          <a:p>
            <a:r>
              <a:rPr lang="en-US" dirty="0">
                <a:highlight>
                  <a:srgbClr val="00FFFF"/>
                </a:highlight>
              </a:rPr>
              <a:t>Q3 2023</a:t>
            </a:r>
          </a:p>
          <a:p>
            <a:r>
              <a:rPr lang="en-US" dirty="0">
                <a:highlight>
                  <a:srgbClr val="FF00FF"/>
                </a:highlight>
              </a:rPr>
              <a:t>Q4 2023</a:t>
            </a:r>
          </a:p>
          <a:p>
            <a:r>
              <a:rPr lang="en-US" dirty="0">
                <a:highlight>
                  <a:srgbClr val="00FF00"/>
                </a:highlight>
              </a:rPr>
              <a:t>Q1 2024</a:t>
            </a:r>
          </a:p>
        </p:txBody>
      </p:sp>
    </p:spTree>
    <p:extLst>
      <p:ext uri="{BB962C8B-B14F-4D97-AF65-F5344CB8AC3E}">
        <p14:creationId xmlns:p14="http://schemas.microsoft.com/office/powerpoint/2010/main" val="332104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FC28-E0BD-4387-B8BE-9965D1A57FF1}"/>
              </a:ext>
            </a:extLst>
          </p:cNvPr>
          <p:cNvSpPr>
            <a:spLocks noGrp="1"/>
          </p:cNvSpPr>
          <p:nvPr>
            <p:ph type="title"/>
          </p:nvPr>
        </p:nvSpPr>
        <p:spPr>
          <a:xfrm>
            <a:off x="5481637" y="733719"/>
            <a:ext cx="5111750" cy="1204912"/>
          </a:xfrm>
        </p:spPr>
        <p:txBody>
          <a:bodyPr>
            <a:normAutofit fontScale="90000"/>
          </a:bodyPr>
          <a:lstStyle/>
          <a:p>
            <a:r>
              <a:rPr lang="en-US" dirty="0" err="1"/>
              <a:t>Lritf</a:t>
            </a:r>
            <a:r>
              <a:rPr lang="en-US" dirty="0"/>
              <a:t> meeting</a:t>
            </a:r>
            <a:br>
              <a:rPr lang="en-US" dirty="0"/>
            </a:br>
            <a:r>
              <a:rPr lang="en-US" dirty="0"/>
              <a:t>Held after RMS @ 1:00 PM </a:t>
            </a:r>
            <a:br>
              <a:rPr lang="en-US" dirty="0"/>
            </a:br>
            <a:r>
              <a:rPr lang="en-US" dirty="0"/>
              <a:t> </a:t>
            </a:r>
            <a:br>
              <a:rPr lang="en-US" dirty="0"/>
            </a:br>
            <a:r>
              <a:rPr lang="en-US" dirty="0"/>
              <a:t>September 12th, 2023</a:t>
            </a:r>
          </a:p>
        </p:txBody>
      </p:sp>
      <p:sp>
        <p:nvSpPr>
          <p:cNvPr id="3" name="Text Placeholder 2">
            <a:extLst>
              <a:ext uri="{FF2B5EF4-FFF2-40B4-BE49-F238E27FC236}">
                <a16:creationId xmlns:a16="http://schemas.microsoft.com/office/drawing/2014/main" id="{FED19BCA-B61F-4EA6-A1FB-CCA3BD8506FB}"/>
              </a:ext>
            </a:extLst>
          </p:cNvPr>
          <p:cNvSpPr>
            <a:spLocks noGrp="1"/>
          </p:cNvSpPr>
          <p:nvPr>
            <p:ph type="body" idx="1"/>
          </p:nvPr>
        </p:nvSpPr>
        <p:spPr>
          <a:xfrm>
            <a:off x="4555514" y="2125085"/>
            <a:ext cx="4230677" cy="1833562"/>
          </a:xfrm>
        </p:spPr>
        <p:txBody>
          <a:bodyPr>
            <a:noAutofit/>
          </a:bodyPr>
          <a:lstStyle/>
          <a:p>
            <a:r>
              <a:rPr lang="en-US" sz="2000" b="1" u="sng" dirty="0"/>
              <a:t>AGENDA:</a:t>
            </a:r>
          </a:p>
          <a:p>
            <a:pPr marL="285750" indent="-285750">
              <a:buFont typeface="Courier New" panose="02070309020205020404" pitchFamily="49" charset="0"/>
              <a:buChar char="o"/>
            </a:pPr>
            <a:r>
              <a:rPr lang="en-US" sz="1800" dirty="0"/>
              <a:t>FERC Status &amp; Transition Timing</a:t>
            </a:r>
          </a:p>
          <a:p>
            <a:pPr marL="285750" indent="-285750">
              <a:buFont typeface="Courier New" panose="02070309020205020404" pitchFamily="49" charset="0"/>
              <a:buChar char="o"/>
            </a:pPr>
            <a:r>
              <a:rPr lang="en-US" sz="1800" dirty="0"/>
              <a:t>Flight Testing</a:t>
            </a:r>
          </a:p>
          <a:p>
            <a:pPr marL="285750" indent="-285750">
              <a:buFont typeface="Courier New" panose="02070309020205020404" pitchFamily="49" charset="0"/>
              <a:buChar char="o"/>
            </a:pPr>
            <a:r>
              <a:rPr lang="en-US" sz="1800" dirty="0"/>
              <a:t>REP Registration Process</a:t>
            </a:r>
          </a:p>
          <a:p>
            <a:pPr marL="285750" indent="-285750">
              <a:buFont typeface="Courier New" panose="02070309020205020404" pitchFamily="49" charset="0"/>
              <a:buChar char="o"/>
            </a:pPr>
            <a:r>
              <a:rPr lang="en-US" sz="1800" dirty="0"/>
              <a:t>Peddler’s License Reminder</a:t>
            </a:r>
          </a:p>
          <a:p>
            <a:pPr marL="285750" indent="-285750">
              <a:buFont typeface="Courier New" panose="02070309020205020404" pitchFamily="49" charset="0"/>
              <a:buChar char="o"/>
            </a:pPr>
            <a:r>
              <a:rPr lang="en-US" sz="1800" dirty="0"/>
              <a:t>LP&amp;L REP Workshop Highlights – DNP Process, New Construction, Distributed Generation/Solar Matrix, DRG list format</a:t>
            </a:r>
          </a:p>
          <a:p>
            <a:pPr marL="285750" indent="-285750">
              <a:buFont typeface="Courier New" panose="02070309020205020404" pitchFamily="49" charset="0"/>
              <a:buChar char="o"/>
            </a:pPr>
            <a:r>
              <a:rPr lang="en-US" sz="1800" dirty="0"/>
              <a:t>New RMGRR – Process Clarifications:  POLR, IAGs, Switch Holds, </a:t>
            </a:r>
            <a:r>
              <a:rPr lang="en-US" sz="1800" dirty="0" err="1"/>
              <a:t>etc</a:t>
            </a:r>
            <a:endParaRPr lang="en-US" sz="1800" dirty="0"/>
          </a:p>
          <a:p>
            <a:pPr marL="285750" indent="-285750">
              <a:buFont typeface="Courier New" panose="02070309020205020404" pitchFamily="49" charset="0"/>
              <a:buChar char="o"/>
            </a:pPr>
            <a:endParaRPr lang="en-US" sz="1800" dirty="0"/>
          </a:p>
        </p:txBody>
      </p:sp>
      <p:sp>
        <p:nvSpPr>
          <p:cNvPr id="6" name="Slide Number Placeholder 5">
            <a:extLst>
              <a:ext uri="{FF2B5EF4-FFF2-40B4-BE49-F238E27FC236}">
                <a16:creationId xmlns:a16="http://schemas.microsoft.com/office/drawing/2014/main" id="{7C4B8313-9270-4128-8674-3A3E42B806BC}"/>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11</a:t>
            </a:fld>
            <a:endParaRPr lang="en-US" dirty="0"/>
          </a:p>
        </p:txBody>
      </p:sp>
      <p:sp>
        <p:nvSpPr>
          <p:cNvPr id="4" name="Text Placeholder 2">
            <a:extLst>
              <a:ext uri="{FF2B5EF4-FFF2-40B4-BE49-F238E27FC236}">
                <a16:creationId xmlns:a16="http://schemas.microsoft.com/office/drawing/2014/main" id="{8118C496-0839-50B0-80D2-9204302C21D1}"/>
              </a:ext>
            </a:extLst>
          </p:cNvPr>
          <p:cNvSpPr txBox="1">
            <a:spLocks/>
          </p:cNvSpPr>
          <p:nvPr/>
        </p:nvSpPr>
        <p:spPr>
          <a:xfrm>
            <a:off x="8683566" y="2502772"/>
            <a:ext cx="3332843" cy="1833562"/>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285750" indent="-285750">
              <a:buFont typeface="Courier New" panose="02070309020205020404" pitchFamily="49" charset="0"/>
              <a:buChar char="o"/>
            </a:pPr>
            <a:r>
              <a:rPr lang="en-US" sz="1800" dirty="0"/>
              <a:t>Appendices D1 &amp; D3 – timelines matrices</a:t>
            </a:r>
          </a:p>
          <a:p>
            <a:pPr marL="285750" indent="-285750">
              <a:buFont typeface="Courier New" panose="02070309020205020404" pitchFamily="49" charset="0"/>
              <a:buChar char="o"/>
            </a:pPr>
            <a:r>
              <a:rPr lang="en-US" sz="1800" dirty="0"/>
              <a:t>Smart Meter Texas Portal Update  - AMS Interval Data Gaps</a:t>
            </a:r>
          </a:p>
          <a:p>
            <a:pPr marL="285750" indent="-285750">
              <a:buFont typeface="Courier New" panose="02070309020205020404" pitchFamily="49" charset="0"/>
              <a:buChar char="o"/>
            </a:pPr>
            <a:r>
              <a:rPr lang="en-US" sz="1800" dirty="0"/>
              <a:t>LP&amp;L Contact Information</a:t>
            </a:r>
          </a:p>
          <a:p>
            <a:pPr marL="285750" indent="-285750">
              <a:buFont typeface="Courier New" panose="02070309020205020404" pitchFamily="49" charset="0"/>
              <a:buChar char="o"/>
            </a:pPr>
            <a:r>
              <a:rPr lang="en-US" sz="1800" dirty="0"/>
              <a:t>LP&amp;L Communications – mailers</a:t>
            </a:r>
          </a:p>
          <a:p>
            <a:pPr marL="285750" indent="-285750">
              <a:buFont typeface="Courier New" panose="02070309020205020404" pitchFamily="49" charset="0"/>
              <a:buChar char="o"/>
            </a:pPr>
            <a:r>
              <a:rPr lang="en-US" sz="1800" dirty="0"/>
              <a:t>867_03/810_02s testing transactions</a:t>
            </a:r>
          </a:p>
          <a:p>
            <a:endParaRPr lang="en-US" sz="1800" dirty="0"/>
          </a:p>
        </p:txBody>
      </p:sp>
    </p:spTree>
    <p:extLst>
      <p:ext uri="{BB962C8B-B14F-4D97-AF65-F5344CB8AC3E}">
        <p14:creationId xmlns:p14="http://schemas.microsoft.com/office/powerpoint/2010/main" val="1742861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95299" y="595752"/>
            <a:ext cx="6696075" cy="1909763"/>
          </a:xfrm>
        </p:spPr>
        <p:txBody>
          <a:bodyPr>
            <a:normAutofit/>
          </a:bodyPr>
          <a:lstStyle/>
          <a:p>
            <a:r>
              <a:rPr lang="en-US" dirty="0"/>
              <a:t>	</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5083768" y="595752"/>
            <a:ext cx="6967683" cy="5629275"/>
          </a:xfrm>
        </p:spPr>
        <p:txBody>
          <a:bodyPr>
            <a:normAutofit lnSpcReduction="10000"/>
          </a:bodyPr>
          <a:lstStyle/>
          <a:p>
            <a:r>
              <a:rPr lang="en-US" sz="2800" dirty="0"/>
              <a:t>The Task Force continues to discuss major implementation </a:t>
            </a:r>
            <a:r>
              <a:rPr lang="en-US" sz="2800" dirty="0">
                <a:solidFill>
                  <a:schemeClr val="bg1">
                    <a:lumMod val="50000"/>
                  </a:schemeClr>
                </a:solidFill>
              </a:rPr>
              <a:t>items</a:t>
            </a:r>
            <a:r>
              <a:rPr lang="en-US" sz="2800" dirty="0">
                <a:solidFill>
                  <a:srgbClr val="C00000"/>
                </a:solidFill>
              </a:rPr>
              <a:t> </a:t>
            </a:r>
            <a:r>
              <a:rPr lang="en-US" sz="2800" dirty="0"/>
              <a:t>that must be resolved prior to LP&amp;L entering competition:</a:t>
            </a:r>
          </a:p>
          <a:p>
            <a:endParaRPr lang="en-US" sz="2800" dirty="0"/>
          </a:p>
          <a:p>
            <a:pPr marL="342900" indent="-342900">
              <a:buAutoNum type="arabicPeriod"/>
            </a:pPr>
            <a:r>
              <a:rPr lang="en-US" sz="2400" b="1" u="sng" dirty="0"/>
              <a:t>Pro-Forma Retail Access Tariff </a:t>
            </a:r>
            <a:r>
              <a:rPr lang="en-US" sz="2400" dirty="0"/>
              <a:t>–</a:t>
            </a:r>
            <a:r>
              <a:rPr lang="en-US" sz="2400" dirty="0">
                <a:solidFill>
                  <a:schemeClr val="tx1">
                    <a:lumMod val="50000"/>
                    <a:lumOff val="50000"/>
                  </a:schemeClr>
                </a:solidFill>
              </a:rPr>
              <a:t> </a:t>
            </a:r>
            <a:r>
              <a:rPr lang="en-US" sz="2000" b="1" dirty="0">
                <a:solidFill>
                  <a:schemeClr val="tx1">
                    <a:lumMod val="50000"/>
                    <a:lumOff val="50000"/>
                  </a:schemeClr>
                </a:solidFill>
              </a:rPr>
              <a:t>Project# 54212 </a:t>
            </a:r>
            <a:r>
              <a:rPr lang="en-US" sz="2000" dirty="0">
                <a:solidFill>
                  <a:schemeClr val="tx1">
                    <a:lumMod val="50000"/>
                    <a:lumOff val="50000"/>
                  </a:schemeClr>
                </a:solidFill>
              </a:rPr>
              <a:t>was approved on consent at the 3/23 PUC Open Meeting</a:t>
            </a:r>
          </a:p>
          <a:p>
            <a:pPr marL="342900" indent="-342900">
              <a:buAutoNum type="arabicPeriod"/>
            </a:pPr>
            <a:r>
              <a:rPr lang="en-US" sz="2400" b="1" u="sng" dirty="0">
                <a:solidFill>
                  <a:schemeClr val="tx1">
                    <a:lumMod val="50000"/>
                    <a:lumOff val="50000"/>
                  </a:schemeClr>
                </a:solidFill>
              </a:rPr>
              <a:t>Tariff, Chapter 5 and the Customer Protection Rules</a:t>
            </a:r>
            <a:r>
              <a:rPr lang="en-US" sz="2400" b="1" dirty="0">
                <a:solidFill>
                  <a:schemeClr val="tx1">
                    <a:lumMod val="50000"/>
                    <a:lumOff val="50000"/>
                  </a:schemeClr>
                </a:solidFill>
              </a:rPr>
              <a:t> – </a:t>
            </a:r>
            <a:r>
              <a:rPr lang="en-US" sz="2000" dirty="0">
                <a:solidFill>
                  <a:schemeClr val="tx1">
                    <a:lumMod val="50000"/>
                    <a:lumOff val="50000"/>
                  </a:schemeClr>
                </a:solidFill>
              </a:rPr>
              <a:t>were approved by the City of Lubbock. </a:t>
            </a:r>
          </a:p>
          <a:p>
            <a:pPr marL="342900" indent="-342900">
              <a:buAutoNum type="arabicPeriod"/>
            </a:pPr>
            <a:r>
              <a:rPr lang="en-US" sz="2400" b="1" u="sng" dirty="0"/>
              <a:t>CSA &amp; Mass Transition Transaction Workflows </a:t>
            </a:r>
            <a:r>
              <a:rPr lang="en-US" sz="2400" dirty="0"/>
              <a:t>–</a:t>
            </a:r>
            <a:r>
              <a:rPr lang="en-US" sz="2000" dirty="0"/>
              <a:t>NPRR1159 and RMGRR171 have been approved by PUCT.</a:t>
            </a:r>
          </a:p>
          <a:p>
            <a:pPr marL="342900" indent="-342900">
              <a:buFont typeface="Arial" panose="020B0604020202020204" pitchFamily="34" charset="0"/>
              <a:buAutoNum type="arabicPeriod"/>
            </a:pPr>
            <a:r>
              <a:rPr lang="en-US" sz="2400" b="1" u="sng" dirty="0"/>
              <a:t>Customer Data Issue / Customer Choice Billing </a:t>
            </a:r>
            <a:r>
              <a:rPr lang="en-US" sz="2400" dirty="0"/>
              <a:t>– </a:t>
            </a:r>
            <a:r>
              <a:rPr lang="en-US" sz="2200" dirty="0"/>
              <a:t>HB2664/HB2663 have been signed by the Governor.</a:t>
            </a:r>
            <a:endParaRPr lang="en-US" sz="2400" dirty="0"/>
          </a:p>
          <a:p>
            <a:pPr marL="342900" indent="-342900">
              <a:buFont typeface="Arial" panose="020B0604020202020204" pitchFamily="34" charset="0"/>
              <a:buAutoNum type="arabicPeriod"/>
            </a:pPr>
            <a:r>
              <a:rPr lang="en-US" sz="2400" b="1" u="sng" dirty="0"/>
              <a:t>FERC Approval – </a:t>
            </a:r>
            <a:r>
              <a:rPr lang="en-US" sz="2200" dirty="0"/>
              <a:t>required to transition remaining load from SPS to ERCOT; </a:t>
            </a:r>
            <a:r>
              <a:rPr lang="en-US" sz="2200" u="sng" dirty="0"/>
              <a:t>FERC Settlement agreement reached in FERC ER23-1144-000 – recommended for approval by FERC Trial Staff</a:t>
            </a:r>
            <a:endParaRPr lang="en-US" sz="2200" b="1" u="sng" dirty="0"/>
          </a:p>
        </p:txBody>
      </p:sp>
      <p:sp>
        <p:nvSpPr>
          <p:cNvPr id="4" name="TextBox 3">
            <a:extLst>
              <a:ext uri="{FF2B5EF4-FFF2-40B4-BE49-F238E27FC236}">
                <a16:creationId xmlns:a16="http://schemas.microsoft.com/office/drawing/2014/main" id="{E4EDF43F-CB17-B5FE-368A-1E4FF30F2A90}"/>
              </a:ext>
            </a:extLst>
          </p:cNvPr>
          <p:cNvSpPr txBox="1"/>
          <p:nvPr/>
        </p:nvSpPr>
        <p:spPr>
          <a:xfrm>
            <a:off x="495299" y="1665840"/>
            <a:ext cx="3129093" cy="1569660"/>
          </a:xfrm>
          <a:prstGeom prst="rect">
            <a:avLst/>
          </a:prstGeom>
          <a:noFill/>
        </p:spPr>
        <p:txBody>
          <a:bodyPr wrap="square" rtlCol="0">
            <a:spAutoFit/>
          </a:bodyPr>
          <a:lstStyle/>
          <a:p>
            <a:r>
              <a:rPr lang="en-US" sz="3200" b="1" dirty="0"/>
              <a:t>Major Implementation Items</a:t>
            </a:r>
          </a:p>
        </p:txBody>
      </p:sp>
      <p:sp>
        <p:nvSpPr>
          <p:cNvPr id="6" name="TextBox 5">
            <a:extLst>
              <a:ext uri="{FF2B5EF4-FFF2-40B4-BE49-F238E27FC236}">
                <a16:creationId xmlns:a16="http://schemas.microsoft.com/office/drawing/2014/main" id="{41C8E75C-5818-9A6E-589C-7C1BC433C082}"/>
              </a:ext>
            </a:extLst>
          </p:cNvPr>
          <p:cNvSpPr txBox="1"/>
          <p:nvPr/>
        </p:nvSpPr>
        <p:spPr>
          <a:xfrm rot="20473121">
            <a:off x="4057756" y="2555964"/>
            <a:ext cx="1182848" cy="369332"/>
          </a:xfrm>
          <a:prstGeom prst="rect">
            <a:avLst/>
          </a:prstGeom>
          <a:noFill/>
        </p:spPr>
        <p:txBody>
          <a:bodyPr wrap="square" rtlCol="0">
            <a:spAutoFit/>
          </a:bodyPr>
          <a:lstStyle/>
          <a:p>
            <a:r>
              <a:rPr lang="en-US" b="1" dirty="0">
                <a:solidFill>
                  <a:srgbClr val="FF0000"/>
                </a:solidFill>
              </a:rPr>
              <a:t>Approved </a:t>
            </a:r>
          </a:p>
        </p:txBody>
      </p:sp>
      <p:pic>
        <p:nvPicPr>
          <p:cNvPr id="7" name="Picture 6">
            <a:extLst>
              <a:ext uri="{FF2B5EF4-FFF2-40B4-BE49-F238E27FC236}">
                <a16:creationId xmlns:a16="http://schemas.microsoft.com/office/drawing/2014/main" id="{331C1D69-4C1A-6072-433D-1A30B7F093BB}"/>
              </a:ext>
            </a:extLst>
          </p:cNvPr>
          <p:cNvPicPr>
            <a:picLocks noChangeAspect="1"/>
          </p:cNvPicPr>
          <p:nvPr/>
        </p:nvPicPr>
        <p:blipFill>
          <a:blip r:embed="rId2"/>
          <a:stretch>
            <a:fillRect/>
          </a:stretch>
        </p:blipFill>
        <p:spPr>
          <a:xfrm>
            <a:off x="3945031" y="3631612"/>
            <a:ext cx="1402202" cy="896190"/>
          </a:xfrm>
          <a:prstGeom prst="rect">
            <a:avLst/>
          </a:prstGeom>
        </p:spPr>
      </p:pic>
      <p:pic>
        <p:nvPicPr>
          <p:cNvPr id="8" name="Picture 7">
            <a:extLst>
              <a:ext uri="{FF2B5EF4-FFF2-40B4-BE49-F238E27FC236}">
                <a16:creationId xmlns:a16="http://schemas.microsoft.com/office/drawing/2014/main" id="{ABD775B5-D48B-A127-0D14-1A2B6E2D8595}"/>
              </a:ext>
            </a:extLst>
          </p:cNvPr>
          <p:cNvPicPr>
            <a:picLocks noChangeAspect="1"/>
          </p:cNvPicPr>
          <p:nvPr/>
        </p:nvPicPr>
        <p:blipFill>
          <a:blip r:embed="rId2"/>
          <a:stretch>
            <a:fillRect/>
          </a:stretch>
        </p:blipFill>
        <p:spPr>
          <a:xfrm>
            <a:off x="3945031" y="4311331"/>
            <a:ext cx="1402202" cy="896190"/>
          </a:xfrm>
          <a:prstGeom prst="rect">
            <a:avLst/>
          </a:prstGeom>
        </p:spPr>
      </p:pic>
      <p:pic>
        <p:nvPicPr>
          <p:cNvPr id="5" name="Picture 4">
            <a:extLst>
              <a:ext uri="{FF2B5EF4-FFF2-40B4-BE49-F238E27FC236}">
                <a16:creationId xmlns:a16="http://schemas.microsoft.com/office/drawing/2014/main" id="{0E8071B3-518B-6A9E-CCBE-23C74944D3EE}"/>
              </a:ext>
            </a:extLst>
          </p:cNvPr>
          <p:cNvPicPr>
            <a:picLocks noChangeAspect="1"/>
          </p:cNvPicPr>
          <p:nvPr/>
        </p:nvPicPr>
        <p:blipFill>
          <a:blip r:embed="rId3"/>
          <a:stretch>
            <a:fillRect/>
          </a:stretch>
        </p:blipFill>
        <p:spPr>
          <a:xfrm>
            <a:off x="3941983" y="2960328"/>
            <a:ext cx="1408298" cy="896190"/>
          </a:xfrm>
          <a:prstGeom prst="rect">
            <a:avLst/>
          </a:prstGeom>
        </p:spPr>
      </p:pic>
    </p:spTree>
    <p:extLst>
      <p:ext uri="{BB962C8B-B14F-4D97-AF65-F5344CB8AC3E}">
        <p14:creationId xmlns:p14="http://schemas.microsoft.com/office/powerpoint/2010/main" val="3988973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95299" y="723900"/>
            <a:ext cx="6696075" cy="1909763"/>
          </a:xfrm>
        </p:spPr>
        <p:txBody>
          <a:bodyPr>
            <a:normAutofit/>
          </a:bodyPr>
          <a:lstStyle/>
          <a:p>
            <a:r>
              <a:rPr lang="en-US" dirty="0"/>
              <a:t>LRITF meeting</a:t>
            </a:r>
            <a:br>
              <a:rPr lang="en-US" dirty="0"/>
            </a:br>
            <a:r>
              <a:rPr lang="en-US" dirty="0"/>
              <a:t>	8/1/23</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592761" y="515679"/>
            <a:ext cx="7090950" cy="5826642"/>
          </a:xfrm>
        </p:spPr>
        <p:txBody>
          <a:bodyPr>
            <a:normAutofit fontScale="77500" lnSpcReduction="20000"/>
          </a:bodyPr>
          <a:lstStyle/>
          <a:p>
            <a:pPr algn="ctr"/>
            <a:r>
              <a:rPr lang="en-US" sz="2800" b="1" dirty="0"/>
              <a:t>The Task Force reviewed the following:</a:t>
            </a:r>
          </a:p>
          <a:p>
            <a:pPr marL="457200" indent="-457200" algn="ctr">
              <a:buFont typeface="Arial" panose="020B0604020202020204" pitchFamily="34" charset="0"/>
              <a:buChar char="•"/>
            </a:pPr>
            <a:endParaRPr lang="en-US" sz="2800" dirty="0"/>
          </a:p>
          <a:p>
            <a:pPr marL="457200" indent="-457200">
              <a:buFont typeface="Arial" panose="020B0604020202020204" pitchFamily="34" charset="0"/>
              <a:buChar char="•"/>
            </a:pPr>
            <a:r>
              <a:rPr lang="en-US" sz="2800" b="1" u="sng" dirty="0"/>
              <a:t>Flight Testing Requirements</a:t>
            </a:r>
            <a:r>
              <a:rPr lang="en-US" sz="2800" u="sng" dirty="0"/>
              <a:t>- </a:t>
            </a:r>
            <a:r>
              <a:rPr lang="en-US" sz="2800" dirty="0"/>
              <a:t>CRs yet to be certified in LP&amp;L territory will need to participate in the 1023 flight.  Registration deadline was 9/6/23.  LP&amp;L to conduct penny &amp; connectivity only testing. </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b="1" u="sng" dirty="0"/>
              <a:t>REP Registration Process</a:t>
            </a:r>
            <a:r>
              <a:rPr lang="en-US" sz="2800" dirty="0"/>
              <a:t>– email complete Access Agreement to </a:t>
            </a:r>
            <a:r>
              <a:rPr lang="en-US" sz="2800" dirty="0">
                <a:hlinkClick r:id="rId2"/>
              </a:rPr>
              <a:t>MarketOps@mylubbock.us</a:t>
            </a:r>
            <a:r>
              <a:rPr lang="en-US" sz="2800" dirty="0"/>
              <a:t> with REP Welcome Packet to follow.</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r>
              <a:rPr lang="en-US" sz="2800" b="1" u="sng" dirty="0"/>
              <a:t>AMS Data Practices </a:t>
            </a:r>
            <a:r>
              <a:rPr lang="en-US" sz="2800" dirty="0"/>
              <a:t>matrix reviewed with LP&amp;L responses: </a:t>
            </a:r>
            <a:r>
              <a:rPr lang="en-US" sz="2800" dirty="0">
                <a:hlinkClick r:id="rId3"/>
              </a:rPr>
              <a:t>https://www.ercot.com/files/docs/2023/07/31/draft-tdsp-ams-data-practices_lpl-market-07282023.xlsx</a:t>
            </a:r>
            <a:endParaRPr lang="en-US" sz="2800" dirty="0"/>
          </a:p>
          <a:p>
            <a:pPr marL="457200" indent="-457200">
              <a:buFont typeface="Arial" panose="020B0604020202020204" pitchFamily="34" charset="0"/>
              <a:buChar char="•"/>
            </a:pPr>
            <a:endParaRPr lang="en-US" sz="2800" u="sng" dirty="0"/>
          </a:p>
          <a:p>
            <a:pPr marL="457200" indent="-457200">
              <a:buFont typeface="Arial" panose="020B0604020202020204" pitchFamily="34" charset="0"/>
              <a:buChar char="•"/>
            </a:pPr>
            <a:r>
              <a:rPr lang="en-US" sz="2800" dirty="0"/>
              <a:t>Preview of </a:t>
            </a:r>
            <a:r>
              <a:rPr lang="en-US" sz="2800" b="1" u="sng" dirty="0"/>
              <a:t>LP&amp;L REP Workshop</a:t>
            </a:r>
            <a:r>
              <a:rPr lang="en-US" sz="2800" b="1" dirty="0"/>
              <a:t> - </a:t>
            </a:r>
            <a:r>
              <a:rPr lang="en-US" sz="2800" dirty="0"/>
              <a:t>Workshop was attended by 12 REPs, 7 Brokers, 2 TDSPs, and 3 ERCOT Staff members</a:t>
            </a:r>
            <a:r>
              <a:rPr lang="en-US" sz="2800" u="sng" dirty="0"/>
              <a:t> </a:t>
            </a:r>
          </a:p>
        </p:txBody>
      </p:sp>
    </p:spTree>
    <p:extLst>
      <p:ext uri="{BB962C8B-B14F-4D97-AF65-F5344CB8AC3E}">
        <p14:creationId xmlns:p14="http://schemas.microsoft.com/office/powerpoint/2010/main" val="3730415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1269156741"/>
              </p:ext>
            </p:extLst>
          </p:nvPr>
        </p:nvGraphicFramePr>
        <p:xfrm>
          <a:off x="628857" y="1439768"/>
          <a:ext cx="11268074" cy="3779520"/>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2878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Transition to Competition </a:t>
                      </a:r>
                    </a:p>
                  </a:txBody>
                  <a:tcPr/>
                </a:tc>
                <a:extLst>
                  <a:ext uri="{0D108BD9-81ED-4DB2-BD59-A6C34878D82A}">
                    <a16:rowId xmlns:a16="http://schemas.microsoft.com/office/drawing/2014/main" val="2162009835"/>
                  </a:ext>
                </a:extLst>
              </a:tr>
              <a:tr h="1342284">
                <a:tc>
                  <a:txBody>
                    <a:bodyPr/>
                    <a:lstStyle/>
                    <a:p>
                      <a:r>
                        <a:rPr lang="en-US" sz="1800" b="1" kern="1200" dirty="0">
                          <a:solidFill>
                            <a:schemeClr val="dk1"/>
                          </a:solidFill>
                          <a:effectLst/>
                          <a:latin typeface="+mn-lt"/>
                          <a:ea typeface="+mn-ea"/>
                          <a:cs typeface="+mn-cs"/>
                        </a:rPr>
                        <a:t>Q:  Will LP&amp;L require a </a:t>
                      </a:r>
                      <a:r>
                        <a:rPr lang="en-US" sz="1800" b="1" u="sng" kern="1200" dirty="0">
                          <a:solidFill>
                            <a:schemeClr val="dk1"/>
                          </a:solidFill>
                          <a:effectLst/>
                          <a:latin typeface="+mn-lt"/>
                          <a:ea typeface="+mn-ea"/>
                          <a:cs typeface="+mn-cs"/>
                        </a:rPr>
                        <a:t>Delivery Service Agreement/ Access Agreement</a:t>
                      </a:r>
                      <a:r>
                        <a:rPr lang="en-US" sz="1800" b="1" kern="1200" dirty="0">
                          <a:solidFill>
                            <a:schemeClr val="dk1"/>
                          </a:solidFill>
                          <a:effectLst/>
                          <a:latin typeface="+mn-lt"/>
                          <a:ea typeface="+mn-ea"/>
                          <a:cs typeface="+mn-cs"/>
                        </a:rPr>
                        <a:t> from REPs wanting to participate in LP&amp;L territory?  What is the process to execute?</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Yes, the Access Agreement found in the LP&amp;L tariffs (Appendix A), posted to the LRITF main page, will be required for REP participation within LP&amp;L territory.  Successful flight testing is required.  The executed agreement should be forwarded to MarketOps@my.lubbock.us .  Within 24 – 48 hours a reply will be forwarded with a REP Account Number that will be needed for REPs to utilize the REP hotline, and a welcome packet will be provided with valuable market partner information.  </a:t>
                      </a:r>
                    </a:p>
                    <a:p>
                      <a:r>
                        <a:rPr lang="en-US" sz="1800" kern="1200" dirty="0">
                          <a:solidFill>
                            <a:schemeClr val="dk1"/>
                          </a:solidFill>
                          <a:effectLst/>
                          <a:latin typeface="+mn-lt"/>
                          <a:ea typeface="+mn-ea"/>
                          <a:cs typeface="+mn-cs"/>
                        </a:rPr>
                        <a:t> </a:t>
                      </a:r>
                    </a:p>
                    <a:p>
                      <a:r>
                        <a:rPr lang="en-US" sz="1800" b="1" kern="1200" dirty="0">
                          <a:solidFill>
                            <a:schemeClr val="dk1"/>
                          </a:solidFill>
                          <a:effectLst/>
                          <a:latin typeface="+mn-lt"/>
                          <a:ea typeface="+mn-ea"/>
                          <a:cs typeface="+mn-cs"/>
                        </a:rPr>
                        <a:t>Q:  Will a </a:t>
                      </a:r>
                      <a:r>
                        <a:rPr lang="en-US" sz="1800" b="1" u="sng" kern="1200" dirty="0">
                          <a:solidFill>
                            <a:schemeClr val="dk1"/>
                          </a:solidFill>
                          <a:effectLst/>
                          <a:latin typeface="+mn-lt"/>
                          <a:ea typeface="+mn-ea"/>
                          <a:cs typeface="+mn-cs"/>
                        </a:rPr>
                        <a:t>separate Access Agreement</a:t>
                      </a:r>
                      <a:r>
                        <a:rPr lang="en-US" sz="1800" b="1" kern="1200" dirty="0">
                          <a:solidFill>
                            <a:schemeClr val="dk1"/>
                          </a:solidFill>
                          <a:effectLst/>
                          <a:latin typeface="+mn-lt"/>
                          <a:ea typeface="+mn-ea"/>
                          <a:cs typeface="+mn-cs"/>
                        </a:rPr>
                        <a:t> be required for each DUNS+4 wanting to participate in the LP&amp;L territory?</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Yes, an Access Agreement is required from each DUNs (including +4) entity.</a:t>
                      </a:r>
                    </a:p>
                    <a:p>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spTree>
    <p:extLst>
      <p:ext uri="{BB962C8B-B14F-4D97-AF65-F5344CB8AC3E}">
        <p14:creationId xmlns:p14="http://schemas.microsoft.com/office/powerpoint/2010/main" val="412710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3692782187"/>
              </p:ext>
            </p:extLst>
          </p:nvPr>
        </p:nvGraphicFramePr>
        <p:xfrm>
          <a:off x="638175" y="1420813"/>
          <a:ext cx="11268074" cy="3826256"/>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2976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Transition to Competition - continued</a:t>
                      </a:r>
                    </a:p>
                  </a:txBody>
                  <a:tcPr/>
                </a:tc>
                <a:extLst>
                  <a:ext uri="{0D108BD9-81ED-4DB2-BD59-A6C34878D82A}">
                    <a16:rowId xmlns:a16="http://schemas.microsoft.com/office/drawing/2014/main" val="2162009835"/>
                  </a:ext>
                </a:extLst>
              </a:tr>
              <a:tr h="3430016">
                <a:tc>
                  <a:txBody>
                    <a:bodyPr/>
                    <a:lstStyle/>
                    <a:p>
                      <a:r>
                        <a:rPr lang="en-US" sz="1800" b="1" kern="1200" dirty="0">
                          <a:solidFill>
                            <a:schemeClr val="dk1"/>
                          </a:solidFill>
                          <a:effectLst/>
                          <a:latin typeface="+mn-lt"/>
                          <a:ea typeface="+mn-ea"/>
                          <a:cs typeface="+mn-cs"/>
                        </a:rPr>
                        <a:t>Q:  What information will be found in the </a:t>
                      </a:r>
                      <a:r>
                        <a:rPr lang="en-US" sz="1800" b="1" u="sng" kern="1200" dirty="0">
                          <a:solidFill>
                            <a:schemeClr val="dk1"/>
                          </a:solidFill>
                          <a:effectLst/>
                          <a:latin typeface="+mn-lt"/>
                          <a:ea typeface="+mn-ea"/>
                          <a:cs typeface="+mn-cs"/>
                        </a:rPr>
                        <a:t>REP Welcome Kit</a:t>
                      </a:r>
                      <a:r>
                        <a:rPr lang="en-US" sz="1800" b="1" kern="1200" dirty="0">
                          <a:solidFill>
                            <a:schemeClr val="dk1"/>
                          </a:solidFill>
                          <a:effectLst/>
                          <a:latin typeface="+mn-lt"/>
                          <a:ea typeface="+mn-ea"/>
                          <a:cs typeface="+mn-cs"/>
                        </a:rPr>
                        <a:t> upon approval of the submitted Access Agreement?</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a:t>
                      </a:r>
                      <a:r>
                        <a:rPr lang="en-US" sz="1800" kern="1200" dirty="0">
                          <a:solidFill>
                            <a:schemeClr val="dk1"/>
                          </a:solidFill>
                          <a:effectLst/>
                          <a:latin typeface="+mn-lt"/>
                          <a:ea typeface="+mn-ea"/>
                          <a:cs typeface="+mn-cs"/>
                        </a:rPr>
                        <a:t>  The following information is expected in the Welcome Kit and will be provided with a USB flash drive.</a:t>
                      </a:r>
                    </a:p>
                    <a:p>
                      <a:endParaRPr lang="en-US" sz="1800" kern="1200" dirty="0">
                        <a:solidFill>
                          <a:schemeClr val="dk1"/>
                        </a:solidFill>
                        <a:effectLst/>
                        <a:latin typeface="+mn-lt"/>
                        <a:ea typeface="+mn-ea"/>
                        <a:cs typeface="+mn-cs"/>
                      </a:endParaRPr>
                    </a:p>
                    <a:p>
                      <a:pPr lvl="0"/>
                      <a:r>
                        <a:rPr lang="en-US" sz="1800" kern="1200" dirty="0">
                          <a:solidFill>
                            <a:schemeClr val="dk1"/>
                          </a:solidFill>
                          <a:effectLst/>
                          <a:latin typeface="+mn-lt"/>
                          <a:ea typeface="+mn-ea"/>
                          <a:cs typeface="+mn-cs"/>
                        </a:rPr>
                        <a:t>-   Peddler’s license information 		-    Email aliases</a:t>
                      </a:r>
                    </a:p>
                    <a:p>
                      <a:pPr lvl="0"/>
                      <a:r>
                        <a:rPr lang="en-US" sz="1800" kern="1200" dirty="0">
                          <a:solidFill>
                            <a:schemeClr val="dk1"/>
                          </a:solidFill>
                          <a:effectLst/>
                          <a:latin typeface="+mn-lt"/>
                          <a:ea typeface="+mn-ea"/>
                          <a:cs typeface="+mn-cs"/>
                        </a:rPr>
                        <a:t>-   Banking information			-    Left in Hot information</a:t>
                      </a:r>
                    </a:p>
                    <a:p>
                      <a:pPr lvl="0"/>
                      <a:r>
                        <a:rPr lang="en-US" sz="1800" kern="1200" dirty="0">
                          <a:solidFill>
                            <a:schemeClr val="dk1"/>
                          </a:solidFill>
                          <a:effectLst/>
                          <a:latin typeface="+mn-lt"/>
                          <a:ea typeface="+mn-ea"/>
                          <a:cs typeface="+mn-cs"/>
                        </a:rPr>
                        <a:t>-   EFT Authorization form			-    Business &amp; Holiday Hours</a:t>
                      </a:r>
                    </a:p>
                    <a:p>
                      <a:pPr lvl="0"/>
                      <a:r>
                        <a:rPr lang="en-US" sz="1800" kern="1200" dirty="0">
                          <a:solidFill>
                            <a:schemeClr val="dk1"/>
                          </a:solidFill>
                          <a:effectLst/>
                          <a:latin typeface="+mn-lt"/>
                          <a:ea typeface="+mn-ea"/>
                          <a:cs typeface="+mn-cs"/>
                        </a:rPr>
                        <a:t>-   LP&amp;L Organization Chart			-    QR codes for Distributed Generation forms</a:t>
                      </a:r>
                    </a:p>
                    <a:p>
                      <a:pPr lvl="0"/>
                      <a:r>
                        <a:rPr lang="en-US" sz="1800" kern="1200" dirty="0">
                          <a:solidFill>
                            <a:schemeClr val="dk1"/>
                          </a:solidFill>
                          <a:effectLst/>
                          <a:latin typeface="+mn-lt"/>
                          <a:ea typeface="+mn-ea"/>
                          <a:cs typeface="+mn-cs"/>
                        </a:rPr>
                        <a:t>-   SFTP Access information			-    Letter of Authorization for historical usage </a:t>
                      </a:r>
                    </a:p>
                    <a:p>
                      <a:pPr lvl="0"/>
                      <a:r>
                        <a:rPr lang="en-US" sz="1800" kern="1200" dirty="0">
                          <a:solidFill>
                            <a:schemeClr val="dk1"/>
                          </a:solidFill>
                          <a:effectLst/>
                          <a:latin typeface="+mn-lt"/>
                          <a:ea typeface="+mn-ea"/>
                          <a:cs typeface="+mn-cs"/>
                        </a:rPr>
                        <a:t>-   Energy Assistance contacts</a:t>
                      </a:r>
                    </a:p>
                  </a:txBody>
                  <a:tcPr/>
                </a:tc>
                <a:extLst>
                  <a:ext uri="{0D108BD9-81ED-4DB2-BD59-A6C34878D82A}">
                    <a16:rowId xmlns:a16="http://schemas.microsoft.com/office/drawing/2014/main" val="1552790991"/>
                  </a:ext>
                </a:extLst>
              </a:tr>
            </a:tbl>
          </a:graphicData>
        </a:graphic>
      </p:graphicFrame>
    </p:spTree>
    <p:extLst>
      <p:ext uri="{BB962C8B-B14F-4D97-AF65-F5344CB8AC3E}">
        <p14:creationId xmlns:p14="http://schemas.microsoft.com/office/powerpoint/2010/main" val="3401215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1569666605"/>
              </p:ext>
            </p:extLst>
          </p:nvPr>
        </p:nvGraphicFramePr>
        <p:xfrm>
          <a:off x="638175" y="1420814"/>
          <a:ext cx="11268074" cy="4303524"/>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339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PUCT Requirements</a:t>
                      </a:r>
                    </a:p>
                  </a:txBody>
                  <a:tcPr/>
                </a:tc>
                <a:extLst>
                  <a:ext uri="{0D108BD9-81ED-4DB2-BD59-A6C34878D82A}">
                    <a16:rowId xmlns:a16="http://schemas.microsoft.com/office/drawing/2014/main" val="2162009835"/>
                  </a:ext>
                </a:extLst>
              </a:tr>
              <a:tr h="3907284">
                <a:tc>
                  <a:txBody>
                    <a:bodyPr/>
                    <a:lstStyle/>
                    <a:p>
                      <a:r>
                        <a:rPr lang="en-US" sz="1800" b="1" kern="1200" dirty="0">
                          <a:solidFill>
                            <a:schemeClr val="dk1"/>
                          </a:solidFill>
                          <a:effectLst/>
                          <a:latin typeface="+mn-lt"/>
                          <a:ea typeface="+mn-ea"/>
                          <a:cs typeface="+mn-cs"/>
                        </a:rPr>
                        <a:t>Q:  Have LP&amp;Ls </a:t>
                      </a:r>
                      <a:r>
                        <a:rPr lang="en-US" sz="1800" b="1" u="sng" kern="1200" dirty="0">
                          <a:solidFill>
                            <a:schemeClr val="dk1"/>
                          </a:solidFill>
                          <a:effectLst/>
                          <a:latin typeface="+mn-lt"/>
                          <a:ea typeface="+mn-ea"/>
                          <a:cs typeface="+mn-cs"/>
                        </a:rPr>
                        <a:t>tariffs and Customer Protection Rules</a:t>
                      </a:r>
                      <a:r>
                        <a:rPr lang="en-US" sz="1800" b="1" kern="1200" dirty="0">
                          <a:solidFill>
                            <a:schemeClr val="dk1"/>
                          </a:solidFill>
                          <a:effectLst/>
                          <a:latin typeface="+mn-lt"/>
                          <a:ea typeface="+mn-ea"/>
                          <a:cs typeface="+mn-cs"/>
                        </a:rPr>
                        <a:t> been approved?  Where will the information be made available?</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LP&amp;L’s tariffs were approved by the Electric Utility Board and City Council, 7/18 and 7/25 respectively.  The document is currently posted on the main LRITF page and will be permanently housed on the Lubbock website with a revision date.</a:t>
                      </a:r>
                      <a:r>
                        <a:rPr lang="en-US" sz="1800" u="sng"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p>
                      <a:r>
                        <a:rPr lang="en-US" sz="1800" u="none" strike="noStrike"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Q:  How will </a:t>
                      </a:r>
                      <a:r>
                        <a:rPr lang="en-US" sz="1800" b="1" u="sng" kern="1200" dirty="0">
                          <a:solidFill>
                            <a:schemeClr val="dk1"/>
                          </a:solidFill>
                          <a:effectLst/>
                          <a:latin typeface="+mn-lt"/>
                          <a:ea typeface="+mn-ea"/>
                          <a:cs typeface="+mn-cs"/>
                        </a:rPr>
                        <a:t>PUCT Complaints</a:t>
                      </a:r>
                      <a:r>
                        <a:rPr lang="en-US" sz="1800" b="1" kern="1200" dirty="0">
                          <a:solidFill>
                            <a:schemeClr val="dk1"/>
                          </a:solidFill>
                          <a:effectLst/>
                          <a:latin typeface="+mn-lt"/>
                          <a:ea typeface="+mn-ea"/>
                          <a:cs typeface="+mn-cs"/>
                        </a:rPr>
                        <a:t> be handled?</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As approved in LP&amp;L’s Customer Protection Rules, there are no material changes for the REP’s existing complaint process:  when a customer files a complaint about a REP, the customer will be directed to the PUCT.  If the complaint is regarding the delivery service, LP&amp;L will address and manage the complaint.  The PUCT will remain as the enforcement agency regarding REPs as within other TDSP territories.</a:t>
                      </a:r>
                    </a:p>
                    <a:p>
                      <a:r>
                        <a:rPr lang="en-US" sz="1800" u="none" strike="noStrike"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p>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spTree>
    <p:extLst>
      <p:ext uri="{BB962C8B-B14F-4D97-AF65-F5344CB8AC3E}">
        <p14:creationId xmlns:p14="http://schemas.microsoft.com/office/powerpoint/2010/main" val="1191280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285750"/>
            <a:ext cx="10515600" cy="1325563"/>
          </a:xfrm>
        </p:spPr>
        <p:txBody>
          <a:bodyPr/>
          <a:lstStyle/>
          <a:p>
            <a:r>
              <a:rPr lang="en-US" dirty="0"/>
              <a:t>Completed Action Items </a:t>
            </a:r>
            <a:br>
              <a:rPr lang="en-US" dirty="0"/>
            </a:br>
            <a:r>
              <a:rPr lang="en-US" b="1" dirty="0"/>
              <a:t>Q&amp;A </a:t>
            </a:r>
          </a:p>
        </p:txBody>
      </p:sp>
      <p:graphicFrame>
        <p:nvGraphicFramePr>
          <p:cNvPr id="5" name="Table 3">
            <a:extLst>
              <a:ext uri="{FF2B5EF4-FFF2-40B4-BE49-F238E27FC236}">
                <a16:creationId xmlns:a16="http://schemas.microsoft.com/office/drawing/2014/main" id="{84BAF7D9-E31E-F76C-6AE7-67DE907DE1BA}"/>
              </a:ext>
            </a:extLst>
          </p:cNvPr>
          <p:cNvGraphicFramePr>
            <a:graphicFrameLocks noGrp="1"/>
          </p:cNvGraphicFramePr>
          <p:nvPr>
            <p:extLst>
              <p:ext uri="{D42A27DB-BD31-4B8C-83A1-F6EECF244321}">
                <p14:modId xmlns:p14="http://schemas.microsoft.com/office/powerpoint/2010/main" val="3812527421"/>
              </p:ext>
            </p:extLst>
          </p:nvPr>
        </p:nvGraphicFramePr>
        <p:xfrm>
          <a:off x="461963" y="1341994"/>
          <a:ext cx="11268074" cy="5399437"/>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3958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TDSP Specific Activities</a:t>
                      </a:r>
                    </a:p>
                  </a:txBody>
                  <a:tcPr/>
                </a:tc>
                <a:extLst>
                  <a:ext uri="{0D108BD9-81ED-4DB2-BD59-A6C34878D82A}">
                    <a16:rowId xmlns:a16="http://schemas.microsoft.com/office/drawing/2014/main" val="2162009835"/>
                  </a:ext>
                </a:extLst>
              </a:tr>
              <a:tr h="5003197">
                <a:tc>
                  <a:txBody>
                    <a:bodyPr/>
                    <a:lstStyle/>
                    <a:p>
                      <a:r>
                        <a:rPr lang="en-US" sz="1800" b="1" kern="1200" dirty="0">
                          <a:solidFill>
                            <a:schemeClr val="dk1"/>
                          </a:solidFill>
                          <a:effectLst/>
                          <a:latin typeface="+mn-lt"/>
                          <a:ea typeface="+mn-ea"/>
                          <a:cs typeface="+mn-cs"/>
                        </a:rPr>
                        <a:t>Q:  How will </a:t>
                      </a:r>
                      <a:r>
                        <a:rPr lang="en-US" sz="1800" b="1" u="sng" kern="1200" dirty="0">
                          <a:solidFill>
                            <a:schemeClr val="dk1"/>
                          </a:solidFill>
                          <a:effectLst/>
                          <a:latin typeface="+mn-lt"/>
                          <a:ea typeface="+mn-ea"/>
                          <a:cs typeface="+mn-cs"/>
                        </a:rPr>
                        <a:t>critical care customers</a:t>
                      </a:r>
                      <a:r>
                        <a:rPr lang="en-US" sz="1800" b="1" kern="1200" dirty="0">
                          <a:solidFill>
                            <a:schemeClr val="dk1"/>
                          </a:solidFill>
                          <a:effectLst/>
                          <a:latin typeface="+mn-lt"/>
                          <a:ea typeface="+mn-ea"/>
                          <a:cs typeface="+mn-cs"/>
                        </a:rPr>
                        <a:t> be established upon transition and what process will be utilized for enrolling new critical care customers?</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LP&amp;L’s critical care process will mirror current TDSP practices.  Upon transition, the CC flag will be passed onto the 814_05 response transaction and LP&amp;L will follow up with an 814_20 transaction providing CC information and expiration.  For new enrollments, the current PUC form will add LP&amp;L as a drop-down option for submission. </a:t>
                      </a:r>
                      <a:r>
                        <a:rPr lang="en-US" sz="1800" kern="1200" dirty="0">
                          <a:solidFill>
                            <a:schemeClr val="dk1"/>
                          </a:solidFill>
                          <a:effectLst/>
                          <a:highlight>
                            <a:srgbClr val="FFFF00"/>
                          </a:highlight>
                          <a:latin typeface="+mn-lt"/>
                          <a:ea typeface="+mn-ea"/>
                          <a:cs typeface="+mn-cs"/>
                        </a:rPr>
                        <a:t>Critical care form (English) </a:t>
                      </a:r>
                      <a:r>
                        <a:rPr lang="en-US" sz="1800" u="sng" kern="1200" dirty="0">
                          <a:solidFill>
                            <a:schemeClr val="dk1"/>
                          </a:solidFill>
                          <a:effectLst/>
                          <a:highlight>
                            <a:srgbClr val="FFFF00"/>
                          </a:highlight>
                          <a:latin typeface="+mn-lt"/>
                          <a:ea typeface="+mn-ea"/>
                          <a:cs typeface="+mn-cs"/>
                          <a:hlinkClick r:id="rId2"/>
                        </a:rPr>
                        <a:t>https://www.puc.texas.gov/industry/electric/forms/critical/ccform.pdf</a:t>
                      </a:r>
                      <a:r>
                        <a:rPr lang="en-US" sz="1800" kern="1200" dirty="0">
                          <a:solidFill>
                            <a:schemeClr val="dk1"/>
                          </a:solidFill>
                          <a:effectLst/>
                          <a:highlight>
                            <a:srgbClr val="FFFF00"/>
                          </a:highlight>
                          <a:latin typeface="+mn-lt"/>
                          <a:ea typeface="+mn-ea"/>
                          <a:cs typeface="+mn-cs"/>
                        </a:rPr>
                        <a:t>  Critical care form (Spanish) </a:t>
                      </a:r>
                      <a:r>
                        <a:rPr lang="en-US" sz="1800" u="sng" kern="1200" dirty="0">
                          <a:solidFill>
                            <a:schemeClr val="dk1"/>
                          </a:solidFill>
                          <a:effectLst/>
                          <a:highlight>
                            <a:srgbClr val="FFFF00"/>
                          </a:highlight>
                          <a:latin typeface="+mn-lt"/>
                          <a:ea typeface="+mn-ea"/>
                          <a:cs typeface="+mn-cs"/>
                          <a:hlinkClick r:id="rId3"/>
                        </a:rPr>
                        <a:t>https://www.puc.texas.gov/industry/electric/forms/critical/ccform_spanish.pdf</a:t>
                      </a:r>
                      <a:endParaRPr lang="en-US" sz="1800" kern="1200" dirty="0">
                        <a:solidFill>
                          <a:schemeClr val="dk1"/>
                        </a:solidFill>
                        <a:effectLst/>
                        <a:highlight>
                          <a:srgbClr val="FFFF00"/>
                        </a:highlight>
                        <a:latin typeface="+mn-lt"/>
                        <a:ea typeface="+mn-ea"/>
                        <a:cs typeface="+mn-cs"/>
                      </a:endParaRPr>
                    </a:p>
                    <a:p>
                      <a:endParaRPr lang="en-US" sz="16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Q:  What are LP&amp;L’s Distribution Loss Factors? </a:t>
                      </a:r>
                    </a:p>
                    <a:p>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p>
                    <a:p>
                      <a:endParaRPr lang="en-US" sz="1800" b="1" kern="1200" dirty="0">
                        <a:solidFill>
                          <a:schemeClr val="dk1"/>
                        </a:solidFill>
                        <a:effectLst/>
                        <a:latin typeface="+mn-lt"/>
                        <a:ea typeface="+mn-ea"/>
                        <a:cs typeface="+mn-cs"/>
                      </a:endParaRPr>
                    </a:p>
                    <a:p>
                      <a:endParaRPr lang="en-US" sz="1800" b="1" kern="1200" dirty="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highlight>
                            <a:srgbClr val="FFFF00"/>
                          </a:highlight>
                          <a:latin typeface="+mn-lt"/>
                          <a:ea typeface="+mn-ea"/>
                          <a:cs typeface="+mn-cs"/>
                        </a:rPr>
                        <a:t>Additional information is posted </a:t>
                      </a:r>
                      <a:r>
                        <a:rPr lang="en-US" sz="1800" u="sng" kern="1200" dirty="0">
                          <a:solidFill>
                            <a:schemeClr val="dk1"/>
                          </a:solidFill>
                          <a:effectLst/>
                          <a:highlight>
                            <a:srgbClr val="FFFF00"/>
                          </a:highlight>
                          <a:latin typeface="+mn-lt"/>
                          <a:ea typeface="+mn-ea"/>
                          <a:cs typeface="+mn-cs"/>
                          <a:hlinkClick r:id="rId4"/>
                        </a:rPr>
                        <a:t>https://www.ercot.com/files/docs/2023/08/01/LPL-Distribution-Loss-Factor-and-Methodology.docx</a:t>
                      </a:r>
                      <a:endParaRPr lang="en-US" sz="1800" kern="1200" dirty="0">
                        <a:solidFill>
                          <a:schemeClr val="dk1"/>
                        </a:solidFill>
                        <a:effectLst/>
                        <a:highlight>
                          <a:srgbClr val="FFFF00"/>
                        </a:highlight>
                        <a:latin typeface="+mn-lt"/>
                        <a:ea typeface="+mn-ea"/>
                        <a:cs typeface="+mn-cs"/>
                      </a:endParaRPr>
                    </a:p>
                    <a:p>
                      <a:endParaRPr lang="en-US" sz="16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Q:  Will LP&amp;L change the </a:t>
                      </a:r>
                      <a:r>
                        <a:rPr lang="en-US" sz="1800" b="1" u="sng" kern="1200" dirty="0">
                          <a:solidFill>
                            <a:schemeClr val="dk1"/>
                          </a:solidFill>
                          <a:effectLst/>
                          <a:latin typeface="+mn-lt"/>
                          <a:ea typeface="+mn-ea"/>
                          <a:cs typeface="+mn-cs"/>
                        </a:rPr>
                        <a:t>meter read cycles</a:t>
                      </a:r>
                      <a:r>
                        <a:rPr lang="en-US" sz="1800" b="1" kern="1200" dirty="0">
                          <a:solidFill>
                            <a:schemeClr val="dk1"/>
                          </a:solidFill>
                          <a:effectLst/>
                          <a:latin typeface="+mn-lt"/>
                          <a:ea typeface="+mn-ea"/>
                          <a:cs typeface="+mn-cs"/>
                        </a:rPr>
                        <a:t> upon a customer’s request?</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Per LP&amp;L’s tariffs, LP&amp;L will consider one meter read cycle change per customer.</a:t>
                      </a:r>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pic>
        <p:nvPicPr>
          <p:cNvPr id="6" name="Picture 5" descr="A black background with white text&#10;&#10;Description automatically generated">
            <a:extLst>
              <a:ext uri="{FF2B5EF4-FFF2-40B4-BE49-F238E27FC236}">
                <a16:creationId xmlns:a16="http://schemas.microsoft.com/office/drawing/2014/main" id="{759C8FAB-C422-4B1C-4056-EA2F6F6F6B10}"/>
              </a:ext>
            </a:extLst>
          </p:cNvPr>
          <p:cNvPicPr>
            <a:picLocks noChangeAspect="1"/>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838200" y="4309384"/>
            <a:ext cx="2642118" cy="1030426"/>
          </a:xfrm>
          <a:prstGeom prst="rect">
            <a:avLst/>
          </a:prstGeom>
          <a:noFill/>
          <a:ln>
            <a:noFill/>
          </a:ln>
        </p:spPr>
      </p:pic>
    </p:spTree>
    <p:extLst>
      <p:ext uri="{BB962C8B-B14F-4D97-AF65-F5344CB8AC3E}">
        <p14:creationId xmlns:p14="http://schemas.microsoft.com/office/powerpoint/2010/main" val="772517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762301-F83A-4BEA-9D11-E6C99FB574A8}"/>
              </a:ext>
            </a:extLst>
          </p:cNvPr>
          <p:cNvSpPr>
            <a:spLocks noGrp="1"/>
          </p:cNvSpPr>
          <p:nvPr>
            <p:ph type="title"/>
          </p:nvPr>
        </p:nvSpPr>
        <p:spPr>
          <a:xfrm>
            <a:off x="838200" y="0"/>
            <a:ext cx="10515600" cy="1325563"/>
          </a:xfrm>
        </p:spPr>
        <p:txBody>
          <a:bodyPr/>
          <a:lstStyle/>
          <a:p>
            <a:r>
              <a:rPr lang="en-US" dirty="0"/>
              <a:t>Completed Action Items </a:t>
            </a:r>
            <a:br>
              <a:rPr lang="en-US" dirty="0"/>
            </a:br>
            <a:r>
              <a:rPr lang="en-US" b="1" dirty="0"/>
              <a:t>Q&amp;A </a:t>
            </a:r>
          </a:p>
        </p:txBody>
      </p:sp>
      <p:graphicFrame>
        <p:nvGraphicFramePr>
          <p:cNvPr id="2" name="Table 3">
            <a:extLst>
              <a:ext uri="{FF2B5EF4-FFF2-40B4-BE49-F238E27FC236}">
                <a16:creationId xmlns:a16="http://schemas.microsoft.com/office/drawing/2014/main" id="{C29CDCAF-D4A3-0BAD-5104-0AB1DB665FDB}"/>
              </a:ext>
            </a:extLst>
          </p:cNvPr>
          <p:cNvGraphicFramePr>
            <a:graphicFrameLocks noGrp="1"/>
          </p:cNvGraphicFramePr>
          <p:nvPr>
            <p:extLst>
              <p:ext uri="{D42A27DB-BD31-4B8C-83A1-F6EECF244321}">
                <p14:modId xmlns:p14="http://schemas.microsoft.com/office/powerpoint/2010/main" val="1414155880"/>
              </p:ext>
            </p:extLst>
          </p:nvPr>
        </p:nvGraphicFramePr>
        <p:xfrm>
          <a:off x="601732" y="1076874"/>
          <a:ext cx="11268074" cy="5536578"/>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44713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TDSP Specific Activities - continued</a:t>
                      </a:r>
                    </a:p>
                  </a:txBody>
                  <a:tcPr/>
                </a:tc>
                <a:extLst>
                  <a:ext uri="{0D108BD9-81ED-4DB2-BD59-A6C34878D82A}">
                    <a16:rowId xmlns:a16="http://schemas.microsoft.com/office/drawing/2014/main" val="2162009835"/>
                  </a:ext>
                </a:extLst>
              </a:tr>
              <a:tr h="5089440">
                <a:tc>
                  <a:txBody>
                    <a:bodyPr/>
                    <a:lstStyle/>
                    <a:p>
                      <a:r>
                        <a:rPr lang="en-US" sz="1800" b="1" kern="1200" dirty="0">
                          <a:solidFill>
                            <a:schemeClr val="dk1"/>
                          </a:solidFill>
                          <a:effectLst/>
                          <a:latin typeface="+mn-lt"/>
                          <a:ea typeface="+mn-ea"/>
                          <a:cs typeface="+mn-cs"/>
                        </a:rPr>
                        <a:t>Q:  Will LP&amp;L execute </a:t>
                      </a:r>
                      <a:r>
                        <a:rPr lang="en-US" sz="1800" b="1" u="sng" kern="1200" dirty="0">
                          <a:solidFill>
                            <a:schemeClr val="dk1"/>
                          </a:solidFill>
                          <a:effectLst/>
                          <a:latin typeface="+mn-lt"/>
                          <a:ea typeface="+mn-ea"/>
                          <a:cs typeface="+mn-cs"/>
                        </a:rPr>
                        <a:t>Weather Moratoriums</a:t>
                      </a:r>
                      <a:r>
                        <a:rPr lang="en-US" sz="1800" b="1" kern="1200" dirty="0">
                          <a:solidFill>
                            <a:schemeClr val="dk1"/>
                          </a:solidFill>
                          <a:effectLst/>
                          <a:latin typeface="+mn-lt"/>
                          <a:ea typeface="+mn-ea"/>
                          <a:cs typeface="+mn-cs"/>
                        </a:rPr>
                        <a:t>?  If so, under what criteria?  How will moratoriums and updates be communicated?</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Yes, weather moratoriums will be executed as described in LP&amp;L’s approved tariffs and are executed under the same conditions as the TDUs (as described in 25.483).  LP&amp;L intends to communicate the notices/updates via the RMS and Weather Moratorium listservs.</a:t>
                      </a:r>
                    </a:p>
                    <a:p>
                      <a:r>
                        <a:rPr lang="en-US" sz="1800" kern="1200" dirty="0">
                          <a:solidFill>
                            <a:schemeClr val="dk1"/>
                          </a:solidFill>
                          <a:effectLst/>
                          <a:latin typeface="+mn-lt"/>
                          <a:ea typeface="+mn-ea"/>
                          <a:cs typeface="+mn-cs"/>
                        </a:rPr>
                        <a:t> </a:t>
                      </a:r>
                    </a:p>
                    <a:p>
                      <a:r>
                        <a:rPr lang="en-US" sz="1800" b="1" kern="1200" dirty="0">
                          <a:solidFill>
                            <a:schemeClr val="dk1"/>
                          </a:solidFill>
                          <a:effectLst/>
                          <a:latin typeface="+mn-lt"/>
                          <a:ea typeface="+mn-ea"/>
                          <a:cs typeface="+mn-cs"/>
                        </a:rPr>
                        <a:t>Q:  What are LP&amp;L’s </a:t>
                      </a:r>
                      <a:r>
                        <a:rPr lang="en-US" sz="1800" b="1" u="sng" kern="1200" dirty="0">
                          <a:solidFill>
                            <a:schemeClr val="dk1"/>
                          </a:solidFill>
                          <a:effectLst/>
                          <a:latin typeface="+mn-lt"/>
                          <a:ea typeface="+mn-ea"/>
                          <a:cs typeface="+mn-cs"/>
                        </a:rPr>
                        <a:t>AMS Data Practices</a:t>
                      </a:r>
                      <a:r>
                        <a:rPr lang="en-US" sz="1800" b="1" kern="1200" dirty="0">
                          <a:solidFill>
                            <a:schemeClr val="dk1"/>
                          </a:solidFill>
                          <a:effectLst/>
                          <a:latin typeface="+mn-lt"/>
                          <a:ea typeface="+mn-ea"/>
                          <a:cs typeface="+mn-cs"/>
                        </a:rPr>
                        <a:t> as outlined in the TDSP AMS Data Practices matrix?  </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LP&amp;L’s AMS Data Practices have been added to the TDSP AMS Data Practices matrix and is currently found on the main LRIFT meeting page.  Once fully completed, the TDSP AMS Data Practices matrix can be found on the main TXSET meeting page. </a:t>
                      </a:r>
                      <a:r>
                        <a:rPr lang="en-US" sz="1800" b="1"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Q:  Does the </a:t>
                      </a:r>
                      <a:r>
                        <a:rPr lang="en-US" sz="1800" b="1" u="sng" kern="1200" dirty="0">
                          <a:solidFill>
                            <a:schemeClr val="dk1"/>
                          </a:solidFill>
                          <a:effectLst/>
                          <a:latin typeface="+mn-lt"/>
                          <a:ea typeface="+mn-ea"/>
                          <a:cs typeface="+mn-cs"/>
                        </a:rPr>
                        <a:t>monthly register read</a:t>
                      </a:r>
                      <a:r>
                        <a:rPr lang="en-US" sz="1800" b="1" kern="1200" dirty="0">
                          <a:solidFill>
                            <a:schemeClr val="dk1"/>
                          </a:solidFill>
                          <a:effectLst/>
                          <a:latin typeface="+mn-lt"/>
                          <a:ea typeface="+mn-ea"/>
                          <a:cs typeface="+mn-cs"/>
                        </a:rPr>
                        <a:t> (scalar data) represent the midnight register read of the cycle end date or the day prior?</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As with other TDSPs, the end register read on the 867 represents the midnight register read 11:59:59 of the day prior (i.e. the read at the start of the day).</a:t>
                      </a:r>
                    </a:p>
                    <a:p>
                      <a:endParaRPr lang="en-US" sz="16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Q:  Does LP&amp;L utilize a ‘mesh network’ for their </a:t>
                      </a:r>
                      <a:r>
                        <a:rPr lang="en-US" sz="1800" b="1" u="sng" kern="1200" dirty="0">
                          <a:solidFill>
                            <a:schemeClr val="dk1"/>
                          </a:solidFill>
                          <a:effectLst/>
                          <a:latin typeface="+mn-lt"/>
                          <a:ea typeface="+mn-ea"/>
                          <a:cs typeface="+mn-cs"/>
                        </a:rPr>
                        <a:t>AMS infrastructure</a:t>
                      </a:r>
                      <a:r>
                        <a:rPr lang="en-US" sz="1800" b="1" kern="1200" dirty="0">
                          <a:solidFill>
                            <a:schemeClr val="dk1"/>
                          </a:solidFill>
                          <a:effectLst/>
                          <a:latin typeface="+mn-lt"/>
                          <a:ea typeface="+mn-ea"/>
                          <a:cs typeface="+mn-cs"/>
                        </a:rPr>
                        <a:t>? </a:t>
                      </a:r>
                      <a:endParaRPr lang="en-US" sz="1800" kern="1200" dirty="0">
                        <a:solidFill>
                          <a:schemeClr val="dk1"/>
                        </a:solidFill>
                        <a:effectLst/>
                        <a:latin typeface="+mn-lt"/>
                        <a:ea typeface="+mn-ea"/>
                        <a:cs typeface="+mn-cs"/>
                      </a:endParaRPr>
                    </a:p>
                    <a:p>
                      <a:r>
                        <a:rPr lang="en-US" sz="1800" b="1" kern="1200" dirty="0">
                          <a:solidFill>
                            <a:schemeClr val="dk1"/>
                          </a:solidFill>
                          <a:effectLst/>
                          <a:latin typeface="+mn-lt"/>
                          <a:ea typeface="+mn-ea"/>
                          <a:cs typeface="+mn-cs"/>
                        </a:rPr>
                        <a:t>A:  </a:t>
                      </a:r>
                      <a:r>
                        <a:rPr lang="en-US" sz="1800" kern="1200" dirty="0">
                          <a:solidFill>
                            <a:schemeClr val="dk1"/>
                          </a:solidFill>
                          <a:effectLst/>
                          <a:latin typeface="+mn-lt"/>
                          <a:ea typeface="+mn-ea"/>
                          <a:cs typeface="+mn-cs"/>
                        </a:rPr>
                        <a:t>Yes, LP&amp;L has deployed a mesh network with </a:t>
                      </a:r>
                      <a:r>
                        <a:rPr lang="en-US" sz="1800" kern="1200" dirty="0" err="1">
                          <a:solidFill>
                            <a:schemeClr val="dk1"/>
                          </a:solidFill>
                          <a:effectLst/>
                          <a:latin typeface="+mn-lt"/>
                          <a:ea typeface="+mn-ea"/>
                          <a:cs typeface="+mn-cs"/>
                        </a:rPr>
                        <a:t>Itron</a:t>
                      </a:r>
                      <a:r>
                        <a:rPr lang="en-US" sz="1800" kern="1200" dirty="0">
                          <a:solidFill>
                            <a:schemeClr val="dk1"/>
                          </a:solidFill>
                          <a:effectLst/>
                          <a:latin typeface="+mn-lt"/>
                          <a:ea typeface="+mn-ea"/>
                          <a:cs typeface="+mn-cs"/>
                        </a:rPr>
                        <a:t> meters.</a:t>
                      </a:r>
                      <a:endParaRPr lang="en-US" sz="16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spTree>
    <p:extLst>
      <p:ext uri="{BB962C8B-B14F-4D97-AF65-F5344CB8AC3E}">
        <p14:creationId xmlns:p14="http://schemas.microsoft.com/office/powerpoint/2010/main" val="3712656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27FD2-8543-E0AF-9D62-5FDA2C4A50F5}"/>
              </a:ext>
            </a:extLst>
          </p:cNvPr>
          <p:cNvSpPr>
            <a:spLocks noGrp="1"/>
          </p:cNvSpPr>
          <p:nvPr>
            <p:ph type="title"/>
          </p:nvPr>
        </p:nvSpPr>
        <p:spPr/>
        <p:txBody>
          <a:bodyPr/>
          <a:lstStyle/>
          <a:p>
            <a:r>
              <a:rPr lang="en-US" dirty="0"/>
              <a:t>Completed Action Items </a:t>
            </a:r>
            <a:br>
              <a:rPr lang="en-US" dirty="0"/>
            </a:br>
            <a:r>
              <a:rPr lang="en-US" b="1" dirty="0"/>
              <a:t>Q&amp;A </a:t>
            </a:r>
            <a:endParaRPr lang="en-US" dirty="0"/>
          </a:p>
        </p:txBody>
      </p:sp>
      <p:sp>
        <p:nvSpPr>
          <p:cNvPr id="6" name="Slide Number Placeholder 5">
            <a:extLst>
              <a:ext uri="{FF2B5EF4-FFF2-40B4-BE49-F238E27FC236}">
                <a16:creationId xmlns:a16="http://schemas.microsoft.com/office/drawing/2014/main" id="{9BF933C5-7A49-C3E3-F28B-0DA1BD1240AC}"/>
              </a:ext>
            </a:extLst>
          </p:cNvPr>
          <p:cNvSpPr>
            <a:spLocks noGrp="1"/>
          </p:cNvSpPr>
          <p:nvPr>
            <p:ph type="sldNum" sz="quarter" idx="12"/>
          </p:nvPr>
        </p:nvSpPr>
        <p:spPr/>
        <p:txBody>
          <a:bodyPr/>
          <a:lstStyle/>
          <a:p>
            <a:fld id="{A49DFD55-3C28-40EF-9E31-A92D2E4017FF}" type="slidenum">
              <a:rPr lang="en-US" smtClean="0"/>
              <a:pPr/>
              <a:t>9</a:t>
            </a:fld>
            <a:endParaRPr lang="en-US" dirty="0"/>
          </a:p>
        </p:txBody>
      </p:sp>
      <p:graphicFrame>
        <p:nvGraphicFramePr>
          <p:cNvPr id="7" name="Table 3">
            <a:extLst>
              <a:ext uri="{FF2B5EF4-FFF2-40B4-BE49-F238E27FC236}">
                <a16:creationId xmlns:a16="http://schemas.microsoft.com/office/drawing/2014/main" id="{576B5BBA-087E-58D3-BFD1-D119D4A8240A}"/>
              </a:ext>
            </a:extLst>
          </p:cNvPr>
          <p:cNvGraphicFramePr>
            <a:graphicFrameLocks noGrp="1"/>
          </p:cNvGraphicFramePr>
          <p:nvPr>
            <p:ph type="dgm" sz="quarter" idx="15"/>
            <p:extLst>
              <p:ext uri="{D42A27DB-BD31-4B8C-83A1-F6EECF244321}">
                <p14:modId xmlns:p14="http://schemas.microsoft.com/office/powerpoint/2010/main" val="3922724559"/>
              </p:ext>
            </p:extLst>
          </p:nvPr>
        </p:nvGraphicFramePr>
        <p:xfrm>
          <a:off x="551121" y="1430891"/>
          <a:ext cx="11268074" cy="5061984"/>
        </p:xfrm>
        <a:graphic>
          <a:graphicData uri="http://schemas.openxmlformats.org/drawingml/2006/table">
            <a:tbl>
              <a:tblPr firstRow="1" bandRow="1">
                <a:tableStyleId>{5C22544A-7EE6-4342-B048-85BDC9FD1C3A}</a:tableStyleId>
              </a:tblPr>
              <a:tblGrid>
                <a:gridCol w="11268074">
                  <a:extLst>
                    <a:ext uri="{9D8B030D-6E8A-4147-A177-3AD203B41FA5}">
                      <a16:colId xmlns:a16="http://schemas.microsoft.com/office/drawing/2014/main" val="651102246"/>
                    </a:ext>
                  </a:extLst>
                </a:gridCol>
              </a:tblGrid>
              <a:tr h="4139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LP&amp;L Rates</a:t>
                      </a:r>
                    </a:p>
                  </a:txBody>
                  <a:tcPr/>
                </a:tc>
                <a:extLst>
                  <a:ext uri="{0D108BD9-81ED-4DB2-BD59-A6C34878D82A}">
                    <a16:rowId xmlns:a16="http://schemas.microsoft.com/office/drawing/2014/main" val="2162009835"/>
                  </a:ext>
                </a:extLst>
              </a:tr>
              <a:tr h="4648084">
                <a:tc>
                  <a:txBody>
                    <a:bodyPr/>
                    <a:lstStyle/>
                    <a:p>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552790991"/>
                  </a:ext>
                </a:extLst>
              </a:tr>
            </a:tbl>
          </a:graphicData>
        </a:graphic>
      </p:graphicFrame>
      <p:pic>
        <p:nvPicPr>
          <p:cNvPr id="11" name="Picture 10">
            <a:extLst>
              <a:ext uri="{FF2B5EF4-FFF2-40B4-BE49-F238E27FC236}">
                <a16:creationId xmlns:a16="http://schemas.microsoft.com/office/drawing/2014/main" id="{F027B8FD-B8FF-E7DA-3B83-95C5B3235FA5}"/>
              </a:ext>
            </a:extLst>
          </p:cNvPr>
          <p:cNvPicPr>
            <a:picLocks noChangeAspect="1"/>
          </p:cNvPicPr>
          <p:nvPr/>
        </p:nvPicPr>
        <p:blipFill>
          <a:blip r:embed="rId2"/>
          <a:stretch>
            <a:fillRect/>
          </a:stretch>
        </p:blipFill>
        <p:spPr>
          <a:xfrm>
            <a:off x="768899" y="1967948"/>
            <a:ext cx="8338960" cy="4308945"/>
          </a:xfrm>
          <a:prstGeom prst="rect">
            <a:avLst/>
          </a:prstGeom>
        </p:spPr>
      </p:pic>
    </p:spTree>
    <p:extLst>
      <p:ext uri="{BB962C8B-B14F-4D97-AF65-F5344CB8AC3E}">
        <p14:creationId xmlns:p14="http://schemas.microsoft.com/office/powerpoint/2010/main" val="333647664"/>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01C185768C3E408FE8B8C3F8D37975" ma:contentTypeVersion="2" ma:contentTypeDescription="Create a new document." ma:contentTypeScope="" ma:versionID="9b04f6b9d1b09819d8e0494aa04ef37b">
  <xsd:schema xmlns:xsd="http://www.w3.org/2001/XMLSchema" xmlns:xs="http://www.w3.org/2001/XMLSchema" xmlns:p="http://schemas.microsoft.com/office/2006/metadata/properties" xmlns:ns3="64d8430e-2f2f-4531-b32d-6b607c09e505" targetNamespace="http://schemas.microsoft.com/office/2006/metadata/properties" ma:root="true" ma:fieldsID="c5b8bfd76399d6aa05673803bec67fbb" ns3:_="">
    <xsd:import namespace="64d8430e-2f2f-4531-b32d-6b607c09e505"/>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d8430e-2f2f-4531-b32d-6b607c09e50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9368C0-2F96-4471-97C1-424663A632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d8430e-2f2f-4531-b32d-6b607c09e5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D6FE22-81A0-4500-AFD0-342D21BB9A2C}">
  <ds:schemaRefs>
    <ds:schemaRef ds:uri="http://schemas.microsoft.com/sharepoint/v3/contenttype/forms"/>
  </ds:schemaRefs>
</ds:datastoreItem>
</file>

<file path=customXml/itemProps3.xml><?xml version="1.0" encoding="utf-8"?>
<ds:datastoreItem xmlns:ds="http://schemas.openxmlformats.org/officeDocument/2006/customXml" ds:itemID="{29C43685-694E-4579-B109-3C418D49DA65}">
  <ds:schemaRefs>
    <ds:schemaRef ds:uri="http://schemas.microsoft.com/office/2006/documentManagement/types"/>
    <ds:schemaRef ds:uri="64d8430e-2f2f-4531-b32d-6b607c09e505"/>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Minimalist presentation</Template>
  <TotalTime>2791</TotalTime>
  <Words>1481</Words>
  <Application>Microsoft Office PowerPoint</Application>
  <PresentationFormat>Widescreen</PresentationFormat>
  <Paragraphs>129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Tenorite</vt:lpstr>
      <vt:lpstr>Office Theme</vt:lpstr>
      <vt:lpstr>Lubbock  Retail Integration Task Force – LRITF September 12th, 2023</vt:lpstr>
      <vt:lpstr> </vt:lpstr>
      <vt:lpstr>LRITF meeting  8/1/23</vt:lpstr>
      <vt:lpstr>Completed Action Items  Q&amp;A </vt:lpstr>
      <vt:lpstr>Completed Action Items  Q&amp;A </vt:lpstr>
      <vt:lpstr>Completed Action Items  Q&amp;A </vt:lpstr>
      <vt:lpstr>Completed Action Items  Q&amp;A </vt:lpstr>
      <vt:lpstr>Completed Action Items  Q&amp;A </vt:lpstr>
      <vt:lpstr>Completed Action Items  Q&amp;A </vt:lpstr>
      <vt:lpstr>TIMELINE of Actions</vt:lpstr>
      <vt:lpstr>Lritf meeting Held after RMS @ 1:00 PM    September 12th,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Lubbock  Retail Integration Task Force - LRITF</dc:title>
  <dc:creator>Wiegand, Sheri</dc:creator>
  <cp:lastModifiedBy>Wiegand, Sheri</cp:lastModifiedBy>
  <cp:revision>36</cp:revision>
  <dcterms:created xsi:type="dcterms:W3CDTF">2022-10-07T18:03:56Z</dcterms:created>
  <dcterms:modified xsi:type="dcterms:W3CDTF">2023-09-06T21:33:52Z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0x0101007301C185768C3E408FE8B8C3F8D37975</vt:lpwstr>
  </property>
</Properties>
</file>