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817" r:id="rId5"/>
    <p:sldMasterId id="2147483824" r:id="rId6"/>
  </p:sldMasterIdLst>
  <p:notesMasterIdLst>
    <p:notesMasterId r:id="rId16"/>
  </p:notesMasterIdLst>
  <p:handoutMasterIdLst>
    <p:handoutMasterId r:id="rId17"/>
  </p:handoutMasterIdLst>
  <p:sldIdLst>
    <p:sldId id="546" r:id="rId7"/>
    <p:sldId id="2141411554" r:id="rId8"/>
    <p:sldId id="2141411566" r:id="rId9"/>
    <p:sldId id="2141411565" r:id="rId10"/>
    <p:sldId id="2141411572" r:id="rId11"/>
    <p:sldId id="2141411571" r:id="rId12"/>
    <p:sldId id="2141411574" r:id="rId13"/>
    <p:sldId id="2141411573" r:id="rId14"/>
    <p:sldId id="2141411444" r:id="rId15"/>
  </p:sldIdLst>
  <p:sldSz cx="12192000" cy="6858000"/>
  <p:notesSz cx="6670675" cy="9777413"/>
  <p:custDataLst>
    <p:tags r:id="rId18"/>
  </p:custDataLst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24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2400">
        <a:solidFill>
          <a:schemeClr val="tx1"/>
        </a:solidFill>
        <a:latin typeface="+mn-lt"/>
        <a:ea typeface="+mn-ea"/>
      </a:defRPr>
    </a:lvl2pPr>
    <a:lvl3pPr marL="359991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•"/>
      <a:defRPr sz="2400">
        <a:solidFill>
          <a:schemeClr val="tx1"/>
        </a:solidFill>
        <a:latin typeface="+mn-lt"/>
        <a:ea typeface="+mn-ea"/>
      </a:defRPr>
    </a:lvl3pPr>
    <a:lvl4pPr marL="719982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-"/>
      <a:defRPr sz="2400">
        <a:solidFill>
          <a:schemeClr val="tx1"/>
        </a:solidFill>
        <a:latin typeface="+mn-lt"/>
        <a:ea typeface="+mn-ea"/>
      </a:defRPr>
    </a:lvl4pPr>
    <a:lvl5pPr marL="1079973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◦"/>
      <a:defRPr sz="2400">
        <a:solidFill>
          <a:schemeClr val="tx1"/>
        </a:solidFill>
        <a:latin typeface="+mn-lt"/>
        <a:ea typeface="+mn-ea"/>
      </a:defRPr>
    </a:lvl5pPr>
    <a:lvl6pPr marL="0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arabicPeriod"/>
      <a:defRPr sz="2400">
        <a:solidFill>
          <a:schemeClr val="tx1"/>
        </a:solidFill>
        <a:latin typeface="+mn-lt"/>
        <a:ea typeface="+mn-ea"/>
      </a:defRPr>
    </a:lvl6pPr>
    <a:lvl7pPr marL="719982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alphaLcPeriod"/>
      <a:defRPr sz="2400">
        <a:solidFill>
          <a:schemeClr val="tx1"/>
        </a:solidFill>
        <a:latin typeface="+mn-lt"/>
        <a:ea typeface="+mn-ea"/>
      </a:defRPr>
    </a:lvl7pPr>
    <a:lvl8pPr marL="1079973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romanLcPeriod"/>
      <a:defRPr sz="24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32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1329" userDrawn="1">
          <p15:clr>
            <a:srgbClr val="A4A3A4"/>
          </p15:clr>
        </p15:guide>
        <p15:guide id="3" orient="horz" pos="40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/>
  <p:cmAuthor id="2" name="Klein, Alexander" initials="KA" lastIdx="14" clrIdx="1">
    <p:extLst>
      <p:ext uri="{19B8F6BF-5375-455C-9EA6-DF929625EA0E}">
        <p15:presenceInfo xmlns:p15="http://schemas.microsoft.com/office/powerpoint/2012/main" userId="S::Alexander.Klein@us.nationalgrid.com::84404c71-b403-4d87-83a8-1ddda009c8b4" providerId="AD"/>
      </p:ext>
    </p:extLst>
  </p:cmAuthor>
  <p:cmAuthor id="3" name="Semal, Clara" initials="SC" lastIdx="87" clrIdx="2">
    <p:extLst>
      <p:ext uri="{19B8F6BF-5375-455C-9EA6-DF929625EA0E}">
        <p15:presenceInfo xmlns:p15="http://schemas.microsoft.com/office/powerpoint/2012/main" userId="S::clara.semal@uk.nationalgrid.com::5435f734-6afc-41a4-b770-4d57144dff8a" providerId="AD"/>
      </p:ext>
    </p:extLst>
  </p:cmAuthor>
  <p:cmAuthor id="4" name="McCormick, Terry" initials="MT" lastIdx="5" clrIdx="3">
    <p:extLst>
      <p:ext uri="{19B8F6BF-5375-455C-9EA6-DF929625EA0E}">
        <p15:presenceInfo xmlns:p15="http://schemas.microsoft.com/office/powerpoint/2012/main" userId="S::Terry.McCormick@uk.nationalgrid.com::6d75a41a-2cb9-4f4b-a72a-33ccbcd32c9d" providerId="AD"/>
      </p:ext>
    </p:extLst>
  </p:cmAuthor>
  <p:cmAuthor id="5" name="Schulte, Alexander" initials="SA" lastIdx="2" clrIdx="4">
    <p:extLst>
      <p:ext uri="{19B8F6BF-5375-455C-9EA6-DF929625EA0E}">
        <p15:presenceInfo xmlns:p15="http://schemas.microsoft.com/office/powerpoint/2012/main" userId="S::Alexander.Schulte@us.nationalgrid.com::a8a45f41-271c-4ce4-abf8-f9c5e76b14d7" providerId="AD"/>
      </p:ext>
    </p:extLst>
  </p:cmAuthor>
  <p:cmAuthor id="6" name="Hanson, Kevin" initials="HK" lastIdx="1" clrIdx="5">
    <p:extLst>
      <p:ext uri="{19B8F6BF-5375-455C-9EA6-DF929625EA0E}">
        <p15:presenceInfo xmlns:p15="http://schemas.microsoft.com/office/powerpoint/2012/main" userId="S::Kevin.Hanson@us.nationalgrid.com::e60c6aad-8614-4884-8dc2-e8f78e5022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50021"/>
    <a:srgbClr val="50DBE6"/>
    <a:srgbClr val="125F7A"/>
    <a:srgbClr val="EEB0AE"/>
    <a:srgbClr val="DF7F7F"/>
    <a:srgbClr val="D65959"/>
    <a:srgbClr val="E58583"/>
    <a:srgbClr val="C00000"/>
    <a:srgbClr val="FFD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252"/>
      </p:cViewPr>
      <p:guideLst>
        <p:guide orient="horz" pos="1711"/>
        <p:guide pos="1329"/>
        <p:guide orient="horz" pos="40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05/09/2023</a:t>
            </a:fld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05/09/2023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15501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060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25295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4221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6749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7480" t="27066" r="32612"/>
          <a:stretch/>
        </p:blipFill>
        <p:spPr>
          <a:xfrm rot="16200000" flipV="1">
            <a:off x="6262073" y="928073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571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7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66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AFBA3F-70E9-423A-A243-375DD069F2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9642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AFBA3F-70E9-423A-A243-375DD069F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AAD4DB-B387-4CBE-9C6B-9A8BEF9DD80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9"/>
            <a:ext cx="11101239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1110286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4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6262073" y="928074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1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859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3" y="2771099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77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67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041841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2" y="6371169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6668943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AFBA3F-70E9-423A-A243-375DD069F2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81182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AFBA3F-70E9-423A-A243-375DD069F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AAD4DB-B387-4CBE-9C6B-9A8BEF9DD80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9"/>
            <a:ext cx="11101239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1110286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7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6262073" y="928074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6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67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58311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184" y="1416668"/>
            <a:ext cx="5424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6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301" y="1416051"/>
            <a:ext cx="5402583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23966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9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7392828" cy="2503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4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077B87-3422-4388-8758-551D88FEA5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3565368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47" imgH="348" progId="TCLayout.ActiveDocument.1">
                  <p:embed/>
                </p:oleObj>
              </mc:Choice>
              <mc:Fallback>
                <p:oleObj name="think-cell Slide" r:id="rId2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077B87-3422-4388-8758-551D88FEA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663182-2F53-4B01-AB6F-460794093E7F}"/>
              </a:ext>
            </a:extLst>
          </p:cNvPr>
          <p:cNvSpPr/>
          <p:nvPr userDrawn="1">
            <p:custDataLst>
              <p:tags r:id="rId2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600"/>
              </a:spcAft>
            </a:pPr>
            <a:endParaRPr lang="en-US" sz="32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en-GB" sz="1467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01" r:id="rId3"/>
    <p:sldLayoutId id="2147483803" r:id="rId4"/>
    <p:sldLayoutId id="2147483813" r:id="rId5"/>
    <p:sldLayoutId id="2147483804" r:id="rId6"/>
    <p:sldLayoutId id="2147483805" r:id="rId7"/>
    <p:sldLayoutId id="2147483806" r:id="rId8"/>
    <p:sldLayoutId id="2147483786" r:id="rId9"/>
    <p:sldLayoutId id="2147483808" r:id="rId10"/>
    <p:sldLayoutId id="2147483809" r:id="rId11"/>
    <p:sldLayoutId id="2147483814" r:id="rId12"/>
    <p:sldLayoutId id="2147483810" r:id="rId13"/>
    <p:sldLayoutId id="2147483811" r:id="rId14"/>
    <p:sldLayoutId id="2147483812" r:id="rId15"/>
    <p:sldLayoutId id="2147483790" r:id="rId16"/>
    <p:sldLayoutId id="2147483815" r:id="rId17"/>
    <p:sldLayoutId id="2147483816" r:id="rId18"/>
    <p:sldLayoutId id="2147483784" r:id="rId19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6524B7-D5EE-4904-8FE2-A8AF6A0BA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4185338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6524B7-D5EE-4904-8FE2-A8AF6A0BA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43539B-4958-4C84-9B5E-7760A6CA0A53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0E86-C382-4328-B60B-9F1C705E2575}"/>
              </a:ext>
            </a:extLst>
          </p:cNvPr>
          <p:cNvSpPr txBox="1"/>
          <p:nvPr userDrawn="1"/>
        </p:nvSpPr>
        <p:spPr bwMode="auto">
          <a:xfrm>
            <a:off x="4494725" y="77273"/>
            <a:ext cx="24598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27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6524B7-D5EE-4904-8FE2-A8AF6A0BA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090645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6524B7-D5EE-4904-8FE2-A8AF6A0BA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43539B-4958-4C84-9B5E-7760A6CA0A53}"/>
              </a:ext>
            </a:extLst>
          </p:cNvPr>
          <p:cNvSpPr/>
          <p:nvPr userDrawn="1">
            <p:custDataLst>
              <p:tags r:id="rId6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0E86-C382-4328-B60B-9F1C705E2575}"/>
              </a:ext>
            </a:extLst>
          </p:cNvPr>
          <p:cNvSpPr txBox="1"/>
          <p:nvPr userDrawn="1"/>
        </p:nvSpPr>
        <p:spPr bwMode="auto">
          <a:xfrm>
            <a:off x="4494725" y="77273"/>
            <a:ext cx="24598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294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9" r:id="rId3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1" y="1411817"/>
            <a:ext cx="10625529" cy="2481427"/>
          </a:xfrm>
        </p:spPr>
        <p:txBody>
          <a:bodyPr/>
          <a:lstStyle/>
          <a:p>
            <a:r>
              <a:rPr lang="en-GB" dirty="0"/>
              <a:t>Supply Analysis Working Group Update</a:t>
            </a:r>
            <a:br>
              <a:rPr lang="en-GB" dirty="0"/>
            </a:br>
            <a:r>
              <a:rPr lang="en-GB" dirty="0"/>
              <a:t>September 2023 Update to WMS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261" y="3599524"/>
            <a:ext cx="6406017" cy="1846659"/>
          </a:xfrm>
        </p:spPr>
        <p:txBody>
          <a:bodyPr/>
          <a:lstStyle/>
          <a:p>
            <a:r>
              <a:rPr lang="en-GB" b="0" dirty="0"/>
              <a:t>September 6, 2023</a:t>
            </a:r>
          </a:p>
          <a:p>
            <a:endParaRPr lang="en-GB" b="0" dirty="0"/>
          </a:p>
          <a:p>
            <a:r>
              <a:rPr lang="en-GB" b="0" dirty="0"/>
              <a:t>Kevin Hanson (National Grid) Chair</a:t>
            </a:r>
          </a:p>
          <a:p>
            <a:r>
              <a:rPr lang="en-GB" b="0" dirty="0"/>
              <a:t>Greg Lackey (CPS Energy) Co-Vice Chair</a:t>
            </a:r>
          </a:p>
          <a:p>
            <a:r>
              <a:rPr lang="en-GB" b="0" dirty="0"/>
              <a:t>Pete Warnken (ERCOT) Co-Vice Chair</a:t>
            </a:r>
          </a:p>
        </p:txBody>
      </p:sp>
    </p:spTree>
    <p:extLst>
      <p:ext uri="{BB962C8B-B14F-4D97-AF65-F5344CB8AC3E}">
        <p14:creationId xmlns:p14="http://schemas.microsoft.com/office/powerpoint/2010/main" val="1363743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F72A-850B-4B6D-BB79-4D65474A0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9593887" cy="2954655"/>
          </a:xfrm>
        </p:spPr>
        <p:txBody>
          <a:bodyPr/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Greg Lackey (CPS Energy) has </a:t>
            </a:r>
            <a:r>
              <a:rPr lang="en-US" sz="1600" b="0" dirty="0">
                <a:solidFill>
                  <a:srgbClr val="FF0000"/>
                </a:solidFill>
                <a:latin typeface="Roboto" panose="02000000000000000000" pitchFamily="2" charset="0"/>
              </a:rPr>
              <a:t>been nominated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SAWG Vice Chair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Resource Flexibility Assessment using EPRI’s </a:t>
            </a:r>
            <a:r>
              <a:rPr lang="en-US" sz="1600" b="0" dirty="0" err="1">
                <a:solidFill>
                  <a:srgbClr val="212529"/>
                </a:solidFill>
                <a:latin typeface="Roboto" panose="02000000000000000000" pitchFamily="2" charset="0"/>
              </a:rPr>
              <a:t>InFLEXion</a:t>
            </a:r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 tool (Julie Jin / </a:t>
            </a:r>
            <a:r>
              <a:rPr lang="en-US" sz="1600" b="0" dirty="0" err="1">
                <a:solidFill>
                  <a:srgbClr val="212529"/>
                </a:solidFill>
                <a:latin typeface="Roboto" panose="02000000000000000000" pitchFamily="2" charset="0"/>
              </a:rPr>
              <a:t>Thair</a:t>
            </a:r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 Mahmoud)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Reliability Standard Modeling and Other Study Updates (Pete Warnken) 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Temperature-based Thermal Outage Modeling in SERVM (Pete Warnken) 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NPRR language for the CDR (Pete Warnken) 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Siting trends for planned generation projects (Dan Mantena / Tyler Vickery)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Drought Risk Assessment Report (Dan Mantena)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3CE4-79EC-4498-A433-3571B651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734874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Resource Flexibility Assessment using EPRI’s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InFLEXion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tool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136D-651B-41D7-B721-4E65EAB51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385" y="931281"/>
            <a:ext cx="4394797" cy="2257028"/>
          </a:xfrm>
        </p:spPr>
        <p:txBody>
          <a:bodyPr/>
          <a:lstStyle/>
          <a:p>
            <a:r>
              <a:rPr lang="en-US" sz="2000" dirty="0"/>
              <a:t>Model uses 2013 Weather Year</a:t>
            </a:r>
          </a:p>
          <a:p>
            <a:r>
              <a:rPr lang="en-US" sz="2000" dirty="0"/>
              <a:t>No transmission topology in initial analysis</a:t>
            </a:r>
          </a:p>
          <a:p>
            <a:r>
              <a:rPr lang="en-US" sz="2000" dirty="0"/>
              <a:t>Initial results for 2026 shows max observed 5 minute Net Load ramp in  September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C7F5F-E0CE-4B5A-91AB-FDC1C73C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70" y="931282"/>
            <a:ext cx="6627913" cy="4988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A18DA-4A29-45D1-AA1B-F129D365D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3" y="3429000"/>
            <a:ext cx="3819423" cy="28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42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Reliability Standard Modeling and Other Study Updates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7F31D-C1E4-4F69-8D94-EED4F7BC5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15" y="1122861"/>
            <a:ext cx="10554862" cy="5093114"/>
          </a:xfrm>
        </p:spPr>
        <p:txBody>
          <a:bodyPr/>
          <a:lstStyle/>
          <a:p>
            <a:r>
              <a:rPr lang="en-US" dirty="0"/>
              <a:t>VOLL</a:t>
            </a:r>
          </a:p>
          <a:p>
            <a:r>
              <a:rPr lang="en-US" dirty="0"/>
              <a:t>	Working with Lawrence Berkeley National Lab</a:t>
            </a:r>
          </a:p>
          <a:p>
            <a:pPr marL="914400" indent="-914400"/>
            <a:r>
              <a:rPr lang="en-US" dirty="0"/>
              <a:t>	ERCOT is engaging a consultant, and targeting study completion      in 2024 Q1</a:t>
            </a:r>
          </a:p>
          <a:p>
            <a:r>
              <a:rPr lang="en-US" dirty="0"/>
              <a:t>CONE</a:t>
            </a:r>
          </a:p>
          <a:p>
            <a:r>
              <a:rPr lang="en-US" dirty="0"/>
              <a:t>	ERCOT is hiring a consultant to do the study</a:t>
            </a:r>
          </a:p>
          <a:p>
            <a:pPr marL="914400" indent="-914400"/>
            <a:r>
              <a:rPr lang="en-US" dirty="0"/>
              <a:t>	New resource will likely be an advanced combustion turbine (e.g., LM6000 peaking unit, but a 1x1 combined-cycle is a candidate</a:t>
            </a:r>
          </a:p>
          <a:p>
            <a:r>
              <a:rPr lang="en-US" dirty="0"/>
              <a:t>	Potentially, ERCOT will consider storage as another option</a:t>
            </a:r>
          </a:p>
          <a:p>
            <a:r>
              <a:rPr lang="en-US" dirty="0"/>
              <a:t>	Consultant will provide WACOC assumptions	</a:t>
            </a:r>
          </a:p>
        </p:txBody>
      </p:sp>
    </p:spTree>
    <p:extLst>
      <p:ext uri="{BB962C8B-B14F-4D97-AF65-F5344CB8AC3E}">
        <p14:creationId xmlns:p14="http://schemas.microsoft.com/office/powerpoint/2010/main" val="39840872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Temperature-based Thermal Outage Modeling in SERVM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136D-651B-41D7-B721-4E65EAB51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385" y="1154225"/>
            <a:ext cx="5135580" cy="4924425"/>
          </a:xfrm>
        </p:spPr>
        <p:txBody>
          <a:bodyPr/>
          <a:lstStyle/>
          <a:p>
            <a:r>
              <a:rPr lang="en-US" sz="2000" dirty="0"/>
              <a:t>ERCOT analyzed unplanned outages as a function of cold and hot temperatures by weatherization zones</a:t>
            </a:r>
          </a:p>
          <a:p>
            <a:r>
              <a:rPr lang="en-US" sz="2000" dirty="0"/>
              <a:t>Converted the trend lines into incremental forced outage rate probabilities that are mapped to each thermal unit</a:t>
            </a:r>
          </a:p>
          <a:p>
            <a:r>
              <a:rPr lang="en-US" sz="2000" dirty="0"/>
              <a:t>Assumes that weatherization efforts reduce all weather-related unplanned outages by 85%; simulations with and without this weatherization assumption will isolate the impact</a:t>
            </a:r>
          </a:p>
          <a:p>
            <a:r>
              <a:rPr lang="en-US" sz="2000" dirty="0"/>
              <a:t>Factors in lack of supply of natural gas to the generators, but not up-stream deliverability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EAF4D-86D2-4DB4-B04E-95711213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65" y="1062092"/>
            <a:ext cx="6424925" cy="49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99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NPRR language for the CDR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136D-651B-41D7-B721-4E65EAB51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677" y="931281"/>
            <a:ext cx="11720778" cy="5529719"/>
          </a:xfrm>
        </p:spPr>
        <p:txBody>
          <a:bodyPr/>
          <a:lstStyle/>
          <a:p>
            <a:r>
              <a:rPr lang="en-US" sz="1600" dirty="0"/>
              <a:t>Three new NPRRs will impact the CDR:</a:t>
            </a:r>
          </a:p>
          <a:p>
            <a:pPr marL="457200" indent="-457200">
              <a:buAutoNum type="arabicParenR"/>
            </a:pPr>
            <a:r>
              <a:rPr lang="en-US" sz="1600" dirty="0"/>
              <a:t>CDR overhaul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Language will be reviewed at next SAWG meeting (September 29</a:t>
            </a:r>
            <a:r>
              <a:rPr lang="en-US" sz="1400" baseline="30000" dirty="0"/>
              <a:t>th</a:t>
            </a:r>
            <a:r>
              <a:rPr lang="en-US" sz="1400" dirty="0"/>
              <a:t>)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New definitions: </a:t>
            </a:r>
          </a:p>
          <a:p>
            <a:pPr marL="1177182" lvl="3" indent="-457200"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Effective Load Carrying Capability (ELCC)</a:t>
            </a:r>
          </a:p>
          <a:p>
            <a:pPr marL="1177182" lvl="3" indent="-457200"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Loss of Load Expectation (LOLE)</a:t>
            </a:r>
          </a:p>
          <a:p>
            <a:pPr marL="1177182" lvl="3" indent="-457200"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Net Load</a:t>
            </a:r>
          </a:p>
          <a:p>
            <a:pPr marL="1177182" lvl="3" indent="-457200"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Fully Dispatchable Resource, a new resource attribute </a:t>
            </a:r>
            <a:r>
              <a:rPr lang="en-US" sz="1400" dirty="0">
                <a:solidFill>
                  <a:srgbClr val="FF0000"/>
                </a:solidFill>
              </a:rPr>
              <a:t>(Batteries are considered fully dispatchable)</a:t>
            </a:r>
          </a:p>
          <a:p>
            <a:pPr marL="1177182" lvl="3" indent="-457200">
              <a:spcAft>
                <a:spcPts val="0"/>
              </a:spcAft>
              <a:buFont typeface="+mj-lt"/>
              <a:buAutoNum type="arabicPeriod"/>
            </a:pPr>
            <a:endParaRPr lang="en-US" sz="1400" dirty="0"/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Quarterly publication schedule and reporting all seasons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Five year forecasting period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Planning Reserve Margin (PRM) reporting for forecasted seasonal peak load and peak net load hour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400" dirty="0"/>
              <a:t>Risk Period concept, applicable to the calculation of ELCCs and their use for peak load and peak net load hour reporting</a:t>
            </a:r>
          </a:p>
          <a:p>
            <a:pPr marL="457200" indent="-457200">
              <a:buAutoNum type="arabicParenR"/>
            </a:pPr>
            <a:r>
              <a:rPr lang="en-US" sz="1600" dirty="0"/>
              <a:t>NPRR 1191, Large Flexible Loads</a:t>
            </a:r>
          </a:p>
          <a:p>
            <a:pPr marL="457200" indent="-457200">
              <a:buAutoNum type="arabicParenR"/>
            </a:pPr>
            <a:r>
              <a:rPr lang="en-US" sz="1600" dirty="0"/>
              <a:t>NPRR for remaining CDR changes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ELCC for thermal resources, subject to further study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Resource flexibility measures</a:t>
            </a:r>
          </a:p>
        </p:txBody>
      </p:sp>
    </p:spTree>
    <p:extLst>
      <p:ext uri="{BB962C8B-B14F-4D97-AF65-F5344CB8AC3E}">
        <p14:creationId xmlns:p14="http://schemas.microsoft.com/office/powerpoint/2010/main" val="27029957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Siting trends for planned generation projects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136D-651B-41D7-B721-4E65EAB51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105" y="1194938"/>
            <a:ext cx="4839209" cy="5293437"/>
          </a:xfrm>
        </p:spPr>
        <p:txBody>
          <a:bodyPr/>
          <a:lstStyle/>
          <a:p>
            <a:r>
              <a:rPr lang="en-US" sz="1800" dirty="0"/>
              <a:t>Some notable developments potentially impacting generation investment:</a:t>
            </a:r>
          </a:p>
          <a:p>
            <a:pPr marL="457200" indent="-457200">
              <a:buAutoNum type="arabicParenR"/>
            </a:pPr>
            <a:r>
              <a:rPr lang="en-US" sz="1800" dirty="0"/>
              <a:t>8/16/2022: Inflation Reduction Act</a:t>
            </a:r>
          </a:p>
          <a:p>
            <a:pPr marL="457200" indent="-457200">
              <a:buAutoNum type="arabicParenR"/>
            </a:pPr>
            <a:r>
              <a:rPr lang="en-US" sz="1800" dirty="0"/>
              <a:t>Jan to May 2023: 88</a:t>
            </a:r>
            <a:r>
              <a:rPr lang="en-US" sz="1800" baseline="30000" dirty="0"/>
              <a:t>th</a:t>
            </a:r>
            <a:r>
              <a:rPr lang="en-US" sz="1800" dirty="0"/>
              <a:t> Texas Legislative regular session</a:t>
            </a:r>
          </a:p>
          <a:p>
            <a:pPr marL="457200" indent="-457200">
              <a:buAutoNum type="arabicParenR"/>
            </a:pPr>
            <a:r>
              <a:rPr lang="en-US" sz="1800" dirty="0"/>
              <a:t>7/9/2023: Legislature passed SB 2627 which created a fund designed to encourage new gas fired power plants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600" dirty="0"/>
              <a:t>Provides 3% loans for new gas fired power plants in ERCOT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600" dirty="0"/>
              <a:t>Paying bonuses to plants connected by June 2029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600" dirty="0"/>
              <a:t>Voters will decide in November 2023</a:t>
            </a:r>
          </a:p>
          <a:p>
            <a:pPr marL="457200" indent="-457200">
              <a:buAutoNum type="arabicParenR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1508F-0213-400D-B058-4561495C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84" y="1127605"/>
            <a:ext cx="6490616" cy="48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01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Drought Risk Assessment Report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136D-651B-41D7-B721-4E65EAB51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105" y="1194938"/>
            <a:ext cx="3244883" cy="2257028"/>
          </a:xfrm>
        </p:spPr>
        <p:txBody>
          <a:bodyPr/>
          <a:lstStyle/>
          <a:p>
            <a:r>
              <a:rPr lang="en-US" sz="2000" dirty="0"/>
              <a:t>Almost 18 GWs of generation at risk of drought within the next 18 months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B3368-8A0F-4DD6-B8B0-FDEF929A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64" y="880669"/>
            <a:ext cx="7760224" cy="5820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7EC69-4093-4F04-B3AB-3397C0A7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9" y="2960017"/>
            <a:ext cx="4264620" cy="31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88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73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7037&quot;&gt;&lt;version val=&quot;3256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cz6CVYWrYD789LJ_g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tuOilFu0w7I84mS_.V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YZhZ1.XlBfmwqwWYo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cz6CVYWrYD789LJ_g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YZhZ1.XlBfmwqwWYoGA"/>
</p:tagLst>
</file>

<file path=ppt/theme/theme1.xml><?xml version="1.0" encoding="utf-8"?>
<a:theme xmlns:a="http://schemas.openxmlformats.org/drawingml/2006/main" name="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PT EnergyLines 16x9" id="{02A2C634-F83B-4667-9013-9940280A62A9}" vid="{5009B880-53A3-441F-8D33-BFBDCF9468D3}"/>
    </a:ext>
  </a:extLst>
</a:theme>
</file>

<file path=ppt/theme/theme2.xml><?xml version="1.0" encoding="utf-8"?>
<a:theme xmlns:a="http://schemas.openxmlformats.org/drawingml/2006/main" name="US NG_2018 PPT_Energy Lines Template 16x9">
  <a:themeElements>
    <a:clrScheme name="Custom 4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05694B61-54A4-4E95-9753-F44547B9B716}" vid="{66BFABEB-5D5F-4F04-9007-6B2E63E31DFF}"/>
    </a:ext>
  </a:extLst>
</a:theme>
</file>

<file path=ppt/theme/theme3.xml><?xml version="1.0" encoding="utf-8"?>
<a:theme xmlns:a="http://schemas.openxmlformats.org/drawingml/2006/main" name="1_US NG_2018 PPT_Energy Lines Template 16x9">
  <a:themeElements>
    <a:clrScheme name="Custom 4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05694B61-54A4-4E95-9753-F44547B9B716}" vid="{66BFABEB-5D5F-4F04-9007-6B2E63E31DF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217B65CDFCE4CA575B84210C98C75" ma:contentTypeVersion="11" ma:contentTypeDescription="Create a new document." ma:contentTypeScope="" ma:versionID="01bc001749ed38fc1f855522dd7c6f1e">
  <xsd:schema xmlns:xsd="http://www.w3.org/2001/XMLSchema" xmlns:xs="http://www.w3.org/2001/XMLSchema" xmlns:p="http://schemas.microsoft.com/office/2006/metadata/properties" xmlns:ns2="e05e7fb9-d0e6-4ab6-b560-888fcb485524" xmlns:ns3="2d3d4732-a288-4eb3-92ed-f68c40ba596f" targetNamespace="http://schemas.microsoft.com/office/2006/metadata/properties" ma:root="true" ma:fieldsID="7f8727be0e5b919fc4bd2c3bf4b8fce9" ns2:_="" ns3:_="">
    <xsd:import namespace="e05e7fb9-d0e6-4ab6-b560-888fcb485524"/>
    <xsd:import namespace="2d3d4732-a288-4eb3-92ed-f68c40ba5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e7fb9-d0e6-4ab6-b560-888fcb485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4732-a288-4eb3-92ed-f68c40ba5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2d3d4732-a288-4eb3-92ed-f68c40ba596f">
      <UserInfo>
        <DisplayName>Semal, Clara</DisplayName>
        <AccountId>485</AccountId>
        <AccountType/>
      </UserInfo>
      <UserInfo>
        <DisplayName>McCormick, Terry</DisplayName>
        <AccountId>22</AccountId>
        <AccountType/>
      </UserInfo>
      <UserInfo>
        <DisplayName>Saunders, Nick</DisplayName>
        <AccountId>63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1989E3-E6A5-48A2-8585-F2FA39FD2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3AA91-3831-4D9E-B60D-7249B6D4E725}">
  <ds:schemaRefs>
    <ds:schemaRef ds:uri="2d3d4732-a288-4eb3-92ed-f68c40ba596f"/>
    <ds:schemaRef ds:uri="e05e7fb9-d0e6-4ab6-b560-888fcb485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04DA17-4FAB-418C-88AF-EBB5C20EE5F3}">
  <ds:schemaRefs>
    <ds:schemaRef ds:uri="http://purl.org/dc/terms/"/>
    <ds:schemaRef ds:uri="e05e7fb9-d0e6-4ab6-b560-888fcb485524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d3d4732-a288-4eb3-92ed-f68c40ba596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draft template 16x9</Template>
  <TotalTime>2182</TotalTime>
  <Words>535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US NG_2018 PPT__EnergyLines Template 16x9</vt:lpstr>
      <vt:lpstr>US NG_2018 PPT_Energy Lines Template 16x9</vt:lpstr>
      <vt:lpstr>1_US NG_2018 PPT_Energy Lines Template 16x9</vt:lpstr>
      <vt:lpstr>think-cell Slide</vt:lpstr>
      <vt:lpstr>Supply Analysis Working Group Update September 2023 Update to WMS  </vt:lpstr>
      <vt:lpstr>Overview</vt:lpstr>
      <vt:lpstr>Resource Flexibility Assessment using EPRI’s InFLEXion tool</vt:lpstr>
      <vt:lpstr>Reliability Standard Modeling and Other Study Updates</vt:lpstr>
      <vt:lpstr>Temperature-based Thermal Outage Modeling in SERVM</vt:lpstr>
      <vt:lpstr>NPRR language for the CDR </vt:lpstr>
      <vt:lpstr>Siting trends for planned generation projects</vt:lpstr>
      <vt:lpstr>Drought Risk Assessment Report 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and Committee PowerPoint Draft Template</dc:title>
  <dc:creator>Saunders, Karen</dc:creator>
  <cp:lastModifiedBy>Warnken, Pete</cp:lastModifiedBy>
  <cp:revision>11</cp:revision>
  <cp:lastPrinted>2018-08-10T07:16:05Z</cp:lastPrinted>
  <dcterms:created xsi:type="dcterms:W3CDTF">2021-05-20T11:21:33Z</dcterms:created>
  <dcterms:modified xsi:type="dcterms:W3CDTF">2023-09-05T12:46:14Z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0x0101007CC217B65CDFCE4CA575B84210C98C75</vt:lpwstr>
  </property>
  <property fmtid="{D5CDD505-2E9C-101B-9397-08002B2CF9AE}" pid="4" name="Order">
    <vt:r8>1775500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policyId">
    <vt:lpwstr/>
  </property>
  <property fmtid="{D5CDD505-2E9C-101B-9397-08002B2CF9AE}" pid="10" name="ItemRetentionFormula">
    <vt:lpwstr/>
  </property>
  <property fmtid="{D5CDD505-2E9C-101B-9397-08002B2CF9AE}" pid="11" name="_dlc_DocIdItemGuid">
    <vt:lpwstr>d004208b-03c6-48b5-89f2-0b221f829cae</vt:lpwstr>
  </property>
  <property fmtid="{D5CDD505-2E9C-101B-9397-08002B2CF9AE}" pid="12" name="Business Areas">
    <vt:lpwstr>114;#Group Legal and Company Secretariat|fe1c60f5-cbc5-49d1-aea2-9bb3d35271af</vt:lpwstr>
  </property>
  <property fmtid="{D5CDD505-2E9C-101B-9397-08002B2CF9AE}" pid="13" name="Document Categories">
    <vt:lpwstr>58;#Template|bb203242-d1ea-4b7c-baec-f6b6c36ad46a</vt:lpwstr>
  </property>
  <property fmtid="{D5CDD505-2E9C-101B-9397-08002B2CF9AE}" pid="14" name="Topics">
    <vt:lpwstr>112;#About us|b902a50f-cfcc-411c-9d60-9078b33d113f</vt:lpwstr>
  </property>
  <property fmtid="{D5CDD505-2E9C-101B-9397-08002B2CF9AE}" pid="15" name="Locations">
    <vt:lpwstr>11;#United Kingdom|92f25aa8-55c2-40bf-9172-4a299f89b05a;#21;#United States|8fef47f8-cb6c-4de5-bc11-508784361bd5</vt:lpwstr>
  </property>
  <property fmtid="{D5CDD505-2E9C-101B-9397-08002B2CF9AE}" pid="16" name="MSIP_Label_7084cbda-52b8-46fb-a7b7-cb5bd465ed85_Enabled">
    <vt:lpwstr>true</vt:lpwstr>
  </property>
  <property fmtid="{D5CDD505-2E9C-101B-9397-08002B2CF9AE}" pid="17" name="MSIP_Label_7084cbda-52b8-46fb-a7b7-cb5bd465ed85_SetDate">
    <vt:lpwstr>2023-09-05T12:43:45Z</vt:lpwstr>
  </property>
  <property fmtid="{D5CDD505-2E9C-101B-9397-08002B2CF9AE}" pid="18" name="MSIP_Label_7084cbda-52b8-46fb-a7b7-cb5bd465ed85_Method">
    <vt:lpwstr>Standard</vt:lpwstr>
  </property>
  <property fmtid="{D5CDD505-2E9C-101B-9397-08002B2CF9AE}" pid="19" name="MSIP_Label_7084cbda-52b8-46fb-a7b7-cb5bd465ed85_Name">
    <vt:lpwstr>Internal</vt:lpwstr>
  </property>
  <property fmtid="{D5CDD505-2E9C-101B-9397-08002B2CF9AE}" pid="20" name="MSIP_Label_7084cbda-52b8-46fb-a7b7-cb5bd465ed85_SiteId">
    <vt:lpwstr>0afb747d-bff7-4596-a9fc-950ef9e0ec45</vt:lpwstr>
  </property>
  <property fmtid="{D5CDD505-2E9C-101B-9397-08002B2CF9AE}" pid="21" name="MSIP_Label_7084cbda-52b8-46fb-a7b7-cb5bd465ed85_ActionId">
    <vt:lpwstr>cfeb7e78-0b35-4957-8058-ba2536752d53</vt:lpwstr>
  </property>
  <property fmtid="{D5CDD505-2E9C-101B-9397-08002B2CF9AE}" pid="22" name="MSIP_Label_7084cbda-52b8-46fb-a7b7-cb5bd465ed85_ContentBits">
    <vt:lpwstr>0</vt:lpwstr>
  </property>
</Properties>
</file>