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67" r:id="rId3"/>
  </p:sldMasterIdLst>
  <p:notesMasterIdLst>
    <p:notesMasterId r:id="rId11"/>
  </p:notesMasterIdLst>
  <p:handoutMasterIdLst>
    <p:handoutMasterId r:id="rId12"/>
  </p:handoutMasterIdLst>
  <p:sldIdLst>
    <p:sldId id="260" r:id="rId4"/>
    <p:sldId id="376" r:id="rId5"/>
    <p:sldId id="377" r:id="rId6"/>
    <p:sldId id="372" r:id="rId7"/>
    <p:sldId id="370" r:id="rId8"/>
    <p:sldId id="378" r:id="rId9"/>
    <p:sldId id="375" r:id="rId10"/>
  </p:sldIdLst>
  <p:sldSz cx="9144000" cy="6858000" type="screen4x3"/>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32">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386"/>
    <a:srgbClr val="55BAB7"/>
    <a:srgbClr val="00385E"/>
    <a:srgbClr val="C4E3E1"/>
    <a:srgbClr val="C0D1E2"/>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595" autoAdjust="0"/>
  </p:normalViewPr>
  <p:slideViewPr>
    <p:cSldViewPr snapToGrid="0" snapToObjects="1">
      <p:cViewPr varScale="1">
        <p:scale>
          <a:sx n="99" d="100"/>
          <a:sy n="99" d="100"/>
        </p:scale>
        <p:origin x="1022" y="77"/>
      </p:cViewPr>
      <p:guideLst>
        <p:guide orient="horz" pos="40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0"/>
    </p:cViewPr>
  </p:sorterViewPr>
  <p:notesViewPr>
    <p:cSldViewPr snapToGrid="0" snapToObjects="1">
      <p:cViewPr varScale="1">
        <p:scale>
          <a:sx n="78" d="100"/>
          <a:sy n="78" d="100"/>
        </p:scale>
        <p:origin x="-2034"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3A93900B-E395-43E7-8304-29909643870B}" type="datetimeFigureOut">
              <a:rPr lang="en-US"/>
              <a:pPr>
                <a:defRPr/>
              </a:pPr>
              <a:t>9/5/2023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B99E6681-5ED2-4276-ADE9-96EBF7D37320}" type="slidenum">
              <a:rPr lang="en-US" altLang="en-US"/>
              <a:pPr>
                <a:defRPr/>
              </a:pPr>
              <a:t>‹#›</a:t>
            </a:fld>
            <a:endParaRPr lang="en-US" altLang="en-US"/>
          </a:p>
        </p:txBody>
      </p:sp>
    </p:spTree>
    <p:extLst>
      <p:ext uri="{BB962C8B-B14F-4D97-AF65-F5344CB8AC3E}">
        <p14:creationId xmlns:p14="http://schemas.microsoft.com/office/powerpoint/2010/main" val="11412685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916DEC4A-A848-423D-B6D0-8A125B2D4CA1}" type="datetimeFigureOut">
              <a:rPr lang="en-US"/>
              <a:pPr>
                <a:defRPr/>
              </a:pPr>
              <a:t>9/5/2023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BB56BE11-F7D4-4A51-97C7-9E59A26F3BF6}" type="slidenum">
              <a:rPr lang="en-US" altLang="en-US"/>
              <a:pPr>
                <a:defRPr/>
              </a:pPr>
              <a:t>‹#›</a:t>
            </a:fld>
            <a:endParaRPr lang="en-US" altLang="en-US"/>
          </a:p>
        </p:txBody>
      </p:sp>
    </p:spTree>
    <p:extLst>
      <p:ext uri="{BB962C8B-B14F-4D97-AF65-F5344CB8AC3E}">
        <p14:creationId xmlns:p14="http://schemas.microsoft.com/office/powerpoint/2010/main" val="2707425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EEEA60B-7622-4EC2-8DF7-099F1D6081DA}" type="slidenum">
              <a:rPr lang="en-US" altLang="en-US" smtClean="0">
                <a:latin typeface="Calibri" panose="020F0502020204030204" pitchFamily="34" charset="0"/>
              </a:rPr>
              <a:pPr/>
              <a:t>1</a:t>
            </a:fld>
            <a:endParaRPr lang="en-US" altLang="en-US">
              <a:latin typeface="Calibri" panose="020F0502020204030204" pitchFamily="34" charset="0"/>
            </a:endParaRPr>
          </a:p>
        </p:txBody>
      </p:sp>
    </p:spTree>
    <p:extLst>
      <p:ext uri="{BB962C8B-B14F-4D97-AF65-F5344CB8AC3E}">
        <p14:creationId xmlns:p14="http://schemas.microsoft.com/office/powerpoint/2010/main" val="1312281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a:xfrm>
            <a:off x="3124200" y="6194425"/>
            <a:ext cx="2895600" cy="200025"/>
          </a:xfrm>
        </p:spPr>
        <p:txBody>
          <a:bodyPr/>
          <a:lstStyle>
            <a:lvl1pPr algn="ctr">
              <a:defRPr sz="1200">
                <a:solidFill>
                  <a:schemeClr val="tx1">
                    <a:tint val="75000"/>
                  </a:schemeClr>
                </a:solidFill>
              </a:defRPr>
            </a:lvl1pPr>
          </a:lstStyle>
          <a:p>
            <a:pPr>
              <a:defRPr/>
            </a:pPr>
            <a:r>
              <a:rPr lang="en-US"/>
              <a:t>Hello I'm a slide</a:t>
            </a:r>
            <a:endParaRPr lang="en-US" dirty="0"/>
          </a:p>
        </p:txBody>
      </p:sp>
    </p:spTree>
    <p:extLst>
      <p:ext uri="{BB962C8B-B14F-4D97-AF65-F5344CB8AC3E}">
        <p14:creationId xmlns:p14="http://schemas.microsoft.com/office/powerpoint/2010/main" val="366709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9013"/>
            <a:ext cx="2133600" cy="365125"/>
          </a:xfrm>
          <a:prstGeom prst="rect">
            <a:avLst/>
          </a:prstGeom>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94754E99-A0E5-4899-94D8-C73D0E406896}" type="slidenum">
              <a:rPr lang="en-US" altLang="en-US" sz="1200" smtClean="0"/>
              <a:pPr algn="r" eaLnBrk="1" hangingPunct="1">
                <a:defRPr/>
              </a:pPr>
              <a:t>‹#›</a:t>
            </a:fld>
            <a:endParaRPr lang="en-US" altLang="en-US" sz="1200"/>
          </a:p>
        </p:txBody>
      </p:sp>
      <p:sp>
        <p:nvSpPr>
          <p:cNvPr id="3" name="Footer Placeholder 4"/>
          <p:cNvSpPr>
            <a:spLocks noGrp="1"/>
          </p:cNvSpPr>
          <p:nvPr>
            <p:ph type="ftr" sz="quarter" idx="10"/>
          </p:nvPr>
        </p:nvSpPr>
        <p:spPr>
          <a:xfrm>
            <a:off x="3124200" y="6194425"/>
            <a:ext cx="2895600" cy="200025"/>
          </a:xfrm>
        </p:spPr>
        <p:txBody>
          <a:bodyPr/>
          <a:lstStyle>
            <a:lvl1pPr algn="ctr">
              <a:defRPr sz="1200">
                <a:solidFill>
                  <a:schemeClr val="tx1">
                    <a:tint val="75000"/>
                  </a:schemeClr>
                </a:solidFill>
              </a:defRPr>
            </a:lvl1pPr>
          </a:lstStyle>
          <a:p>
            <a:pPr>
              <a:defRPr/>
            </a:pPr>
            <a:r>
              <a:rPr lang="en-US"/>
              <a:t>Hello I'm a slide</a:t>
            </a:r>
            <a:endParaRPr lang="en-US" dirty="0"/>
          </a:p>
        </p:txBody>
      </p:sp>
    </p:spTree>
    <p:extLst>
      <p:ext uri="{BB962C8B-B14F-4D97-AF65-F5344CB8AC3E}">
        <p14:creationId xmlns:p14="http://schemas.microsoft.com/office/powerpoint/2010/main" val="1875492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cxnSp>
        <p:nvCxnSpPr>
          <p:cNvPr id="3" name="Straight Connector 2"/>
          <p:cNvCxnSpPr/>
          <p:nvPr userDrawn="1"/>
        </p:nvCxnSpPr>
        <p:spPr>
          <a:xfrm>
            <a:off x="247650" y="641350"/>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4" name="Slide Number Placeholder 6"/>
          <p:cNvSpPr txBox="1">
            <a:spLocks/>
          </p:cNvSpPr>
          <p:nvPr userDrawn="1"/>
        </p:nvSpPr>
        <p:spPr>
          <a:xfrm>
            <a:off x="6705600" y="6202363"/>
            <a:ext cx="2133600" cy="182562"/>
          </a:xfrm>
          <a:prstGeom prst="rect">
            <a:avLst/>
          </a:prstGeom>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F7754F16-BD6A-4448-A728-D47AE01157D9}" type="slidenum">
              <a:rPr lang="en-US" altLang="en-US" sz="1200" smtClean="0"/>
              <a:pPr algn="r" eaLnBrk="1" hangingPunct="1">
                <a:defRPr/>
              </a:pPr>
              <a:t>‹#›</a:t>
            </a:fld>
            <a:endParaRPr lang="en-US" altLang="en-US" sz="1200"/>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a:t>Click to edit Master title style</a:t>
            </a:r>
          </a:p>
        </p:txBody>
      </p:sp>
      <p:sp>
        <p:nvSpPr>
          <p:cNvPr id="5" name="Footer Placeholder 4"/>
          <p:cNvSpPr>
            <a:spLocks noGrp="1"/>
          </p:cNvSpPr>
          <p:nvPr>
            <p:ph type="ftr" sz="quarter" idx="10"/>
          </p:nvPr>
        </p:nvSpPr>
        <p:spPr>
          <a:xfrm>
            <a:off x="3124200" y="6194425"/>
            <a:ext cx="2895600" cy="200025"/>
          </a:xfrm>
        </p:spPr>
        <p:txBody>
          <a:bodyPr/>
          <a:lstStyle>
            <a:lvl1pPr algn="ctr">
              <a:defRPr sz="1200">
                <a:solidFill>
                  <a:schemeClr val="tx1">
                    <a:tint val="75000"/>
                  </a:schemeClr>
                </a:solidFill>
              </a:defRPr>
            </a:lvl1pPr>
          </a:lstStyle>
          <a:p>
            <a:pPr>
              <a:defRPr/>
            </a:pPr>
            <a:r>
              <a:rPr lang="en-US"/>
              <a:t>Hello I'm a slide</a:t>
            </a:r>
            <a:endParaRPr lang="en-US" dirty="0"/>
          </a:p>
        </p:txBody>
      </p:sp>
    </p:spTree>
    <p:extLst>
      <p:ext uri="{BB962C8B-B14F-4D97-AF65-F5344CB8AC3E}">
        <p14:creationId xmlns:p14="http://schemas.microsoft.com/office/powerpoint/2010/main" val="4114392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dirty="0"/>
          </a:p>
        </p:txBody>
      </p:sp>
    </p:spTree>
    <p:extLst>
      <p:ext uri="{BB962C8B-B14F-4D97-AF65-F5344CB8AC3E}">
        <p14:creationId xmlns:p14="http://schemas.microsoft.com/office/powerpoint/2010/main" val="37510896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ectangle 8"/>
          <p:cNvSpPr/>
          <p:nvPr userDrawn="1"/>
        </p:nvSpPr>
        <p:spPr>
          <a:xfrm>
            <a:off x="0" y="-168275"/>
            <a:ext cx="9144000" cy="72167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12" name="Picture 11"/>
          <p:cNvPicPr>
            <a:picLocks/>
          </p:cNvPicPr>
          <p:nvPr userDrawn="1"/>
        </p:nvPicPr>
        <p:blipFill rotWithShape="1">
          <a:blip r:embed="rId6"/>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r>
              <a:rPr lang="en-US"/>
              <a:t>Hello I'm a slide</a:t>
            </a: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B58EF099-2B0E-49FB-A308-8F2246FAE50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4274" r:id="rId1"/>
    <p:sldLayoutId id="2147494275" r:id="rId2"/>
    <p:sldLayoutId id="2147494276" r:id="rId3"/>
    <p:sldLayoutId id="2147494277" r:id="rId4"/>
  </p:sldLayoutIdLst>
  <p:hf sldNum="0"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Arial" charset="0"/>
        </a:defRPr>
      </a:lvl2pPr>
      <a:lvl3pPr algn="ctr" defTabSz="457200" rtl="0" eaLnBrk="0" fontAlgn="base" hangingPunct="0">
        <a:spcBef>
          <a:spcPct val="0"/>
        </a:spcBef>
        <a:spcAft>
          <a:spcPct val="0"/>
        </a:spcAft>
        <a:defRPr sz="4400">
          <a:solidFill>
            <a:schemeClr val="tx1"/>
          </a:solidFill>
          <a:latin typeface="Arial" charset="0"/>
        </a:defRPr>
      </a:lvl3pPr>
      <a:lvl4pPr algn="ctr" defTabSz="457200" rtl="0" eaLnBrk="0" fontAlgn="base" hangingPunct="0">
        <a:spcBef>
          <a:spcPct val="0"/>
        </a:spcBef>
        <a:spcAft>
          <a:spcPct val="0"/>
        </a:spcAft>
        <a:defRPr sz="4400">
          <a:solidFill>
            <a:schemeClr val="tx1"/>
          </a:solidFill>
          <a:latin typeface="Arial" charset="0"/>
        </a:defRPr>
      </a:lvl4pPr>
      <a:lvl5pPr algn="ctr" defTabSz="457200" rtl="0" eaLnBrk="0" fontAlgn="base" hangingPunct="0">
        <a:spcBef>
          <a:spcPct val="0"/>
        </a:spcBef>
        <a:spcAft>
          <a:spcPct val="0"/>
        </a:spcAft>
        <a:defRPr sz="4400">
          <a:solidFill>
            <a:schemeClr val="tx1"/>
          </a:solidFill>
          <a:latin typeface="Arial" charset="0"/>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13"/>
          <p:cNvGrpSpPr>
            <a:grpSpLocks/>
          </p:cNvGrpSpPr>
          <p:nvPr/>
        </p:nvGrpSpPr>
        <p:grpSpPr bwMode="auto">
          <a:xfrm>
            <a:off x="787400" y="2349797"/>
            <a:ext cx="7543800" cy="2246769"/>
            <a:chOff x="787400" y="1397398"/>
            <a:chExt cx="7543800" cy="2246352"/>
          </a:xfrm>
        </p:grpSpPr>
        <p:sp>
          <p:nvSpPr>
            <p:cNvPr id="7171" name="TextBox 9"/>
            <p:cNvSpPr txBox="1">
              <a:spLocks noChangeArrowheads="1"/>
            </p:cNvSpPr>
            <p:nvPr/>
          </p:nvSpPr>
          <p:spPr bwMode="auto">
            <a:xfrm>
              <a:off x="787400" y="1397398"/>
              <a:ext cx="7543800" cy="2246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dirty="0"/>
                <a:t>TAC Update to RMS </a:t>
              </a:r>
              <a:endParaRPr lang="en-US" altLang="en-US" sz="2000" dirty="0"/>
            </a:p>
            <a:p>
              <a:pPr eaLnBrk="1" hangingPunct="1"/>
              <a:r>
                <a:rPr lang="en-US" altLang="en-US" dirty="0"/>
                <a:t> </a:t>
              </a:r>
            </a:p>
            <a:p>
              <a:pPr eaLnBrk="1" hangingPunct="1"/>
              <a:r>
                <a:rPr lang="en-US" altLang="en-US" dirty="0"/>
                <a:t>TAC Meeting – August 22</a:t>
              </a:r>
            </a:p>
            <a:p>
              <a:pPr eaLnBrk="1" hangingPunct="1"/>
              <a:endParaRPr lang="en-US" altLang="en-US" dirty="0"/>
            </a:p>
            <a:p>
              <a:pPr eaLnBrk="1" hangingPunct="1"/>
              <a:r>
                <a:rPr lang="en-US" altLang="en-US" dirty="0"/>
                <a:t>Debbie McKeever 							John Schatz</a:t>
              </a:r>
            </a:p>
            <a:p>
              <a:pPr eaLnBrk="1" hangingPunct="1"/>
              <a:r>
                <a:rPr lang="en-US" altLang="en-US" dirty="0"/>
                <a:t>Oncor Electric Delivery						Vistra</a:t>
              </a:r>
            </a:p>
            <a:p>
              <a:pPr eaLnBrk="1" hangingPunct="1"/>
              <a:r>
                <a:rPr lang="en-US" altLang="en-US" dirty="0"/>
                <a:t>RMS Chair									RMS Vice Chair</a:t>
              </a:r>
            </a:p>
          </p:txBody>
        </p:sp>
        <p:cxnSp>
          <p:nvCxnSpPr>
            <p:cNvPr id="13" name="Straight Connector 12"/>
            <p:cNvCxnSpPr/>
            <p:nvPr/>
          </p:nvCxnSpPr>
          <p:spPr>
            <a:xfrm flipV="1">
              <a:off x="787400" y="1852613"/>
              <a:ext cx="6286500" cy="12698"/>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
        <p:nvSpPr>
          <p:cNvPr id="2" name="TextBox 1">
            <a:extLst>
              <a:ext uri="{FF2B5EF4-FFF2-40B4-BE49-F238E27FC236}">
                <a16:creationId xmlns:a16="http://schemas.microsoft.com/office/drawing/2014/main" id="{E4F04FA1-F6AD-4162-8F1A-55A52CF8B5FD}"/>
              </a:ext>
            </a:extLst>
          </p:cNvPr>
          <p:cNvSpPr txBox="1"/>
          <p:nvPr/>
        </p:nvSpPr>
        <p:spPr>
          <a:xfrm>
            <a:off x="6633268" y="5766144"/>
            <a:ext cx="1579755" cy="584775"/>
          </a:xfrm>
          <a:prstGeom prst="rect">
            <a:avLst/>
          </a:prstGeom>
          <a:noFill/>
        </p:spPr>
        <p:txBody>
          <a:bodyPr wrap="square" rtlCol="0">
            <a:spAutoFit/>
          </a:bodyPr>
          <a:lstStyle/>
          <a:p>
            <a:r>
              <a:rPr lang="en-US" sz="1600" dirty="0"/>
              <a:t>RMS Meeting </a:t>
            </a:r>
          </a:p>
          <a:p>
            <a:r>
              <a:rPr lang="en-US" sz="1600"/>
              <a:t>September 12</a:t>
            </a:r>
            <a:endParaRPr lang="en-U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975E307-4910-4F9F-AFCE-8F54E1A6F1CA}"/>
              </a:ext>
            </a:extLst>
          </p:cNvPr>
          <p:cNvSpPr txBox="1"/>
          <p:nvPr/>
        </p:nvSpPr>
        <p:spPr>
          <a:xfrm>
            <a:off x="635431" y="1470948"/>
            <a:ext cx="8082366" cy="4278094"/>
          </a:xfrm>
          <a:prstGeom prst="rect">
            <a:avLst/>
          </a:prstGeom>
          <a:noFill/>
        </p:spPr>
        <p:txBody>
          <a:bodyPr wrap="square">
            <a:spAutoFit/>
          </a:bodyPr>
          <a:lstStyle/>
          <a:p>
            <a:pPr marL="285750" indent="-285750">
              <a:buFont typeface="Arial" panose="020B0604020202020204" pitchFamily="34" charset="0"/>
              <a:buChar char="•"/>
            </a:pPr>
            <a:r>
              <a:rPr lang="en-US" sz="2000" dirty="0"/>
              <a:t>RMGRR174, Related to NPRR1173, Changes Consistent With the Options Available to an MOU and EC Entering Retail Competition in the ERCOT Market, and Impact Analysis</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NPRR1173, Changes Consistent With the Options Available to an MOU and EC Entering Retail Competition in the ERCOT Market </a:t>
            </a:r>
          </a:p>
          <a:p>
            <a:r>
              <a:rPr lang="en-US" sz="2000" dirty="0"/>
              <a:t>		Previously Tabled at TAC – awaiting RMGRR174</a:t>
            </a:r>
          </a:p>
          <a:p>
            <a:endParaRPr lang="en-US" dirty="0"/>
          </a:p>
          <a:p>
            <a:endParaRPr lang="en-US" dirty="0"/>
          </a:p>
          <a:p>
            <a:r>
              <a:rPr lang="en-US" sz="2000" dirty="0"/>
              <a:t>No questions or comments </a:t>
            </a:r>
          </a:p>
          <a:p>
            <a:endParaRPr lang="en-US" sz="2000" dirty="0"/>
          </a:p>
          <a:p>
            <a:r>
              <a:rPr lang="en-US" sz="2000" dirty="0"/>
              <a:t>Unanimously approved</a:t>
            </a:r>
          </a:p>
          <a:p>
            <a:endParaRPr lang="en-US" dirty="0"/>
          </a:p>
          <a:p>
            <a:endParaRPr lang="en-US" dirty="0"/>
          </a:p>
        </p:txBody>
      </p:sp>
      <p:sp>
        <p:nvSpPr>
          <p:cNvPr id="4" name="TextBox 3">
            <a:extLst>
              <a:ext uri="{FF2B5EF4-FFF2-40B4-BE49-F238E27FC236}">
                <a16:creationId xmlns:a16="http://schemas.microsoft.com/office/drawing/2014/main" id="{397054EA-0E6A-4AFF-B76C-FE7C210605F1}"/>
              </a:ext>
            </a:extLst>
          </p:cNvPr>
          <p:cNvSpPr txBox="1"/>
          <p:nvPr/>
        </p:nvSpPr>
        <p:spPr>
          <a:xfrm>
            <a:off x="658688" y="449455"/>
            <a:ext cx="2988832" cy="523220"/>
          </a:xfrm>
          <a:prstGeom prst="rect">
            <a:avLst/>
          </a:prstGeom>
          <a:noFill/>
        </p:spPr>
        <p:txBody>
          <a:bodyPr wrap="none" rtlCol="0">
            <a:spAutoFit/>
          </a:bodyPr>
          <a:lstStyle/>
          <a:p>
            <a:r>
              <a:rPr lang="en-US" sz="2800" dirty="0"/>
              <a:t>Approved by TAC</a:t>
            </a:r>
          </a:p>
        </p:txBody>
      </p:sp>
    </p:spTree>
    <p:extLst>
      <p:ext uri="{BB962C8B-B14F-4D97-AF65-F5344CB8AC3E}">
        <p14:creationId xmlns:p14="http://schemas.microsoft.com/office/powerpoint/2010/main" val="3784159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B44D3-4C2A-4D23-8AAF-2D7DDD8CDF92}"/>
              </a:ext>
            </a:extLst>
          </p:cNvPr>
          <p:cNvSpPr>
            <a:spLocks noGrp="1"/>
          </p:cNvSpPr>
          <p:nvPr>
            <p:ph type="title"/>
          </p:nvPr>
        </p:nvSpPr>
        <p:spPr/>
        <p:txBody>
          <a:bodyPr/>
          <a:lstStyle/>
          <a:p>
            <a:r>
              <a:rPr lang="en-US" dirty="0"/>
              <a:t>Approvals</a:t>
            </a:r>
          </a:p>
        </p:txBody>
      </p:sp>
      <p:sp>
        <p:nvSpPr>
          <p:cNvPr id="3" name="TextBox 2">
            <a:extLst>
              <a:ext uri="{FF2B5EF4-FFF2-40B4-BE49-F238E27FC236}">
                <a16:creationId xmlns:a16="http://schemas.microsoft.com/office/drawing/2014/main" id="{D1F8FF45-46D9-474F-AD13-7599AB5B94A1}"/>
              </a:ext>
            </a:extLst>
          </p:cNvPr>
          <p:cNvSpPr txBox="1"/>
          <p:nvPr/>
        </p:nvSpPr>
        <p:spPr>
          <a:xfrm>
            <a:off x="441705" y="1015143"/>
            <a:ext cx="8090115" cy="5262979"/>
          </a:xfrm>
          <a:prstGeom prst="rect">
            <a:avLst/>
          </a:prstGeom>
          <a:noFill/>
        </p:spPr>
        <p:txBody>
          <a:bodyPr wrap="square" rtlCol="0">
            <a:spAutoFit/>
          </a:bodyPr>
          <a:lstStyle/>
          <a:p>
            <a:r>
              <a:rPr lang="en-US" sz="2000" dirty="0"/>
              <a:t>August 31, ERCOT Board Meeting - APPROVED</a:t>
            </a:r>
          </a:p>
          <a:p>
            <a:r>
              <a:rPr lang="en-US" sz="2000" dirty="0"/>
              <a:t> </a:t>
            </a:r>
          </a:p>
          <a:p>
            <a:r>
              <a:rPr lang="en-US" sz="2000" dirty="0"/>
              <a:t>Included in the Board Agenda and materials, specific to Retail:</a:t>
            </a:r>
          </a:p>
          <a:p>
            <a:endParaRPr lang="en-US" sz="2000" dirty="0"/>
          </a:p>
          <a:p>
            <a:pPr marL="285750" indent="-285750">
              <a:buFont typeface="Arial" panose="020B0604020202020204" pitchFamily="34" charset="0"/>
              <a:buChar char="•"/>
            </a:pPr>
            <a:r>
              <a:rPr lang="en-US" sz="2000" dirty="0"/>
              <a:t>RMGRR174, Related to NPRR1173, Changes Consistent With the Options Available to an MOU and EC Entering Retail Competition in the ERCOT Market, and Impact Analysis</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NPRR1173, Changes Consistent With the Options Available to an MOU and EC Entering Retail Competition in the ERCOT Market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b="0" i="0" kern="1200" dirty="0">
                <a:solidFill>
                  <a:schemeClr val="dk1"/>
                </a:solidFill>
                <a:effectLst/>
                <a:latin typeface="+mn-lt"/>
                <a:ea typeface="+mn-ea"/>
                <a:cs typeface="+mn-cs"/>
              </a:rPr>
              <a:t>LPGRR070, Discontinuation of Interval Data Recorder (IDR) Meter Weather Sensitivity Process</a:t>
            </a:r>
          </a:p>
          <a:p>
            <a:endParaRPr lang="en-US" sz="2000" b="0" i="0" kern="1200" dirty="0">
              <a:solidFill>
                <a:schemeClr val="dk1"/>
              </a:solidFill>
              <a:effectLst/>
              <a:latin typeface="+mn-lt"/>
              <a:ea typeface="+mn-ea"/>
              <a:cs typeface="+mn-cs"/>
            </a:endParaRPr>
          </a:p>
          <a:p>
            <a:r>
              <a:rPr lang="en-US" sz="2000" b="0" i="0" kern="1200" dirty="0">
                <a:solidFill>
                  <a:schemeClr val="dk1"/>
                </a:solidFill>
                <a:effectLst/>
                <a:latin typeface="+mn-lt"/>
                <a:ea typeface="+mn-ea"/>
                <a:cs typeface="+mn-cs"/>
              </a:rPr>
              <a:t>Upcoming approval: September 28, PUCT Open Meeting </a:t>
            </a:r>
            <a:endParaRPr lang="en-US" sz="2000" dirty="0"/>
          </a:p>
          <a:p>
            <a:endParaRPr lang="en-US" dirty="0"/>
          </a:p>
          <a:p>
            <a:endParaRPr lang="en-US" dirty="0"/>
          </a:p>
        </p:txBody>
      </p:sp>
    </p:spTree>
    <p:extLst>
      <p:ext uri="{BB962C8B-B14F-4D97-AF65-F5344CB8AC3E}">
        <p14:creationId xmlns:p14="http://schemas.microsoft.com/office/powerpoint/2010/main" val="1943465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42C00-F03E-4A95-8246-270AFD0DBD35}"/>
              </a:ext>
            </a:extLst>
          </p:cNvPr>
          <p:cNvSpPr>
            <a:spLocks noGrp="1"/>
          </p:cNvSpPr>
          <p:nvPr>
            <p:ph type="title"/>
          </p:nvPr>
        </p:nvSpPr>
        <p:spPr>
          <a:xfrm>
            <a:off x="583146" y="511452"/>
            <a:ext cx="8320631" cy="5497835"/>
          </a:xfrm>
        </p:spPr>
        <p:txBody>
          <a:bodyPr/>
          <a:lstStyle/>
          <a:p>
            <a:br>
              <a:rPr lang="en-US" dirty="0"/>
            </a:br>
            <a:br>
              <a:rPr lang="en-US" dirty="0"/>
            </a:br>
            <a:br>
              <a:rPr lang="en-US" dirty="0"/>
            </a:br>
            <a:r>
              <a:rPr lang="en-US" dirty="0"/>
              <a:t>Included in the RMS Update to TAC</a:t>
            </a:r>
            <a:br>
              <a:rPr lang="en-US" dirty="0"/>
            </a:br>
            <a:br>
              <a:rPr lang="en-US" dirty="0"/>
            </a:br>
            <a:r>
              <a:rPr lang="en-US" dirty="0"/>
              <a:t>Primary Points – AMS Data and Access to AMS Data</a:t>
            </a:r>
            <a:br>
              <a:rPr lang="en-US" dirty="0"/>
            </a:br>
            <a:r>
              <a:rPr lang="en-US" sz="2000" dirty="0"/>
              <a:t>		</a:t>
            </a:r>
            <a:br>
              <a:rPr lang="en-US" sz="2000" dirty="0"/>
            </a:br>
            <a:r>
              <a:rPr lang="en-US" sz="2000" dirty="0"/>
              <a:t>	</a:t>
            </a:r>
            <a:r>
              <a:rPr lang="en-US" sz="2000" b="1" dirty="0"/>
              <a:t>AMS data is </a:t>
            </a:r>
            <a:r>
              <a:rPr lang="en-US" sz="2000" dirty="0"/>
              <a:t>the most accurate, granular usage data available</a:t>
            </a:r>
            <a:br>
              <a:rPr lang="en-US" sz="2000" dirty="0"/>
            </a:br>
            <a:br>
              <a:rPr lang="en-US" sz="2000" b="1" dirty="0"/>
            </a:br>
            <a:r>
              <a:rPr lang="en-US" sz="2000" b="1" dirty="0"/>
              <a:t>	AMS data is available in the Smart Meter Texas Portal (SMTP) 	only to the REP of Record (ROR), 	unless</a:t>
            </a:r>
            <a:r>
              <a:rPr lang="en-US" sz="2000" dirty="0"/>
              <a:t> </a:t>
            </a:r>
            <a:r>
              <a:rPr lang="en-US" sz="2000" b="1" dirty="0"/>
              <a:t>a Letter of 	Authorization (LOA) has been 	obtained</a:t>
            </a:r>
            <a:br>
              <a:rPr lang="en-US" sz="2000" b="1" dirty="0"/>
            </a:br>
            <a:br>
              <a:rPr lang="en-US" sz="2000" b="1" dirty="0"/>
            </a:br>
            <a:r>
              <a:rPr lang="en-US" sz="2000" b="1" dirty="0"/>
              <a:t>	AMS data is rarely used by non ROR for pricing because of the 	SMTP LOA requirements</a:t>
            </a:r>
            <a:br>
              <a:rPr lang="en-US" sz="2000" b="1" dirty="0"/>
            </a:br>
            <a:r>
              <a:rPr lang="en-US" sz="2000" b="1" dirty="0"/>
              <a:t>		</a:t>
            </a:r>
            <a:br>
              <a:rPr lang="en-US" sz="2000" b="1" dirty="0"/>
            </a:br>
            <a:r>
              <a:rPr lang="en-US" sz="2000" b="1" dirty="0"/>
              <a:t>	The LOA process involves validations of ESI, Meter Number, 	and current REP of Record (including DUNS) 	to proceed. </a:t>
            </a:r>
            <a:br>
              <a:rPr lang="en-US" sz="2000" dirty="0"/>
            </a:br>
            <a:r>
              <a:rPr lang="en-US" sz="2000" b="1" dirty="0"/>
              <a:t> </a:t>
            </a:r>
            <a:br>
              <a:rPr lang="en-US" sz="2000" b="1" dirty="0"/>
            </a:br>
            <a:r>
              <a:rPr lang="en-US" sz="2000" b="1" dirty="0"/>
              <a:t>	Timely access of usage data</a:t>
            </a:r>
            <a:r>
              <a:rPr lang="en-US" sz="2000" dirty="0"/>
              <a:t> is needed to </a:t>
            </a:r>
            <a:r>
              <a:rPr lang="en-US" sz="2000" b="1" dirty="0"/>
              <a:t>expedite 	</a:t>
            </a:r>
            <a:r>
              <a:rPr lang="en-US" sz="2000" dirty="0"/>
              <a:t>development of pricing for Customers. </a:t>
            </a:r>
            <a:br>
              <a:rPr lang="en-US" b="1" dirty="0"/>
            </a:br>
            <a:br>
              <a:rPr lang="en-US" b="1" dirty="0"/>
            </a:br>
            <a:br>
              <a:rPr lang="en-US" sz="2400" b="1" dirty="0"/>
            </a:br>
            <a:br>
              <a:rPr lang="en-US" dirty="0"/>
            </a:br>
            <a:endParaRPr lang="en-US" dirty="0"/>
          </a:p>
        </p:txBody>
      </p:sp>
    </p:spTree>
    <p:extLst>
      <p:ext uri="{BB962C8B-B14F-4D97-AF65-F5344CB8AC3E}">
        <p14:creationId xmlns:p14="http://schemas.microsoft.com/office/powerpoint/2010/main" val="2416697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20454-DDD1-42CD-AC83-DE8A618E8615}"/>
              </a:ext>
            </a:extLst>
          </p:cNvPr>
          <p:cNvSpPr>
            <a:spLocks noGrp="1"/>
          </p:cNvSpPr>
          <p:nvPr>
            <p:ph type="title"/>
          </p:nvPr>
        </p:nvSpPr>
        <p:spPr>
          <a:xfrm>
            <a:off x="379663" y="117152"/>
            <a:ext cx="8458200" cy="402042"/>
          </a:xfrm>
        </p:spPr>
        <p:txBody>
          <a:bodyPr/>
          <a:lstStyle/>
          <a:p>
            <a:br>
              <a:rPr lang="en-US" dirty="0"/>
            </a:br>
            <a:r>
              <a:rPr lang="en-US" sz="2000" dirty="0"/>
              <a:t>Annual Validation is needed today and the foreseeable future</a:t>
            </a:r>
          </a:p>
        </p:txBody>
      </p:sp>
      <p:sp>
        <p:nvSpPr>
          <p:cNvPr id="4" name="TextBox 3">
            <a:extLst>
              <a:ext uri="{FF2B5EF4-FFF2-40B4-BE49-F238E27FC236}">
                <a16:creationId xmlns:a16="http://schemas.microsoft.com/office/drawing/2014/main" id="{250AAFBB-8F12-4F8A-963E-1687462FD897}"/>
              </a:ext>
            </a:extLst>
          </p:cNvPr>
          <p:cNvSpPr txBox="1"/>
          <p:nvPr/>
        </p:nvSpPr>
        <p:spPr>
          <a:xfrm>
            <a:off x="480447" y="712917"/>
            <a:ext cx="8283890" cy="5909310"/>
          </a:xfrm>
          <a:prstGeom prst="rect">
            <a:avLst/>
          </a:prstGeom>
          <a:noFill/>
        </p:spPr>
        <p:txBody>
          <a:bodyPr wrap="square">
            <a:spAutoFit/>
          </a:bodyPr>
          <a:lstStyle/>
          <a:p>
            <a:r>
              <a:rPr lang="en-US" sz="1400" dirty="0"/>
              <a:t>ERCOT and TDSPs maintain Load Profiles and Substation assignments for each ESI ID.</a:t>
            </a:r>
          </a:p>
          <a:p>
            <a:r>
              <a:rPr lang="en-US" sz="1400" dirty="0"/>
              <a:t>Load Profiles and Substation assignments are validated through Annual Validation.</a:t>
            </a:r>
          </a:p>
          <a:p>
            <a:endParaRPr lang="en-US" sz="1400" dirty="0"/>
          </a:p>
          <a:p>
            <a:r>
              <a:rPr lang="en-US" sz="1400" dirty="0"/>
              <a:t>The following business processes are dependent on accurate Load Profiles and/or Substation assignments.</a:t>
            </a:r>
          </a:p>
          <a:p>
            <a:endParaRPr lang="en-US" sz="1400" dirty="0"/>
          </a:p>
          <a:p>
            <a:r>
              <a:rPr lang="en-US" sz="1400" b="1" u="sng" dirty="0"/>
              <a:t>Pricing</a:t>
            </a:r>
          </a:p>
          <a:p>
            <a:r>
              <a:rPr lang="en-US" sz="1400" dirty="0"/>
              <a:t>•     	Developing pricing programs for customers is frequently time sensitive. If AMS data cannot be 	obtained in time for development of pricing, Load Profiles may be used.</a:t>
            </a:r>
          </a:p>
          <a:p>
            <a:r>
              <a:rPr lang="en-US" sz="1400" dirty="0"/>
              <a:t>	</a:t>
            </a:r>
          </a:p>
          <a:p>
            <a:r>
              <a:rPr lang="en-US" sz="1400" b="1" u="sng" dirty="0"/>
              <a:t>Load Forecasting</a:t>
            </a:r>
          </a:p>
          <a:p>
            <a:r>
              <a:rPr lang="en-US" sz="1400" dirty="0"/>
              <a:t>•	Accurate Profiles support development of accurate load forecasts for new Customers</a:t>
            </a:r>
          </a:p>
          <a:p>
            <a:r>
              <a:rPr lang="en-US" sz="1400" dirty="0"/>
              <a:t>• 	Accurate Profiles allow for accurate aggregation in grouping classes of Customers</a:t>
            </a:r>
          </a:p>
          <a:p>
            <a:endParaRPr lang="en-US" sz="1400" dirty="0"/>
          </a:p>
          <a:p>
            <a:r>
              <a:rPr lang="en-US" sz="1400" b="1" u="sng" dirty="0"/>
              <a:t>Procurement</a:t>
            </a:r>
          </a:p>
          <a:p>
            <a:r>
              <a:rPr lang="en-US" sz="1400" dirty="0"/>
              <a:t>• 	Allows for aggregation for accurate hedging and provides a checkpoint to compare AMS Data</a:t>
            </a:r>
          </a:p>
          <a:p>
            <a:endParaRPr lang="en-US" sz="1400" dirty="0"/>
          </a:p>
          <a:p>
            <a:r>
              <a:rPr lang="en-US" sz="1400" b="1" u="sng" dirty="0"/>
              <a:t>Validation of Substations</a:t>
            </a:r>
          </a:p>
          <a:p>
            <a:r>
              <a:rPr lang="en-US" sz="1400" dirty="0"/>
              <a:t>	Substation assignments are validated through Annual Validation. Accurate Substation 	assignments is critical to determining the correct Congestion Zone (which is a vital component for 	determining accurate pricing for customers). </a:t>
            </a:r>
          </a:p>
          <a:p>
            <a:endParaRPr lang="en-US" sz="1400" dirty="0"/>
          </a:p>
          <a:p>
            <a:r>
              <a:rPr lang="en-US" sz="1400" b="1" u="sng" dirty="0"/>
              <a:t>Other Uses</a:t>
            </a:r>
          </a:p>
          <a:p>
            <a:r>
              <a:rPr lang="en-US" sz="1400" dirty="0"/>
              <a:t>• 	Non-IDR ESI ids – Load Profiles are used for Settlement processes</a:t>
            </a:r>
          </a:p>
          <a:p>
            <a:r>
              <a:rPr lang="en-US" sz="1400" dirty="0"/>
              <a:t>• 	REP Marketing efforts to segregate groups of customers</a:t>
            </a:r>
          </a:p>
          <a:p>
            <a:r>
              <a:rPr lang="en-US" sz="1400" dirty="0"/>
              <a:t>• 	REP Marketing materials and programs </a:t>
            </a:r>
          </a:p>
          <a:p>
            <a:endParaRPr lang="en-US" sz="1400" dirty="0"/>
          </a:p>
        </p:txBody>
      </p:sp>
    </p:spTree>
    <p:extLst>
      <p:ext uri="{BB962C8B-B14F-4D97-AF65-F5344CB8AC3E}">
        <p14:creationId xmlns:p14="http://schemas.microsoft.com/office/powerpoint/2010/main" val="294283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CAC1E-0DB3-4FE9-80D5-A0E51B5E92EA}"/>
              </a:ext>
            </a:extLst>
          </p:cNvPr>
          <p:cNvSpPr>
            <a:spLocks noGrp="1"/>
          </p:cNvSpPr>
          <p:nvPr>
            <p:ph type="title"/>
          </p:nvPr>
        </p:nvSpPr>
        <p:spPr/>
        <p:txBody>
          <a:bodyPr/>
          <a:lstStyle/>
          <a:p>
            <a:r>
              <a:rPr lang="en-US" dirty="0"/>
              <a:t>Comments received, two primary </a:t>
            </a:r>
          </a:p>
        </p:txBody>
      </p:sp>
      <p:sp>
        <p:nvSpPr>
          <p:cNvPr id="3" name="TextBox 2">
            <a:extLst>
              <a:ext uri="{FF2B5EF4-FFF2-40B4-BE49-F238E27FC236}">
                <a16:creationId xmlns:a16="http://schemas.microsoft.com/office/drawing/2014/main" id="{C5823BF3-E920-4A70-AABA-7182E48696C9}"/>
              </a:ext>
            </a:extLst>
          </p:cNvPr>
          <p:cNvSpPr txBox="1"/>
          <p:nvPr/>
        </p:nvSpPr>
        <p:spPr>
          <a:xfrm>
            <a:off x="619939" y="1216617"/>
            <a:ext cx="8007320" cy="2862322"/>
          </a:xfrm>
          <a:prstGeom prst="rect">
            <a:avLst/>
          </a:prstGeom>
          <a:noFill/>
        </p:spPr>
        <p:txBody>
          <a:bodyPr wrap="none" rtlCol="0">
            <a:spAutoFit/>
          </a:bodyPr>
          <a:lstStyle/>
          <a:p>
            <a:r>
              <a:rPr lang="en-US" dirty="0"/>
              <a:t>Non REP of Record (RORs) are not utilizing AMS Data due to LOA process</a:t>
            </a:r>
          </a:p>
          <a:p>
            <a:endParaRPr lang="en-US" dirty="0"/>
          </a:p>
          <a:p>
            <a:r>
              <a:rPr lang="en-US" dirty="0"/>
              <a:t>LOA Process – cumbersome, not always timely or completed </a:t>
            </a:r>
          </a:p>
          <a:p>
            <a:endParaRPr lang="en-US" dirty="0"/>
          </a:p>
          <a:p>
            <a:r>
              <a:rPr lang="en-US" dirty="0"/>
              <a:t>Can we take a look and see if there is anything that can be done to maintain </a:t>
            </a:r>
          </a:p>
          <a:p>
            <a:r>
              <a:rPr lang="en-US" dirty="0"/>
              <a:t>confidentiality but improve the LOA process?</a:t>
            </a:r>
          </a:p>
          <a:p>
            <a:endParaRPr lang="en-US" dirty="0"/>
          </a:p>
          <a:p>
            <a:r>
              <a:rPr lang="en-US" dirty="0"/>
              <a:t>RMS Chair to discuss with TAC Member posing questions.</a:t>
            </a:r>
          </a:p>
          <a:p>
            <a:endParaRPr lang="en-US" dirty="0"/>
          </a:p>
          <a:p>
            <a:r>
              <a:rPr lang="en-US" dirty="0"/>
              <a:t>  </a:t>
            </a:r>
          </a:p>
        </p:txBody>
      </p:sp>
    </p:spTree>
    <p:extLst>
      <p:ext uri="{BB962C8B-B14F-4D97-AF65-F5344CB8AC3E}">
        <p14:creationId xmlns:p14="http://schemas.microsoft.com/office/powerpoint/2010/main" val="2955612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457" y="156280"/>
            <a:ext cx="8214102" cy="669782"/>
          </a:xfrm>
        </p:spPr>
        <p:txBody>
          <a:bodyPr>
            <a:normAutofit/>
          </a:bodyPr>
          <a:lstStyle/>
          <a:p>
            <a:r>
              <a:rPr lang="en-US" sz="2800" dirty="0"/>
              <a:t>	</a:t>
            </a:r>
          </a:p>
        </p:txBody>
      </p:sp>
      <p:sp>
        <p:nvSpPr>
          <p:cNvPr id="3" name="Content Placeholder 2"/>
          <p:cNvSpPr>
            <a:spLocks noGrp="1"/>
          </p:cNvSpPr>
          <p:nvPr>
            <p:ph idx="1"/>
          </p:nvPr>
        </p:nvSpPr>
        <p:spPr>
          <a:xfrm>
            <a:off x="250557" y="1432162"/>
            <a:ext cx="8668097" cy="2516028"/>
          </a:xfrm>
        </p:spPr>
        <p:txBody>
          <a:bodyPr>
            <a:normAutofit/>
          </a:bodyPr>
          <a:lstStyle/>
          <a:p>
            <a:pPr marL="0" indent="0" algn="ctr">
              <a:buNone/>
            </a:pPr>
            <a:r>
              <a:rPr lang="en-US" sz="4000" dirty="0"/>
              <a:t>Thank You</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EDA31E-5185-4CB0-88E0-309A957138BF}" type="slidenum">
              <a:rPr lang="en-US" smtClean="0"/>
              <a:t>7</a:t>
            </a:fld>
            <a:endParaRPr lang="en-US" dirty="0"/>
          </a:p>
        </p:txBody>
      </p:sp>
    </p:spTree>
    <p:extLst>
      <p:ext uri="{BB962C8B-B14F-4D97-AF65-F5344CB8AC3E}">
        <p14:creationId xmlns:p14="http://schemas.microsoft.com/office/powerpoint/2010/main" val="3638012081"/>
      </p:ext>
    </p:extLst>
  </p:cSld>
  <p:clrMapOvr>
    <a:masterClrMapping/>
  </p:clrMapOvr>
</p:sld>
</file>

<file path=ppt/theme/theme1.xml><?xml version="1.0" encoding="utf-8"?>
<a:theme xmlns:a="http://schemas.openxmlformats.org/drawingml/2006/main" name="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AD6A9D-E05D-44AF-B5F9-103C86E8102F}">
  <ds:schemaRefs>
    <ds:schemaRef ds:uri="http://schemas.openxmlformats.org/package/2006/metadata/core-properties"/>
    <ds:schemaRef ds:uri="http://purl.org/dc/dcmitype/"/>
    <ds:schemaRef ds:uri="c34af464-7aa1-4edd-9be4-83dffc1cb926"/>
    <ds:schemaRef ds:uri="http://purl.org/dc/elements/1.1/"/>
    <ds:schemaRef ds:uri="http://schemas.microsoft.com/office/2006/documentManagement/types"/>
    <ds:schemaRef ds:uri="http://purl.org/dc/terms/"/>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10669</TotalTime>
  <Words>631</Words>
  <Application>Microsoft Office PowerPoint</Application>
  <PresentationFormat>On-screen Show (4:3)</PresentationFormat>
  <Paragraphs>70</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Custom Design</vt:lpstr>
      <vt:lpstr>PowerPoint Presentation</vt:lpstr>
      <vt:lpstr>PowerPoint Presentation</vt:lpstr>
      <vt:lpstr>Approvals</vt:lpstr>
      <vt:lpstr>   Included in the RMS Update to TAC  Primary Points – AMS Data and Access to AMS Data     AMS data is the most accurate, granular usage data available   AMS data is available in the Smart Meter Texas Portal (SMTP)  only to the REP of Record (ROR),  unless a Letter of  Authorization (LOA) has been  obtained   AMS data is rarely used by non ROR for pricing because of the  SMTP LOA requirements     The LOA process involves validations of ESI, Meter Number,  and current REP of Record (including DUNS)  to proceed.     Timely access of usage data is needed to expedite  development of pricing for Customers.     </vt:lpstr>
      <vt:lpstr> Annual Validation is needed today and the foreseeable future</vt:lpstr>
      <vt:lpstr>Comments received, two primary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Mckeever, Deborah</cp:lastModifiedBy>
  <cp:revision>693</cp:revision>
  <cp:lastPrinted>2013-01-30T23:16:36Z</cp:lastPrinted>
  <dcterms:created xsi:type="dcterms:W3CDTF">2010-04-12T23:12:02Z</dcterms:created>
  <dcterms:modified xsi:type="dcterms:W3CDTF">2023-09-05T15:17:17Z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y fmtid="{D5CDD505-2E9C-101B-9397-08002B2CF9AE}" pid="3" name="MSIP_Label_7084cbda-52b8-46fb-a7b7-cb5bd465ed85_Enabled">
    <vt:lpwstr>true</vt:lpwstr>
  </property>
  <property fmtid="{D5CDD505-2E9C-101B-9397-08002B2CF9AE}" pid="4" name="MSIP_Label_7084cbda-52b8-46fb-a7b7-cb5bd465ed85_SetDate">
    <vt:lpwstr>2023-07-14T17:21:52Z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d8e5c145-1c97-4dfa-ac29-6cd666e16cb8</vt:lpwstr>
  </property>
  <property fmtid="{D5CDD505-2E9C-101B-9397-08002B2CF9AE}" pid="9" name="MSIP_Label_7084cbda-52b8-46fb-a7b7-cb5bd465ed85_ContentBits">
    <vt:lpwstr>0</vt:lpwstr>
  </property>
</Properties>
</file>