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2.xml" ContentType="application/vnd.openxmlformats-officedocument.presentationml.tag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8"/>
  </p:notesMasterIdLst>
  <p:handoutMasterIdLst>
    <p:handoutMasterId r:id="rId19"/>
  </p:handoutMasterIdLst>
  <p:sldIdLst>
    <p:sldId id="260" r:id="rId6"/>
    <p:sldId id="269" r:id="rId7"/>
    <p:sldId id="287" r:id="rId8"/>
    <p:sldId id="288" r:id="rId9"/>
    <p:sldId id="745" r:id="rId10"/>
    <p:sldId id="278" r:id="rId11"/>
    <p:sldId id="279" r:id="rId12"/>
    <p:sldId id="280" r:id="rId13"/>
    <p:sldId id="281" r:id="rId14"/>
    <p:sldId id="747" r:id="rId15"/>
    <p:sldId id="748" r:id="rId16"/>
    <p:sldId id="276"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23" d="100"/>
          <a:sy n="123" d="100"/>
        </p:scale>
        <p:origin x="1254"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gsdale, Kenneth" userId="d1bf57d2-decc-44c5-8949-ae28e3ed5ea3" providerId="ADAL" clId="{BE2DD588-6006-4133-8933-9BDC79889E41}"/>
    <pc:docChg chg="modSld">
      <pc:chgData name="Ragsdale, Kenneth" userId="d1bf57d2-decc-44c5-8949-ae28e3ed5ea3" providerId="ADAL" clId="{BE2DD588-6006-4133-8933-9BDC79889E41}" dt="2023-09-07T15:48:10.733" v="3" actId="20577"/>
      <pc:docMkLst>
        <pc:docMk/>
      </pc:docMkLst>
      <pc:sldChg chg="modSp mod">
        <pc:chgData name="Ragsdale, Kenneth" userId="d1bf57d2-decc-44c5-8949-ae28e3ed5ea3" providerId="ADAL" clId="{BE2DD588-6006-4133-8933-9BDC79889E41}" dt="2023-09-07T15:48:10.733" v="3" actId="20577"/>
        <pc:sldMkLst>
          <pc:docMk/>
          <pc:sldMk cId="736419260" sldId="276"/>
        </pc:sldMkLst>
        <pc:spChg chg="mod">
          <ac:chgData name="Ragsdale, Kenneth" userId="d1bf57d2-decc-44c5-8949-ae28e3ed5ea3" providerId="ADAL" clId="{BE2DD588-6006-4133-8933-9BDC79889E41}" dt="2023-09-07T15:48:10.733" v="3" actId="20577"/>
          <ac:spMkLst>
            <pc:docMk/>
            <pc:sldMk cId="736419260" sldId="276"/>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9/7/2023</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9/7/2023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nchor="ctr"/>
          <a:lstStyle>
            <a:lvl1pPr algn="l">
              <a:defRPr sz="2400" b="1">
                <a:solidFill>
                  <a:schemeClr val="accent1"/>
                </a:solidFill>
              </a:defRPr>
            </a:lvl1pPr>
          </a:lstStyle>
          <a:p>
            <a:r>
              <a:rPr lang="en-US" dirty="0"/>
              <a:t>Click to edit Master title style</a:t>
            </a:r>
          </a:p>
        </p:txBody>
      </p:sp>
      <p:sp>
        <p:nvSpPr>
          <p:cNvPr id="7" name="Rectangle 6"/>
          <p:cNvSpPr/>
          <p:nvPr/>
        </p:nvSpPr>
        <p:spPr>
          <a:xfrm>
            <a:off x="304800" y="243682"/>
            <a:ext cx="76200" cy="51831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Footer Placeholder 4"/>
          <p:cNvSpPr>
            <a:spLocks noGrp="1"/>
          </p:cNvSpPr>
          <p:nvPr>
            <p:ph type="ftr" sz="quarter" idx="11"/>
          </p:nvPr>
        </p:nvSpPr>
        <p:spPr>
          <a:xfrm>
            <a:off x="2743200" y="6553200"/>
            <a:ext cx="4038600" cy="228600"/>
          </a:xfrm>
        </p:spPr>
        <p:txBody>
          <a:bodyPr/>
          <a:lstStyle>
            <a:lvl1pPr>
              <a:defRPr>
                <a:solidFill>
                  <a:schemeClr val="tx1"/>
                </a:solidFill>
              </a:defRPr>
            </a:lvl1pPr>
          </a:lstStyle>
          <a:p>
            <a:r>
              <a:rPr lang="en-US" dirty="0">
                <a:solidFill>
                  <a:srgbClr val="5B6770"/>
                </a:solidFill>
              </a:rPr>
              <a:t>Footer text goes here.</a:t>
            </a:r>
          </a:p>
        </p:txBody>
      </p:sp>
      <p:cxnSp>
        <p:nvCxnSpPr>
          <p:cNvPr id="5" name="Straight Connector 4"/>
          <p:cNvCxnSpPr/>
          <p:nvPr/>
        </p:nvCxnSpPr>
        <p:spPr>
          <a:xfrm>
            <a:off x="304800" y="243682"/>
            <a:ext cx="990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30089123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0" y="6553200"/>
            <a:ext cx="935925"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3"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s://www.ercot.com/committees/inactive/bestf" TargetMode="External"/><Relationship Id="rId2" Type="http://schemas.openxmlformats.org/officeDocument/2006/relationships/hyperlink" Target="https://www.ercot.com/mktrules/issues/NPRR1014" TargetMode="External"/><Relationship Id="rId1" Type="http://schemas.openxmlformats.org/officeDocument/2006/relationships/slideLayout" Target="../slideLayouts/slideLayout3.xml"/><Relationship Id="rId4" Type="http://schemas.openxmlformats.org/officeDocument/2006/relationships/hyperlink" Target="https://www.ercot.com/mktrules/keypriorities/bes" TargetMode="Externa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029200" cy="3600986"/>
          </a:xfrm>
          <a:prstGeom prst="rect">
            <a:avLst/>
          </a:prstGeom>
          <a:noFill/>
        </p:spPr>
        <p:txBody>
          <a:bodyPr wrap="square" rtlCol="0">
            <a:spAutoFit/>
          </a:bodyPr>
          <a:lstStyle/>
          <a:p>
            <a:r>
              <a:rPr lang="en-US" sz="2800" b="1" dirty="0">
                <a:solidFill>
                  <a:schemeClr val="tx2"/>
                </a:solidFill>
              </a:rPr>
              <a:t>NPRR 1014 -  Single Model Energy Storage Resource Overview - Refresh</a:t>
            </a:r>
          </a:p>
          <a:p>
            <a:endParaRPr lang="en-US" dirty="0">
              <a:solidFill>
                <a:schemeClr val="tx2"/>
              </a:solidFill>
            </a:endParaRPr>
          </a:p>
          <a:p>
            <a:r>
              <a:rPr lang="en-US" i="1" dirty="0">
                <a:solidFill>
                  <a:schemeClr val="tx2"/>
                </a:solidFill>
              </a:rPr>
              <a:t>Kenneth Ragsdale</a:t>
            </a:r>
          </a:p>
          <a:p>
            <a:endParaRPr lang="en-US" dirty="0">
              <a:solidFill>
                <a:schemeClr val="tx2"/>
              </a:solidFill>
            </a:endParaRPr>
          </a:p>
          <a:p>
            <a:r>
              <a:rPr lang="en-US" dirty="0">
                <a:solidFill>
                  <a:srgbClr val="5B6770"/>
                </a:solidFill>
              </a:rPr>
              <a:t>RTCBTF</a:t>
            </a:r>
          </a:p>
          <a:p>
            <a:r>
              <a:rPr lang="en-US" dirty="0">
                <a:solidFill>
                  <a:srgbClr val="5B6770"/>
                </a:solidFill>
              </a:rPr>
              <a:t>September 8, 2023</a:t>
            </a:r>
          </a:p>
          <a:p>
            <a:endParaRPr lang="en-US" dirty="0">
              <a:solidFill>
                <a:schemeClr val="tx2"/>
              </a:solidFill>
            </a:endParaRPr>
          </a:p>
          <a:p>
            <a:r>
              <a:rPr lang="en-US" dirty="0">
                <a:solidFill>
                  <a:srgbClr val="5B6770"/>
                </a:solidFill>
              </a:rPr>
              <a:t>ERCOT Public</a:t>
            </a:r>
          </a:p>
          <a:p>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731EE-6C87-CEAB-A112-7EBE423B25CB}"/>
              </a:ext>
            </a:extLst>
          </p:cNvPr>
          <p:cNvSpPr>
            <a:spLocks noGrp="1"/>
          </p:cNvSpPr>
          <p:nvPr>
            <p:ph type="title"/>
          </p:nvPr>
        </p:nvSpPr>
        <p:spPr/>
        <p:txBody>
          <a:bodyPr/>
          <a:lstStyle/>
          <a:p>
            <a:r>
              <a:rPr lang="en-US" dirty="0"/>
              <a:t>Single Model Settlements (KTC -7) </a:t>
            </a:r>
          </a:p>
        </p:txBody>
      </p:sp>
      <p:sp>
        <p:nvSpPr>
          <p:cNvPr id="3" name="Content Placeholder 2">
            <a:extLst>
              <a:ext uri="{FF2B5EF4-FFF2-40B4-BE49-F238E27FC236}">
                <a16:creationId xmlns:a16="http://schemas.microsoft.com/office/drawing/2014/main" id="{70BE2A29-3888-831A-1C28-5DB6F5872F9F}"/>
              </a:ext>
            </a:extLst>
          </p:cNvPr>
          <p:cNvSpPr>
            <a:spLocks noGrp="1"/>
          </p:cNvSpPr>
          <p:nvPr>
            <p:ph idx="1"/>
          </p:nvPr>
        </p:nvSpPr>
        <p:spPr/>
        <p:txBody>
          <a:bodyPr/>
          <a:lstStyle/>
          <a:p>
            <a:pPr marL="342900" marR="0" lvl="0" indent="-342900">
              <a:spcBef>
                <a:spcPts val="600"/>
              </a:spcBef>
              <a:spcAft>
                <a:spcPts val="600"/>
              </a:spcAft>
              <a:buFont typeface="+mj-lt"/>
              <a:buAutoNum type="arabicParenR"/>
            </a:pPr>
            <a:r>
              <a:rPr lang="en-US" sz="1800" dirty="0">
                <a:solidFill>
                  <a:srgbClr val="5B6770"/>
                </a:solidFill>
                <a:latin typeface="Arial" panose="020B0604020202020204" pitchFamily="34" charset="0"/>
                <a:cs typeface="Arial" panose="020B0604020202020204" pitchFamily="34" charset="0"/>
              </a:rPr>
              <a:t>A new Base Point Deviation (BPD) Settlement will be created for ESRs. </a:t>
            </a:r>
          </a:p>
          <a:p>
            <a:pPr marL="742950" marR="0" lvl="1" indent="-285750">
              <a:spcBef>
                <a:spcPts val="600"/>
              </a:spcBef>
              <a:spcAft>
                <a:spcPts val="600"/>
              </a:spcAft>
              <a:buFont typeface="+mj-lt"/>
              <a:buAutoNum type="alphaLcParenR"/>
            </a:pPr>
            <a:r>
              <a:rPr lang="en-US" sz="1200" dirty="0">
                <a:solidFill>
                  <a:srgbClr val="5B6770"/>
                </a:solidFill>
                <a:effectLst/>
                <a:latin typeface="Arial" panose="020B0604020202020204" pitchFamily="34" charset="0"/>
                <a:ea typeface="Times New Roman" panose="02020603050405020304" pitchFamily="18" charset="0"/>
                <a:cs typeface="Arial" panose="020B0604020202020204" pitchFamily="34" charset="0"/>
              </a:rPr>
              <a:t>The ESR will be charged BPD for over performance if it has over generated or under consumed. </a:t>
            </a:r>
            <a:endParaRPr lang="en-US" sz="1200"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600"/>
              </a:spcBef>
              <a:spcAft>
                <a:spcPts val="600"/>
              </a:spcAft>
              <a:buFont typeface="+mj-lt"/>
              <a:buAutoNum type="alphaLcParenR"/>
            </a:pPr>
            <a:r>
              <a:rPr lang="en-US" sz="1200" dirty="0">
                <a:solidFill>
                  <a:srgbClr val="5B6770"/>
                </a:solidFill>
                <a:effectLst/>
                <a:latin typeface="Arial" panose="020B0604020202020204" pitchFamily="34" charset="0"/>
                <a:ea typeface="Times New Roman" panose="02020603050405020304" pitchFamily="18" charset="0"/>
                <a:cs typeface="Arial" panose="020B0604020202020204" pitchFamily="34" charset="0"/>
              </a:rPr>
              <a:t>The ESR will be charged BPD for under performance if it has under generated or over consumed. </a:t>
            </a:r>
            <a:endParaRPr lang="en-US" sz="1200"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600"/>
              </a:spcBef>
              <a:spcAft>
                <a:spcPts val="600"/>
              </a:spcAft>
              <a:buFont typeface="+mj-lt"/>
              <a:buAutoNum type="alphaLcParenR"/>
            </a:pPr>
            <a:r>
              <a:rPr lang="en-US" sz="1200" dirty="0">
                <a:solidFill>
                  <a:srgbClr val="5B6770"/>
                </a:solidFill>
                <a:effectLst/>
                <a:latin typeface="Arial" panose="020B0604020202020204" pitchFamily="34" charset="0"/>
                <a:ea typeface="Times New Roman" panose="02020603050405020304" pitchFamily="18" charset="0"/>
                <a:cs typeface="Arial" panose="020B0604020202020204" pitchFamily="34" charset="0"/>
              </a:rPr>
              <a:t>The BPD Settlement will mimic the existing settlements for Generation Resources.  </a:t>
            </a:r>
            <a:endParaRPr lang="en-US" sz="1200"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600"/>
              </a:spcBef>
              <a:spcAft>
                <a:spcPts val="600"/>
              </a:spcAft>
              <a:buFont typeface="+mj-lt"/>
              <a:buAutoNum type="alphaLcParenR"/>
            </a:pPr>
            <a:r>
              <a:rPr lang="en-US" sz="1200" dirty="0">
                <a:solidFill>
                  <a:srgbClr val="5B6770"/>
                </a:solidFill>
                <a:effectLst/>
                <a:latin typeface="Arial" panose="020B0604020202020204" pitchFamily="34" charset="0"/>
                <a:ea typeface="Times New Roman" panose="02020603050405020304" pitchFamily="18" charset="0"/>
                <a:cs typeface="Arial" panose="020B0604020202020204" pitchFamily="34" charset="0"/>
              </a:rPr>
              <a:t>Deviation tolerances for BPD Settlement for ESRs will be set to 3MW or 3% of the Adjusted Aggregate Base Point (AABP). These thresholds will be reviewed biennially and changed as needed.  </a:t>
            </a:r>
            <a:endParaRPr lang="en-US" sz="1200"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600"/>
              </a:spcBef>
              <a:spcAft>
                <a:spcPts val="600"/>
              </a:spcAft>
              <a:buFont typeface="+mj-lt"/>
              <a:buAutoNum type="arabicParenR"/>
            </a:pPr>
            <a:r>
              <a:rPr lang="en-US" sz="1800" dirty="0">
                <a:solidFill>
                  <a:srgbClr val="5B6770"/>
                </a:solidFill>
                <a:effectLst/>
                <a:latin typeface="Arial" panose="020B0604020202020204" pitchFamily="34" charset="0"/>
                <a:ea typeface="Times New Roman" panose="02020603050405020304" pitchFamily="18" charset="0"/>
                <a:cs typeface="Arial" panose="020B0604020202020204" pitchFamily="34" charset="0"/>
              </a:rPr>
              <a:t>Negative quantity awards to an ESR in the DAM will be settled under current Protocols as Day Ahead Energy Purchases.</a:t>
            </a:r>
            <a:endParaRPr lang="en-US" sz="1800"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600"/>
              </a:spcBef>
              <a:spcAft>
                <a:spcPts val="600"/>
              </a:spcAft>
              <a:buFont typeface="+mj-lt"/>
              <a:buAutoNum type="arabicParenR"/>
            </a:pPr>
            <a:r>
              <a:rPr lang="en-US" sz="1800" dirty="0">
                <a:solidFill>
                  <a:srgbClr val="5B6770"/>
                </a:solidFill>
                <a:effectLst/>
                <a:latin typeface="Arial" panose="020B0604020202020204" pitchFamily="34" charset="0"/>
                <a:ea typeface="Times New Roman" panose="02020603050405020304" pitchFamily="18" charset="0"/>
                <a:cs typeface="Arial" panose="020B0604020202020204" pitchFamily="34" charset="0"/>
              </a:rPr>
              <a:t>ESRs will not be eligible for DAM Make-Whole payments. With a null startup offer, a null minimum energy offer and no temporal constraints the DAM Make-Whole payment is not required.</a:t>
            </a:r>
            <a:endParaRPr lang="en-US" sz="1800"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600"/>
              </a:spcBef>
              <a:spcAft>
                <a:spcPts val="600"/>
              </a:spcAft>
              <a:buFont typeface="+mj-lt"/>
              <a:buAutoNum type="arabicParenR"/>
            </a:pPr>
            <a:r>
              <a:rPr lang="en-US" sz="1800" dirty="0">
                <a:solidFill>
                  <a:srgbClr val="5B6770"/>
                </a:solidFill>
                <a:effectLst/>
                <a:latin typeface="Arial" panose="020B0604020202020204" pitchFamily="34" charset="0"/>
                <a:ea typeface="Times New Roman" panose="02020603050405020304" pitchFamily="18" charset="0"/>
                <a:cs typeface="Arial" panose="020B0604020202020204" pitchFamily="34" charset="0"/>
              </a:rPr>
              <a:t>ESRs will not receive RUC instructions, therefore RUC Make-Whole payments and Clawback Charges do not apply. In the event an ESR receives a Verbal Dispatch Instruction they will be considered for additional compensation via Emergency Operations Settlement. </a:t>
            </a:r>
            <a:endParaRPr lang="en-US" sz="1800"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C1B79D92-4576-A796-9C37-45A7C7842FAF}"/>
              </a:ext>
            </a:extLst>
          </p:cNvPr>
          <p:cNvSpPr>
            <a:spLocks noGrp="1"/>
          </p:cNvSpPr>
          <p:nvPr>
            <p:ph type="sldNum" sz="quarter" idx="4"/>
          </p:nvPr>
        </p:nvSpPr>
        <p:spPr/>
        <p:txBody>
          <a:bodyPr/>
          <a:lstStyle/>
          <a:p>
            <a:fld id="{1D93BD3E-1E9A-4970-A6F7-E7AC52762E0C}" type="slidenum">
              <a:rPr lang="en-US" smtClean="0"/>
              <a:pPr/>
              <a:t>10</a:t>
            </a:fld>
            <a:endParaRPr lang="en-US" dirty="0"/>
          </a:p>
        </p:txBody>
      </p:sp>
    </p:spTree>
    <p:extLst>
      <p:ext uri="{BB962C8B-B14F-4D97-AF65-F5344CB8AC3E}">
        <p14:creationId xmlns:p14="http://schemas.microsoft.com/office/powerpoint/2010/main" val="14514501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41509-16AE-872C-1DA6-F266C8B54EDE}"/>
              </a:ext>
            </a:extLst>
          </p:cNvPr>
          <p:cNvSpPr>
            <a:spLocks noGrp="1"/>
          </p:cNvSpPr>
          <p:nvPr>
            <p:ph type="title"/>
          </p:nvPr>
        </p:nvSpPr>
        <p:spPr/>
        <p:txBody>
          <a:bodyPr/>
          <a:lstStyle/>
          <a:p>
            <a:r>
              <a:rPr lang="en-US" dirty="0"/>
              <a:t>Settlements Continued</a:t>
            </a:r>
          </a:p>
        </p:txBody>
      </p:sp>
      <p:sp>
        <p:nvSpPr>
          <p:cNvPr id="3" name="Content Placeholder 2">
            <a:extLst>
              <a:ext uri="{FF2B5EF4-FFF2-40B4-BE49-F238E27FC236}">
                <a16:creationId xmlns:a16="http://schemas.microsoft.com/office/drawing/2014/main" id="{11B920BC-E206-0D12-A8BA-6B0F45C7D514}"/>
              </a:ext>
            </a:extLst>
          </p:cNvPr>
          <p:cNvSpPr>
            <a:spLocks noGrp="1"/>
          </p:cNvSpPr>
          <p:nvPr>
            <p:ph idx="1"/>
          </p:nvPr>
        </p:nvSpPr>
        <p:spPr>
          <a:xfrm>
            <a:off x="294685" y="794368"/>
            <a:ext cx="8534400" cy="5377832"/>
          </a:xfrm>
        </p:spPr>
        <p:txBody>
          <a:bodyPr/>
          <a:lstStyle/>
          <a:p>
            <a:pPr marL="342900" marR="0" lvl="0" indent="-342900">
              <a:spcBef>
                <a:spcPts val="600"/>
              </a:spcBef>
              <a:spcAft>
                <a:spcPts val="600"/>
              </a:spcAft>
              <a:buFont typeface="+mj-lt"/>
              <a:buAutoNum type="arabicParenR" startAt="5"/>
            </a:pPr>
            <a:r>
              <a:rPr lang="en-US" sz="1800" dirty="0">
                <a:solidFill>
                  <a:srgbClr val="5B6770"/>
                </a:solidFill>
                <a:effectLst/>
                <a:latin typeface="Arial" panose="020B0604020202020204" pitchFamily="34" charset="0"/>
                <a:ea typeface="Times New Roman" panose="02020603050405020304" pitchFamily="18" charset="0"/>
                <a:cs typeface="Arial" panose="020B0604020202020204" pitchFamily="34" charset="0"/>
              </a:rPr>
              <a:t>The RUC Capacity Short calculation will count the full qualified capacity of the ESR from negative LSL to positive HSL when giving credit for AS capability. The calculation will count the capacity from 0 to HSL when determining the credit for energy capability.</a:t>
            </a:r>
          </a:p>
          <a:p>
            <a:pPr marR="0" lvl="0">
              <a:spcBef>
                <a:spcPts val="600"/>
              </a:spcBef>
              <a:spcAft>
                <a:spcPts val="600"/>
              </a:spcAft>
              <a:buFont typeface="+mj-lt"/>
              <a:buAutoNum type="arabicParenR" startAt="5"/>
            </a:pPr>
            <a:endParaRPr lang="en-US" sz="1800"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600"/>
              </a:spcBef>
              <a:spcAft>
                <a:spcPts val="600"/>
              </a:spcAft>
              <a:buFont typeface="+mj-lt"/>
              <a:buAutoNum type="arabicParenR" startAt="5"/>
            </a:pPr>
            <a:r>
              <a:rPr lang="en-US" sz="1800" dirty="0">
                <a:solidFill>
                  <a:srgbClr val="5B6770"/>
                </a:solidFill>
                <a:effectLst/>
                <a:latin typeface="Arial" panose="020B0604020202020204" pitchFamily="34" charset="0"/>
                <a:ea typeface="Times New Roman" panose="02020603050405020304" pitchFamily="18" charset="0"/>
                <a:cs typeface="Arial" panose="020B0604020202020204" pitchFamily="34" charset="0"/>
              </a:rPr>
              <a:t>ESR load will be separately metered from ESR generation. This is required in order to satisfy KTC 3.1, which requires the base-point weighted nodal price for settlement of ESRs. </a:t>
            </a:r>
          </a:p>
          <a:p>
            <a:pPr marR="0" lvl="0">
              <a:spcBef>
                <a:spcPts val="600"/>
              </a:spcBef>
              <a:spcAft>
                <a:spcPts val="600"/>
              </a:spcAft>
              <a:buFont typeface="+mj-lt"/>
              <a:buAutoNum type="arabicParenR" startAt="5"/>
            </a:pPr>
            <a:endParaRPr lang="en-US" sz="1800"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600"/>
              </a:spcBef>
              <a:spcAft>
                <a:spcPts val="600"/>
              </a:spcAft>
              <a:buFont typeface="+mj-lt"/>
              <a:buAutoNum type="arabicParenR" startAt="5"/>
            </a:pPr>
            <a:r>
              <a:rPr lang="en-US" sz="1800" dirty="0">
                <a:solidFill>
                  <a:srgbClr val="5B6770"/>
                </a:solidFill>
                <a:effectLst/>
                <a:latin typeface="Arial" panose="020B0604020202020204" pitchFamily="34" charset="0"/>
                <a:ea typeface="Times New Roman" panose="02020603050405020304" pitchFamily="18" charset="0"/>
                <a:cs typeface="Arial" panose="020B0604020202020204" pitchFamily="34" charset="0"/>
              </a:rPr>
              <a:t>The Emergency Operations Settlement rules will be extended to include negative Base Points. If the RTSPP is greater than the price on the Bid to Buy curve at the negative base point, the QSE for the ESR will be considered for additional compensation. </a:t>
            </a:r>
          </a:p>
          <a:p>
            <a:pPr marR="0" lvl="0">
              <a:spcBef>
                <a:spcPts val="600"/>
              </a:spcBef>
              <a:spcAft>
                <a:spcPts val="600"/>
              </a:spcAft>
              <a:buFont typeface="+mj-lt"/>
              <a:buAutoNum type="arabicParenR" startAt="5"/>
            </a:pPr>
            <a:endParaRPr lang="en-US" sz="1800" dirty="0">
              <a:solidFill>
                <a:srgbClr val="5B6770"/>
              </a:solidFill>
              <a:effectLst/>
              <a:latin typeface="Arial" panose="020B0604020202020204" pitchFamily="34" charset="0"/>
              <a:ea typeface="Times New Roman" panose="02020603050405020304" pitchFamily="18" charset="0"/>
              <a:cs typeface="Times New Roman" panose="02020603050405020304" pitchFamily="18" charset="0"/>
            </a:endParaRPr>
          </a:p>
          <a:p>
            <a:pPr>
              <a:spcBef>
                <a:spcPts val="600"/>
              </a:spcBef>
              <a:spcAft>
                <a:spcPts val="600"/>
              </a:spcAft>
              <a:buFont typeface="+mj-lt"/>
              <a:buAutoNum type="arabicParenR" startAt="5"/>
            </a:pPr>
            <a:r>
              <a:rPr lang="en-US" sz="1800" dirty="0">
                <a:solidFill>
                  <a:srgbClr val="5B6770"/>
                </a:solidFill>
                <a:latin typeface="Arial" panose="020B0604020202020204" pitchFamily="34" charset="0"/>
                <a:cs typeface="Arial" panose="020B0604020202020204" pitchFamily="34" charset="0"/>
              </a:rPr>
              <a:t>Load allocated Settlement charges will continue to be allocated to ESR load that is not eligible for WSL treatment. </a:t>
            </a:r>
          </a:p>
          <a:p>
            <a:endParaRPr lang="en-US" dirty="0"/>
          </a:p>
        </p:txBody>
      </p:sp>
      <p:sp>
        <p:nvSpPr>
          <p:cNvPr id="4" name="Slide Number Placeholder 3">
            <a:extLst>
              <a:ext uri="{FF2B5EF4-FFF2-40B4-BE49-F238E27FC236}">
                <a16:creationId xmlns:a16="http://schemas.microsoft.com/office/drawing/2014/main" id="{797905F2-8072-71B5-2C69-8AF2F92F8BE5}"/>
              </a:ext>
            </a:extLst>
          </p:cNvPr>
          <p:cNvSpPr>
            <a:spLocks noGrp="1"/>
          </p:cNvSpPr>
          <p:nvPr>
            <p:ph type="sldNum" sz="quarter" idx="4"/>
          </p:nvPr>
        </p:nvSpPr>
        <p:spPr/>
        <p:txBody>
          <a:bodyPr/>
          <a:lstStyle/>
          <a:p>
            <a:fld id="{1D93BD3E-1E9A-4970-A6F7-E7AC52762E0C}" type="slidenum">
              <a:rPr lang="en-US" smtClean="0"/>
              <a:pPr/>
              <a:t>11</a:t>
            </a:fld>
            <a:endParaRPr lang="en-US" dirty="0"/>
          </a:p>
        </p:txBody>
      </p:sp>
    </p:spTree>
    <p:extLst>
      <p:ext uri="{BB962C8B-B14F-4D97-AF65-F5344CB8AC3E}">
        <p14:creationId xmlns:p14="http://schemas.microsoft.com/office/powerpoint/2010/main" val="18111018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Potentially Useful Links</a:t>
            </a:r>
          </a:p>
        </p:txBody>
      </p:sp>
      <p:sp>
        <p:nvSpPr>
          <p:cNvPr id="3" name="Content Placeholder 2"/>
          <p:cNvSpPr>
            <a:spLocks noGrp="1"/>
          </p:cNvSpPr>
          <p:nvPr>
            <p:ph idx="1"/>
          </p:nvPr>
        </p:nvSpPr>
        <p:spPr/>
        <p:txBody>
          <a:bodyPr/>
          <a:lstStyle/>
          <a:p>
            <a:pPr>
              <a:buFont typeface="Arial" panose="020B0604020202020204" pitchFamily="34" charset="0"/>
              <a:buChar char="•"/>
            </a:pPr>
            <a:endParaRPr lang="en-US" sz="2000" dirty="0"/>
          </a:p>
          <a:p>
            <a:pPr lvl="1">
              <a:buFont typeface="Arial" panose="020B0604020202020204" pitchFamily="34" charset="0"/>
              <a:buChar char="•"/>
            </a:pPr>
            <a:r>
              <a:rPr lang="en-US" sz="1800" dirty="0"/>
              <a:t>NPRR 1014 (BESTF-4 Energy Storage Resource Single Model) </a:t>
            </a:r>
            <a:r>
              <a:rPr lang="en-US" sz="1800" dirty="0">
                <a:hlinkClick r:id="rId2"/>
              </a:rPr>
              <a:t>https://www.ercot.com/mktrules/issues/NPRR1014</a:t>
            </a:r>
            <a:endParaRPr lang="en-US" sz="1800" dirty="0"/>
          </a:p>
          <a:p>
            <a:pPr lvl="1">
              <a:buFont typeface="Arial" panose="020B0604020202020204" pitchFamily="34" charset="0"/>
              <a:buChar char="•"/>
            </a:pPr>
            <a:endParaRPr lang="en-US" sz="1800" dirty="0"/>
          </a:p>
          <a:p>
            <a:pPr lvl="1">
              <a:buFont typeface="Arial" panose="020B0604020202020204" pitchFamily="34" charset="0"/>
              <a:buChar char="•"/>
            </a:pPr>
            <a:endParaRPr lang="en-US" sz="1800" dirty="0"/>
          </a:p>
          <a:p>
            <a:pPr lvl="1">
              <a:buFont typeface="Arial" panose="020B0604020202020204" pitchFamily="34" charset="0"/>
              <a:buChar char="•"/>
            </a:pPr>
            <a:r>
              <a:rPr lang="en-US" sz="1800" dirty="0"/>
              <a:t>Battery Energy Storage Task Force (BEST Force) Meeting Page:  </a:t>
            </a:r>
            <a:r>
              <a:rPr lang="en-US" sz="1800" dirty="0">
                <a:hlinkClick r:id="rId3"/>
              </a:rPr>
              <a:t>Battery Energy Storage Task Force (ercot.com)</a:t>
            </a:r>
            <a:r>
              <a:rPr lang="en-US" sz="1800" dirty="0"/>
              <a:t>  </a:t>
            </a:r>
          </a:p>
          <a:p>
            <a:pPr marL="457200" lvl="1" indent="0">
              <a:buNone/>
            </a:pPr>
            <a:endParaRPr lang="en-US" sz="1800" dirty="0">
              <a:hlinkClick r:id="rId4"/>
            </a:endParaRPr>
          </a:p>
          <a:p>
            <a:pPr lvl="1">
              <a:buFont typeface="Arial" panose="020B0604020202020204" pitchFamily="34" charset="0"/>
              <a:buChar char="•"/>
            </a:pPr>
            <a:endParaRPr lang="en-US" sz="1800" dirty="0"/>
          </a:p>
          <a:p>
            <a:pPr lvl="1">
              <a:buFont typeface="Arial" panose="020B0604020202020204" pitchFamily="34" charset="0"/>
              <a:buChar char="•"/>
            </a:pPr>
            <a:r>
              <a:rPr lang="en-US" sz="1800" dirty="0"/>
              <a:t>Listing and Links to Key-Topic-Concept (KTC) Documents:  </a:t>
            </a:r>
            <a:r>
              <a:rPr lang="en-US" sz="1800" dirty="0">
                <a:hlinkClick r:id="rId4"/>
              </a:rPr>
              <a:t>Battery Energy Storage (ercot.com)</a:t>
            </a:r>
            <a:endParaRPr lang="en-US" sz="1800" dirty="0"/>
          </a:p>
          <a:p>
            <a:pPr lvl="1">
              <a:buFont typeface="Arial" panose="020B0604020202020204" pitchFamily="34" charset="0"/>
              <a:buChar char="•"/>
            </a:pPr>
            <a:endParaRPr lang="en-US" sz="1800" dirty="0"/>
          </a:p>
          <a:p>
            <a:pPr marL="0" indent="0">
              <a:buNone/>
            </a:pP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12</a:t>
            </a:fld>
            <a:endParaRPr lang="en-US">
              <a:solidFill>
                <a:prstClr val="black">
                  <a:tint val="75000"/>
                </a:prstClr>
              </a:solidFill>
            </a:endParaRPr>
          </a:p>
        </p:txBody>
      </p:sp>
    </p:spTree>
    <p:extLst>
      <p:ext uri="{BB962C8B-B14F-4D97-AF65-F5344CB8AC3E}">
        <p14:creationId xmlns:p14="http://schemas.microsoft.com/office/powerpoint/2010/main" val="736419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9168"/>
            <a:ext cx="8458200" cy="518318"/>
          </a:xfrm>
        </p:spPr>
        <p:txBody>
          <a:bodyPr/>
          <a:lstStyle/>
          <a:p>
            <a:r>
              <a:rPr lang="en-US" dirty="0"/>
              <a:t>ERCOT Evolution for Battery Energy Storage Resources</a:t>
            </a:r>
          </a:p>
        </p:txBody>
      </p:sp>
      <p:grpSp>
        <p:nvGrpSpPr>
          <p:cNvPr id="6" name="Group 5"/>
          <p:cNvGrpSpPr/>
          <p:nvPr/>
        </p:nvGrpSpPr>
        <p:grpSpPr>
          <a:xfrm>
            <a:off x="317488" y="704802"/>
            <a:ext cx="8068751" cy="1933435"/>
            <a:chOff x="317488" y="704802"/>
            <a:chExt cx="8068751" cy="1933435"/>
          </a:xfrm>
        </p:grpSpPr>
        <p:sp>
          <p:nvSpPr>
            <p:cNvPr id="3" name="TextBox 2"/>
            <p:cNvSpPr txBox="1"/>
            <p:nvPr/>
          </p:nvSpPr>
          <p:spPr>
            <a:xfrm>
              <a:off x="1671734" y="704802"/>
              <a:ext cx="1322798" cy="461665"/>
            </a:xfrm>
            <a:prstGeom prst="rect">
              <a:avLst/>
            </a:prstGeom>
            <a:noFill/>
          </p:spPr>
          <p:txBody>
            <a:bodyPr wrap="none" rtlCol="0">
              <a:spAutoFit/>
            </a:bodyPr>
            <a:lstStyle/>
            <a:p>
              <a:r>
                <a:rPr lang="en-US" sz="1200" dirty="0">
                  <a:solidFill>
                    <a:srgbClr val="003865">
                      <a:lumMod val="90000"/>
                      <a:lumOff val="10000"/>
                    </a:srgbClr>
                  </a:solidFill>
                </a:rPr>
                <a:t>     Registration</a:t>
              </a:r>
            </a:p>
            <a:p>
              <a:r>
                <a:rPr lang="en-US" sz="1200" dirty="0">
                  <a:solidFill>
                    <a:srgbClr val="003865">
                      <a:lumMod val="90000"/>
                      <a:lumOff val="10000"/>
                    </a:srgbClr>
                  </a:solidFill>
                </a:rPr>
                <a:t>(RARF or RIOO)</a:t>
              </a:r>
            </a:p>
          </p:txBody>
        </p:sp>
        <p:sp>
          <p:nvSpPr>
            <p:cNvPr id="25" name="Rounded Rectangle 24"/>
            <p:cNvSpPr>
              <a:spLocks noChangeArrowheads="1"/>
            </p:cNvSpPr>
            <p:nvPr/>
          </p:nvSpPr>
          <p:spPr bwMode="auto">
            <a:xfrm>
              <a:off x="317488" y="1159313"/>
              <a:ext cx="7938752" cy="1478924"/>
            </a:xfrm>
            <a:prstGeom prst="roundRect">
              <a:avLst>
                <a:gd name="adj" fmla="val 10282"/>
              </a:avLst>
            </a:prstGeom>
            <a:gradFill>
              <a:gsLst>
                <a:gs pos="0">
                  <a:schemeClr val="tx2">
                    <a:lumMod val="25000"/>
                    <a:lumOff val="75000"/>
                  </a:schemeClr>
                </a:gs>
                <a:gs pos="66000">
                  <a:schemeClr val="bg1"/>
                </a:gs>
                <a:gs pos="100000">
                  <a:schemeClr val="bg1"/>
                </a:gs>
              </a:gsLst>
              <a:lin ang="16200000" scaled="1"/>
            </a:gradFill>
            <a:ln w="12700" algn="ctr">
              <a:solidFill>
                <a:schemeClr val="tx2">
                  <a:lumMod val="90000"/>
                  <a:lumOff val="10000"/>
                </a:schemeClr>
              </a:solidFill>
              <a:round/>
              <a:headEnd/>
              <a:tailEnd/>
            </a:ln>
          </p:spPr>
          <p:txBody>
            <a:bodyPr anchor="ctr"/>
            <a:lstStyle/>
            <a:p>
              <a:pPr algn="ctr">
                <a:defRPr/>
              </a:pPr>
              <a:endParaRPr lang="en-US" b="1" dirty="0">
                <a:solidFill>
                  <a:srgbClr val="5B6770">
                    <a:lumMod val="75000"/>
                  </a:srgbClr>
                </a:solidFill>
              </a:endParaRPr>
            </a:p>
          </p:txBody>
        </p:sp>
        <p:sp>
          <p:nvSpPr>
            <p:cNvPr id="28" name="TextBox 27"/>
            <p:cNvSpPr txBox="1"/>
            <p:nvPr/>
          </p:nvSpPr>
          <p:spPr>
            <a:xfrm>
              <a:off x="4085062" y="798428"/>
              <a:ext cx="4301177" cy="369332"/>
            </a:xfrm>
            <a:prstGeom prst="rect">
              <a:avLst/>
            </a:prstGeom>
            <a:noFill/>
          </p:spPr>
          <p:txBody>
            <a:bodyPr wrap="none" rtlCol="0">
              <a:spAutoFit/>
            </a:bodyPr>
            <a:lstStyle/>
            <a:p>
              <a:r>
                <a:rPr lang="en-US" dirty="0">
                  <a:solidFill>
                    <a:srgbClr val="FF0000"/>
                  </a:solidFill>
                </a:rPr>
                <a:t>Siebel, NMMS, EMS, MMS, Settlements</a:t>
              </a:r>
            </a:p>
          </p:txBody>
        </p:sp>
        <p:sp>
          <p:nvSpPr>
            <p:cNvPr id="29" name="TextBox 28"/>
            <p:cNvSpPr txBox="1"/>
            <p:nvPr/>
          </p:nvSpPr>
          <p:spPr>
            <a:xfrm>
              <a:off x="507000" y="830793"/>
              <a:ext cx="838691" cy="369332"/>
            </a:xfrm>
            <a:prstGeom prst="rect">
              <a:avLst/>
            </a:prstGeom>
            <a:noFill/>
          </p:spPr>
          <p:txBody>
            <a:bodyPr wrap="none" rtlCol="0">
              <a:spAutoFit/>
            </a:bodyPr>
            <a:lstStyle/>
            <a:p>
              <a:r>
                <a:rPr lang="en-US" dirty="0">
                  <a:solidFill>
                    <a:srgbClr val="890C58">
                      <a:lumMod val="60000"/>
                      <a:lumOff val="40000"/>
                    </a:srgbClr>
                  </a:solidFill>
                </a:rPr>
                <a:t>Phase</a:t>
              </a:r>
            </a:p>
          </p:txBody>
        </p:sp>
        <p:sp>
          <p:nvSpPr>
            <p:cNvPr id="4" name="Oval 3"/>
            <p:cNvSpPr/>
            <p:nvPr/>
          </p:nvSpPr>
          <p:spPr>
            <a:xfrm>
              <a:off x="503057" y="1434971"/>
              <a:ext cx="759853" cy="6874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0000"/>
                  </a:solidFill>
                </a:rPr>
                <a:t>A</a:t>
              </a:r>
            </a:p>
          </p:txBody>
        </p:sp>
        <p:sp>
          <p:nvSpPr>
            <p:cNvPr id="10" name="Oval 9"/>
            <p:cNvSpPr/>
            <p:nvPr/>
          </p:nvSpPr>
          <p:spPr>
            <a:xfrm>
              <a:off x="2027404" y="1255286"/>
              <a:ext cx="721217" cy="596035"/>
            </a:xfrm>
            <a:prstGeom prst="ellipse">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8" name="Isosceles Triangle 17"/>
            <p:cNvSpPr/>
            <p:nvPr/>
          </p:nvSpPr>
          <p:spPr>
            <a:xfrm rot="10800000">
              <a:off x="5900970" y="2041399"/>
              <a:ext cx="763893" cy="500742"/>
            </a:xfrm>
            <a:prstGeom prst="triangl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0" name="Oval 29"/>
            <p:cNvSpPr/>
            <p:nvPr/>
          </p:nvSpPr>
          <p:spPr>
            <a:xfrm>
              <a:off x="5900970" y="1227319"/>
              <a:ext cx="721217" cy="596035"/>
            </a:xfrm>
            <a:prstGeom prst="ellipse">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1" name="Isosceles Triangle 30"/>
            <p:cNvSpPr/>
            <p:nvPr/>
          </p:nvSpPr>
          <p:spPr>
            <a:xfrm rot="10800000">
              <a:off x="2075058" y="2082844"/>
              <a:ext cx="763893" cy="500742"/>
            </a:xfrm>
            <a:prstGeom prst="triangl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1" name="TextBox 20"/>
            <p:cNvSpPr txBox="1"/>
            <p:nvPr/>
          </p:nvSpPr>
          <p:spPr>
            <a:xfrm>
              <a:off x="2121548" y="1307681"/>
              <a:ext cx="537101" cy="369332"/>
            </a:xfrm>
            <a:prstGeom prst="rect">
              <a:avLst/>
            </a:prstGeom>
            <a:noFill/>
          </p:spPr>
          <p:txBody>
            <a:bodyPr wrap="square" rtlCol="0">
              <a:spAutoFit/>
            </a:bodyPr>
            <a:lstStyle/>
            <a:p>
              <a:r>
                <a:rPr lang="en-US" b="1" dirty="0">
                  <a:solidFill>
                    <a:srgbClr val="5B6770"/>
                  </a:solidFill>
                </a:rPr>
                <a:t>GR</a:t>
              </a:r>
            </a:p>
          </p:txBody>
        </p:sp>
        <p:sp>
          <p:nvSpPr>
            <p:cNvPr id="32" name="TextBox 31"/>
            <p:cNvSpPr txBox="1"/>
            <p:nvPr/>
          </p:nvSpPr>
          <p:spPr>
            <a:xfrm>
              <a:off x="6012802" y="1303262"/>
              <a:ext cx="537101" cy="369332"/>
            </a:xfrm>
            <a:prstGeom prst="rect">
              <a:avLst/>
            </a:prstGeom>
            <a:noFill/>
          </p:spPr>
          <p:txBody>
            <a:bodyPr wrap="square" rtlCol="0">
              <a:spAutoFit/>
            </a:bodyPr>
            <a:lstStyle/>
            <a:p>
              <a:r>
                <a:rPr lang="en-US" b="1" dirty="0">
                  <a:solidFill>
                    <a:srgbClr val="5B6770"/>
                  </a:solidFill>
                </a:rPr>
                <a:t>GR</a:t>
              </a:r>
            </a:p>
          </p:txBody>
        </p:sp>
        <p:sp>
          <p:nvSpPr>
            <p:cNvPr id="34" name="TextBox 33"/>
            <p:cNvSpPr txBox="1"/>
            <p:nvPr/>
          </p:nvSpPr>
          <p:spPr>
            <a:xfrm>
              <a:off x="2188452" y="2089568"/>
              <a:ext cx="537101" cy="276999"/>
            </a:xfrm>
            <a:prstGeom prst="rect">
              <a:avLst/>
            </a:prstGeom>
            <a:noFill/>
          </p:spPr>
          <p:txBody>
            <a:bodyPr wrap="square" rtlCol="0">
              <a:spAutoFit/>
            </a:bodyPr>
            <a:lstStyle/>
            <a:p>
              <a:r>
                <a:rPr lang="en-US" sz="1200" b="1" dirty="0">
                  <a:solidFill>
                    <a:srgbClr val="5B6770"/>
                  </a:solidFill>
                </a:rPr>
                <a:t>CLR</a:t>
              </a:r>
            </a:p>
          </p:txBody>
        </p:sp>
        <p:sp>
          <p:nvSpPr>
            <p:cNvPr id="35" name="TextBox 34"/>
            <p:cNvSpPr txBox="1"/>
            <p:nvPr/>
          </p:nvSpPr>
          <p:spPr>
            <a:xfrm>
              <a:off x="6025980" y="2017089"/>
              <a:ext cx="537101" cy="276999"/>
            </a:xfrm>
            <a:prstGeom prst="rect">
              <a:avLst/>
            </a:prstGeom>
            <a:noFill/>
          </p:spPr>
          <p:txBody>
            <a:bodyPr wrap="square" rtlCol="0">
              <a:spAutoFit/>
            </a:bodyPr>
            <a:lstStyle/>
            <a:p>
              <a:r>
                <a:rPr lang="en-US" sz="1200" b="1" dirty="0">
                  <a:solidFill>
                    <a:srgbClr val="5B6770"/>
                  </a:solidFill>
                </a:rPr>
                <a:t>CLR</a:t>
              </a:r>
            </a:p>
          </p:txBody>
        </p:sp>
        <p:sp>
          <p:nvSpPr>
            <p:cNvPr id="48" name="TextBox 47"/>
            <p:cNvSpPr txBox="1"/>
            <p:nvPr/>
          </p:nvSpPr>
          <p:spPr>
            <a:xfrm>
              <a:off x="597075" y="2268847"/>
              <a:ext cx="644536" cy="276999"/>
            </a:xfrm>
            <a:prstGeom prst="rect">
              <a:avLst/>
            </a:prstGeom>
            <a:noFill/>
          </p:spPr>
          <p:txBody>
            <a:bodyPr wrap="square" rtlCol="0">
              <a:spAutoFit/>
            </a:bodyPr>
            <a:lstStyle/>
            <a:p>
              <a:r>
                <a:rPr lang="en-US" sz="1200" b="1" dirty="0">
                  <a:solidFill>
                    <a:srgbClr val="5B6770"/>
                  </a:solidFill>
                </a:rPr>
                <a:t>Today</a:t>
              </a:r>
            </a:p>
          </p:txBody>
        </p:sp>
      </p:grpSp>
      <p:sp>
        <p:nvSpPr>
          <p:cNvPr id="27" name="Rounded Rectangle 30"/>
          <p:cNvSpPr>
            <a:spLocks noChangeArrowheads="1"/>
          </p:cNvSpPr>
          <p:nvPr/>
        </p:nvSpPr>
        <p:spPr bwMode="auto">
          <a:xfrm>
            <a:off x="317488" y="4723269"/>
            <a:ext cx="8045169" cy="1503087"/>
          </a:xfrm>
          <a:prstGeom prst="roundRect">
            <a:avLst>
              <a:gd name="adj" fmla="val 10282"/>
            </a:avLst>
          </a:prstGeom>
          <a:solidFill>
            <a:srgbClr val="92D050"/>
          </a:solidFill>
          <a:ln w="12700" algn="ctr">
            <a:solidFill>
              <a:schemeClr val="accent5"/>
            </a:solidFill>
            <a:round/>
            <a:headEnd/>
            <a:tailEnd/>
          </a:ln>
        </p:spPr>
        <p:txBody>
          <a:bodyPr anchor="ctr"/>
          <a:lstStyle/>
          <a:p>
            <a:pPr algn="ctr">
              <a:defRPr/>
            </a:pPr>
            <a:endParaRPr lang="en-US" b="1" dirty="0">
              <a:solidFill>
                <a:srgbClr val="5B6770">
                  <a:lumMod val="75000"/>
                </a:srgbClr>
              </a:solidFill>
            </a:endParaRPr>
          </a:p>
        </p:txBody>
      </p:sp>
      <p:sp>
        <p:nvSpPr>
          <p:cNvPr id="37" name="Oval 36"/>
          <p:cNvSpPr/>
          <p:nvPr/>
        </p:nvSpPr>
        <p:spPr>
          <a:xfrm>
            <a:off x="503058" y="4931866"/>
            <a:ext cx="759853" cy="687442"/>
          </a:xfrm>
          <a:prstGeom prst="ellipse">
            <a:avLst/>
          </a:prstGeom>
          <a:solidFill>
            <a:schemeClr val="bg1">
              <a:lumMod val="6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0000"/>
                </a:solidFill>
              </a:rPr>
              <a:t>C</a:t>
            </a:r>
          </a:p>
        </p:txBody>
      </p:sp>
      <p:sp>
        <p:nvSpPr>
          <p:cNvPr id="40" name="Rectangle 39"/>
          <p:cNvSpPr/>
          <p:nvPr/>
        </p:nvSpPr>
        <p:spPr>
          <a:xfrm>
            <a:off x="2039711" y="4943553"/>
            <a:ext cx="1030869" cy="887331"/>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1" name="Rectangle 40"/>
          <p:cNvSpPr/>
          <p:nvPr/>
        </p:nvSpPr>
        <p:spPr>
          <a:xfrm>
            <a:off x="6106752" y="4953324"/>
            <a:ext cx="1030869" cy="887331"/>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2" name="TextBox 41"/>
          <p:cNvSpPr txBox="1"/>
          <p:nvPr/>
        </p:nvSpPr>
        <p:spPr>
          <a:xfrm>
            <a:off x="2027403" y="5099259"/>
            <a:ext cx="1030869" cy="523220"/>
          </a:xfrm>
          <a:prstGeom prst="rect">
            <a:avLst/>
          </a:prstGeom>
          <a:noFill/>
        </p:spPr>
        <p:txBody>
          <a:bodyPr wrap="square" rtlCol="0">
            <a:spAutoFit/>
          </a:bodyPr>
          <a:lstStyle/>
          <a:p>
            <a:pPr algn="ctr"/>
            <a:r>
              <a:rPr lang="en-US" sz="1400" b="1" dirty="0">
                <a:solidFill>
                  <a:srgbClr val="5B6770"/>
                </a:solidFill>
              </a:rPr>
              <a:t>Single</a:t>
            </a:r>
          </a:p>
          <a:p>
            <a:pPr algn="ctr"/>
            <a:r>
              <a:rPr lang="en-US" sz="1400" b="1" dirty="0">
                <a:solidFill>
                  <a:srgbClr val="5B6770"/>
                </a:solidFill>
              </a:rPr>
              <a:t>Resource</a:t>
            </a:r>
          </a:p>
        </p:txBody>
      </p:sp>
      <p:sp>
        <p:nvSpPr>
          <p:cNvPr id="43" name="TextBox 42"/>
          <p:cNvSpPr txBox="1"/>
          <p:nvPr/>
        </p:nvSpPr>
        <p:spPr>
          <a:xfrm>
            <a:off x="6094444" y="5097872"/>
            <a:ext cx="1030869" cy="523220"/>
          </a:xfrm>
          <a:prstGeom prst="rect">
            <a:avLst/>
          </a:prstGeom>
          <a:noFill/>
        </p:spPr>
        <p:txBody>
          <a:bodyPr wrap="square" rtlCol="0">
            <a:spAutoFit/>
          </a:bodyPr>
          <a:lstStyle/>
          <a:p>
            <a:pPr algn="ctr"/>
            <a:r>
              <a:rPr lang="en-US" sz="1400" b="1" dirty="0">
                <a:solidFill>
                  <a:srgbClr val="5B6770"/>
                </a:solidFill>
              </a:rPr>
              <a:t>Single</a:t>
            </a:r>
          </a:p>
          <a:p>
            <a:pPr algn="ctr"/>
            <a:r>
              <a:rPr lang="en-US" sz="1400" b="1" dirty="0">
                <a:solidFill>
                  <a:srgbClr val="5B6770"/>
                </a:solidFill>
              </a:rPr>
              <a:t>Resource</a:t>
            </a:r>
          </a:p>
        </p:txBody>
      </p:sp>
      <p:sp>
        <p:nvSpPr>
          <p:cNvPr id="50" name="TextBox 49"/>
          <p:cNvSpPr txBox="1"/>
          <p:nvPr/>
        </p:nvSpPr>
        <p:spPr>
          <a:xfrm>
            <a:off x="381000" y="5703579"/>
            <a:ext cx="1505856" cy="276999"/>
          </a:xfrm>
          <a:prstGeom prst="rect">
            <a:avLst/>
          </a:prstGeom>
          <a:noFill/>
        </p:spPr>
        <p:txBody>
          <a:bodyPr wrap="square" rtlCol="0">
            <a:spAutoFit/>
          </a:bodyPr>
          <a:lstStyle/>
          <a:p>
            <a:r>
              <a:rPr lang="en-US" sz="1200" b="1" dirty="0">
                <a:solidFill>
                  <a:srgbClr val="5B6770"/>
                </a:solidFill>
              </a:rPr>
              <a:t>RTCB Go-Live</a:t>
            </a:r>
          </a:p>
        </p:txBody>
      </p:sp>
      <p:grpSp>
        <p:nvGrpSpPr>
          <p:cNvPr id="9" name="Group 8"/>
          <p:cNvGrpSpPr/>
          <p:nvPr/>
        </p:nvGrpSpPr>
        <p:grpSpPr>
          <a:xfrm>
            <a:off x="2173790" y="1303262"/>
            <a:ext cx="4352080" cy="1234702"/>
            <a:chOff x="2173790" y="1303262"/>
            <a:chExt cx="4352080" cy="1234702"/>
          </a:xfrm>
        </p:grpSpPr>
        <p:grpSp>
          <p:nvGrpSpPr>
            <p:cNvPr id="5" name="Group 4"/>
            <p:cNvGrpSpPr/>
            <p:nvPr/>
          </p:nvGrpSpPr>
          <p:grpSpPr>
            <a:xfrm>
              <a:off x="3105777" y="1303262"/>
              <a:ext cx="1781239" cy="1234702"/>
              <a:chOff x="3105777" y="1303262"/>
              <a:chExt cx="1781239" cy="1234702"/>
            </a:xfrm>
          </p:grpSpPr>
          <p:sp>
            <p:nvSpPr>
              <p:cNvPr id="52" name="TextBox 51"/>
              <p:cNvSpPr txBox="1"/>
              <p:nvPr/>
            </p:nvSpPr>
            <p:spPr>
              <a:xfrm>
                <a:off x="3526302" y="1368413"/>
                <a:ext cx="1360714" cy="1169551"/>
              </a:xfrm>
              <a:prstGeom prst="rect">
                <a:avLst/>
              </a:prstGeom>
              <a:noFill/>
            </p:spPr>
            <p:txBody>
              <a:bodyPr wrap="square" rtlCol="0">
                <a:spAutoFit/>
              </a:bodyPr>
              <a:lstStyle/>
              <a:p>
                <a:pPr algn="ctr"/>
                <a:r>
                  <a:rPr lang="en-US" sz="1400" b="1" dirty="0">
                    <a:solidFill>
                      <a:srgbClr val="00B050"/>
                    </a:solidFill>
                  </a:rPr>
                  <a:t>Mark the GR and CLR so that it can be seen they are a pair</a:t>
                </a:r>
              </a:p>
            </p:txBody>
          </p:sp>
          <p:sp>
            <p:nvSpPr>
              <p:cNvPr id="51" name="Right Brace 50"/>
              <p:cNvSpPr/>
              <p:nvPr/>
            </p:nvSpPr>
            <p:spPr>
              <a:xfrm>
                <a:off x="3105777" y="1303262"/>
                <a:ext cx="365760" cy="1232049"/>
              </a:xfrm>
              <a:prstGeom prst="rightBrace">
                <a:avLst>
                  <a:gd name="adj1" fmla="val 30762"/>
                  <a:gd name="adj2" fmla="val 50000"/>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rgbClr val="5B6770"/>
                  </a:solidFill>
                </a:endParaRPr>
              </a:p>
            </p:txBody>
          </p:sp>
        </p:grpSp>
        <p:sp>
          <p:nvSpPr>
            <p:cNvPr id="53" name="TextBox 52"/>
            <p:cNvSpPr txBox="1"/>
            <p:nvPr/>
          </p:nvSpPr>
          <p:spPr>
            <a:xfrm>
              <a:off x="2223588" y="2226865"/>
              <a:ext cx="465478" cy="246221"/>
            </a:xfrm>
            <a:prstGeom prst="rect">
              <a:avLst/>
            </a:prstGeom>
            <a:noFill/>
          </p:spPr>
          <p:txBody>
            <a:bodyPr wrap="square" rtlCol="0">
              <a:spAutoFit/>
            </a:bodyPr>
            <a:lstStyle/>
            <a:p>
              <a:r>
                <a:rPr lang="en-US" sz="1000" b="1" dirty="0">
                  <a:solidFill>
                    <a:srgbClr val="685BC7"/>
                  </a:solidFill>
                </a:rPr>
                <a:t>ESR</a:t>
              </a:r>
            </a:p>
          </p:txBody>
        </p:sp>
        <p:sp>
          <p:nvSpPr>
            <p:cNvPr id="54" name="TextBox 53"/>
            <p:cNvSpPr txBox="1"/>
            <p:nvPr/>
          </p:nvSpPr>
          <p:spPr>
            <a:xfrm>
              <a:off x="6060392" y="2178180"/>
              <a:ext cx="465478" cy="246221"/>
            </a:xfrm>
            <a:prstGeom prst="rect">
              <a:avLst/>
            </a:prstGeom>
            <a:noFill/>
          </p:spPr>
          <p:txBody>
            <a:bodyPr wrap="square" rtlCol="0">
              <a:spAutoFit/>
            </a:bodyPr>
            <a:lstStyle/>
            <a:p>
              <a:r>
                <a:rPr lang="en-US" sz="1000" b="1" dirty="0">
                  <a:solidFill>
                    <a:srgbClr val="685BC7"/>
                  </a:solidFill>
                </a:rPr>
                <a:t>ESR</a:t>
              </a:r>
            </a:p>
          </p:txBody>
        </p:sp>
        <p:sp>
          <p:nvSpPr>
            <p:cNvPr id="55" name="TextBox 54"/>
            <p:cNvSpPr txBox="1"/>
            <p:nvPr/>
          </p:nvSpPr>
          <p:spPr>
            <a:xfrm>
              <a:off x="6048614" y="1585462"/>
              <a:ext cx="465478" cy="246221"/>
            </a:xfrm>
            <a:prstGeom prst="rect">
              <a:avLst/>
            </a:prstGeom>
            <a:noFill/>
          </p:spPr>
          <p:txBody>
            <a:bodyPr wrap="square" rtlCol="0">
              <a:spAutoFit/>
            </a:bodyPr>
            <a:lstStyle/>
            <a:p>
              <a:r>
                <a:rPr lang="en-US" sz="1000" b="1" dirty="0">
                  <a:solidFill>
                    <a:srgbClr val="685BC7"/>
                  </a:solidFill>
                </a:rPr>
                <a:t>ESR</a:t>
              </a:r>
            </a:p>
          </p:txBody>
        </p:sp>
        <p:sp>
          <p:nvSpPr>
            <p:cNvPr id="56" name="TextBox 55"/>
            <p:cNvSpPr txBox="1"/>
            <p:nvPr/>
          </p:nvSpPr>
          <p:spPr>
            <a:xfrm>
              <a:off x="2173790" y="1593843"/>
              <a:ext cx="465478" cy="246221"/>
            </a:xfrm>
            <a:prstGeom prst="rect">
              <a:avLst/>
            </a:prstGeom>
            <a:noFill/>
          </p:spPr>
          <p:txBody>
            <a:bodyPr wrap="square" rtlCol="0">
              <a:spAutoFit/>
            </a:bodyPr>
            <a:lstStyle/>
            <a:p>
              <a:r>
                <a:rPr lang="en-US" sz="1000" b="1" dirty="0">
                  <a:solidFill>
                    <a:srgbClr val="685BC7"/>
                  </a:solidFill>
                </a:rPr>
                <a:t>ESR</a:t>
              </a:r>
            </a:p>
          </p:txBody>
        </p:sp>
      </p:grpSp>
      <p:sp>
        <p:nvSpPr>
          <p:cNvPr id="16" name="Rounded Rectangle 30"/>
          <p:cNvSpPr>
            <a:spLocks noChangeArrowheads="1"/>
          </p:cNvSpPr>
          <p:nvPr/>
        </p:nvSpPr>
        <p:spPr bwMode="auto">
          <a:xfrm>
            <a:off x="297710" y="2789198"/>
            <a:ext cx="8025391" cy="1653396"/>
          </a:xfrm>
          <a:prstGeom prst="roundRect">
            <a:avLst>
              <a:gd name="adj" fmla="val 10282"/>
            </a:avLst>
          </a:prstGeom>
          <a:gradFill>
            <a:gsLst>
              <a:gs pos="0">
                <a:schemeClr val="accent5">
                  <a:lumMod val="60000"/>
                  <a:lumOff val="40000"/>
                </a:schemeClr>
              </a:gs>
              <a:gs pos="66000">
                <a:schemeClr val="bg1"/>
              </a:gs>
              <a:gs pos="100000">
                <a:schemeClr val="bg1"/>
              </a:gs>
            </a:gsLst>
            <a:lin ang="16200000" scaled="1"/>
          </a:gradFill>
          <a:ln w="12700" algn="ctr">
            <a:solidFill>
              <a:schemeClr val="accent5"/>
            </a:solidFill>
            <a:round/>
            <a:headEnd/>
            <a:tailEnd/>
          </a:ln>
        </p:spPr>
        <p:txBody>
          <a:bodyPr anchor="ctr"/>
          <a:lstStyle/>
          <a:p>
            <a:pPr algn="ctr">
              <a:defRPr/>
            </a:pPr>
            <a:endParaRPr lang="en-US" sz="1400" b="1" dirty="0">
              <a:solidFill>
                <a:srgbClr val="5B6770">
                  <a:lumMod val="75000"/>
                </a:srgbClr>
              </a:solidFill>
            </a:endParaRPr>
          </a:p>
        </p:txBody>
      </p:sp>
      <p:sp>
        <p:nvSpPr>
          <p:cNvPr id="36" name="Oval 35"/>
          <p:cNvSpPr/>
          <p:nvPr/>
        </p:nvSpPr>
        <p:spPr>
          <a:xfrm>
            <a:off x="507000" y="3091196"/>
            <a:ext cx="759853" cy="756186"/>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0000"/>
                </a:solidFill>
              </a:rPr>
              <a:t>B</a:t>
            </a:r>
          </a:p>
        </p:txBody>
      </p:sp>
      <p:sp>
        <p:nvSpPr>
          <p:cNvPr id="38" name="Rectangle 37"/>
          <p:cNvSpPr/>
          <p:nvPr/>
        </p:nvSpPr>
        <p:spPr>
          <a:xfrm>
            <a:off x="2027404" y="3242750"/>
            <a:ext cx="1030869" cy="976064"/>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cxnSp>
        <p:nvCxnSpPr>
          <p:cNvPr id="7" name="Straight Arrow Connector 6"/>
          <p:cNvCxnSpPr>
            <a:stCxn id="38" idx="3"/>
          </p:cNvCxnSpPr>
          <p:nvPr/>
        </p:nvCxnSpPr>
        <p:spPr>
          <a:xfrm flipV="1">
            <a:off x="3058273" y="3166318"/>
            <a:ext cx="2763949" cy="5644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a:stCxn id="38" idx="3"/>
          </p:cNvCxnSpPr>
          <p:nvPr/>
        </p:nvCxnSpPr>
        <p:spPr>
          <a:xfrm>
            <a:off x="3058273" y="3730783"/>
            <a:ext cx="2842695" cy="1016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487042" y="3965223"/>
            <a:ext cx="858649" cy="415498"/>
          </a:xfrm>
          <a:prstGeom prst="rect">
            <a:avLst/>
          </a:prstGeom>
          <a:noFill/>
        </p:spPr>
        <p:txBody>
          <a:bodyPr wrap="square" rtlCol="0">
            <a:spAutoFit/>
          </a:bodyPr>
          <a:lstStyle/>
          <a:p>
            <a:r>
              <a:rPr lang="en-US" sz="1050" b="1" dirty="0">
                <a:solidFill>
                  <a:srgbClr val="5B6770"/>
                </a:solidFill>
              </a:rPr>
              <a:t>By MM/DD/YY</a:t>
            </a:r>
          </a:p>
        </p:txBody>
      </p:sp>
      <p:sp>
        <p:nvSpPr>
          <p:cNvPr id="59" name="Oval 58"/>
          <p:cNvSpPr/>
          <p:nvPr/>
        </p:nvSpPr>
        <p:spPr>
          <a:xfrm flipV="1">
            <a:off x="5875044" y="2887995"/>
            <a:ext cx="721217" cy="596181"/>
          </a:xfrm>
          <a:prstGeom prst="ellipse">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60" name="Isosceles Triangle 59"/>
          <p:cNvSpPr/>
          <p:nvPr/>
        </p:nvSpPr>
        <p:spPr>
          <a:xfrm rot="10800000">
            <a:off x="5915439" y="3730440"/>
            <a:ext cx="763893" cy="500742"/>
          </a:xfrm>
          <a:prstGeom prst="triangl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61" name="TextBox 60"/>
          <p:cNvSpPr txBox="1"/>
          <p:nvPr/>
        </p:nvSpPr>
        <p:spPr>
          <a:xfrm>
            <a:off x="2042883" y="3384724"/>
            <a:ext cx="1030869" cy="523220"/>
          </a:xfrm>
          <a:prstGeom prst="rect">
            <a:avLst/>
          </a:prstGeom>
          <a:noFill/>
        </p:spPr>
        <p:txBody>
          <a:bodyPr wrap="square" rtlCol="0">
            <a:spAutoFit/>
          </a:bodyPr>
          <a:lstStyle/>
          <a:p>
            <a:pPr algn="ctr"/>
            <a:r>
              <a:rPr lang="en-US" sz="1400" b="1" dirty="0">
                <a:solidFill>
                  <a:srgbClr val="5B6770"/>
                </a:solidFill>
              </a:rPr>
              <a:t>Single</a:t>
            </a:r>
          </a:p>
          <a:p>
            <a:pPr algn="ctr"/>
            <a:r>
              <a:rPr lang="en-US" sz="1400" b="1" dirty="0">
                <a:solidFill>
                  <a:srgbClr val="5B6770"/>
                </a:solidFill>
              </a:rPr>
              <a:t>Resource</a:t>
            </a:r>
          </a:p>
        </p:txBody>
      </p:sp>
      <p:sp>
        <p:nvSpPr>
          <p:cNvPr id="66" name="TextBox 65"/>
          <p:cNvSpPr txBox="1"/>
          <p:nvPr/>
        </p:nvSpPr>
        <p:spPr>
          <a:xfrm>
            <a:off x="5967101" y="2940660"/>
            <a:ext cx="537101" cy="369332"/>
          </a:xfrm>
          <a:prstGeom prst="rect">
            <a:avLst/>
          </a:prstGeom>
          <a:noFill/>
        </p:spPr>
        <p:txBody>
          <a:bodyPr wrap="square" rtlCol="0">
            <a:spAutoFit/>
          </a:bodyPr>
          <a:lstStyle/>
          <a:p>
            <a:r>
              <a:rPr lang="en-US" b="1" dirty="0">
                <a:solidFill>
                  <a:srgbClr val="5B6770"/>
                </a:solidFill>
              </a:rPr>
              <a:t>GR</a:t>
            </a:r>
          </a:p>
        </p:txBody>
      </p:sp>
      <p:sp>
        <p:nvSpPr>
          <p:cNvPr id="67" name="TextBox 66"/>
          <p:cNvSpPr txBox="1"/>
          <p:nvPr/>
        </p:nvSpPr>
        <p:spPr>
          <a:xfrm>
            <a:off x="6042604" y="3240434"/>
            <a:ext cx="465478" cy="246221"/>
          </a:xfrm>
          <a:prstGeom prst="rect">
            <a:avLst/>
          </a:prstGeom>
          <a:noFill/>
        </p:spPr>
        <p:txBody>
          <a:bodyPr wrap="square" rtlCol="0">
            <a:spAutoFit/>
          </a:bodyPr>
          <a:lstStyle/>
          <a:p>
            <a:r>
              <a:rPr lang="en-US" sz="1000" b="1" dirty="0">
                <a:solidFill>
                  <a:srgbClr val="685BC7"/>
                </a:solidFill>
              </a:rPr>
              <a:t>ESR</a:t>
            </a:r>
          </a:p>
        </p:txBody>
      </p:sp>
      <p:sp>
        <p:nvSpPr>
          <p:cNvPr id="68" name="TextBox 67"/>
          <p:cNvSpPr txBox="1"/>
          <p:nvPr/>
        </p:nvSpPr>
        <p:spPr>
          <a:xfrm>
            <a:off x="6024580" y="3688224"/>
            <a:ext cx="537101" cy="276999"/>
          </a:xfrm>
          <a:prstGeom prst="rect">
            <a:avLst/>
          </a:prstGeom>
          <a:noFill/>
        </p:spPr>
        <p:txBody>
          <a:bodyPr wrap="square" rtlCol="0">
            <a:spAutoFit/>
          </a:bodyPr>
          <a:lstStyle/>
          <a:p>
            <a:r>
              <a:rPr lang="en-US" sz="1200" b="1" dirty="0">
                <a:solidFill>
                  <a:srgbClr val="5B6770"/>
                </a:solidFill>
              </a:rPr>
              <a:t>CLR</a:t>
            </a:r>
          </a:p>
        </p:txBody>
      </p:sp>
      <p:sp>
        <p:nvSpPr>
          <p:cNvPr id="72" name="TextBox 71"/>
          <p:cNvSpPr txBox="1"/>
          <p:nvPr/>
        </p:nvSpPr>
        <p:spPr>
          <a:xfrm>
            <a:off x="6075880" y="3851981"/>
            <a:ext cx="465478" cy="246221"/>
          </a:xfrm>
          <a:prstGeom prst="rect">
            <a:avLst/>
          </a:prstGeom>
          <a:noFill/>
        </p:spPr>
        <p:txBody>
          <a:bodyPr wrap="square" rtlCol="0">
            <a:spAutoFit/>
          </a:bodyPr>
          <a:lstStyle/>
          <a:p>
            <a:r>
              <a:rPr lang="en-US" sz="1000" b="1" dirty="0">
                <a:solidFill>
                  <a:srgbClr val="685BC7"/>
                </a:solidFill>
              </a:rPr>
              <a:t>ESR</a:t>
            </a:r>
          </a:p>
        </p:txBody>
      </p:sp>
      <p:sp>
        <p:nvSpPr>
          <p:cNvPr id="8" name="Slide Number Placeholder 3">
            <a:extLst>
              <a:ext uri="{FF2B5EF4-FFF2-40B4-BE49-F238E27FC236}">
                <a16:creationId xmlns:a16="http://schemas.microsoft.com/office/drawing/2014/main" id="{2B772F7D-D4B2-B600-6E50-6E2329FB0A03}"/>
              </a:ext>
            </a:extLst>
          </p:cNvPr>
          <p:cNvSpPr txBox="1">
            <a:spLocks/>
          </p:cNvSpPr>
          <p:nvPr/>
        </p:nvSpPr>
        <p:spPr>
          <a:xfrm>
            <a:off x="8534400" y="6561138"/>
            <a:ext cx="533400" cy="220662"/>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z="1200" smtClean="0">
                <a:solidFill>
                  <a:prstClr val="black">
                    <a:tint val="75000"/>
                  </a:prstClr>
                </a:solidFill>
              </a:rPr>
              <a:pPr/>
              <a:t>2</a:t>
            </a:fld>
            <a:endParaRPr lang="en-US" sz="1200" dirty="0">
              <a:solidFill>
                <a:prstClr val="black">
                  <a:tint val="75000"/>
                </a:prstClr>
              </a:solidFill>
            </a:endParaRPr>
          </a:p>
        </p:txBody>
      </p:sp>
    </p:spTree>
    <p:custDataLst>
      <p:tags r:id="rId1"/>
    </p:custDataLst>
    <p:extLst>
      <p:ext uri="{BB962C8B-B14F-4D97-AF65-F5344CB8AC3E}">
        <p14:creationId xmlns:p14="http://schemas.microsoft.com/office/powerpoint/2010/main" val="137047111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1000"/>
                                        <p:tgtEl>
                                          <p:spTgt spid="16"/>
                                        </p:tgtEl>
                                      </p:cBhvr>
                                    </p:animEffect>
                                    <p:anim calcmode="lin" valueType="num">
                                      <p:cBhvr>
                                        <p:cTn id="20" dur="1000" fill="hold"/>
                                        <p:tgtEl>
                                          <p:spTgt spid="16"/>
                                        </p:tgtEl>
                                        <p:attrNameLst>
                                          <p:attrName>ppt_x</p:attrName>
                                        </p:attrNameLst>
                                      </p:cBhvr>
                                      <p:tavLst>
                                        <p:tav tm="0">
                                          <p:val>
                                            <p:strVal val="#ppt_x"/>
                                          </p:val>
                                        </p:tav>
                                        <p:tav tm="100000">
                                          <p:val>
                                            <p:strVal val="#ppt_x"/>
                                          </p:val>
                                        </p:tav>
                                      </p:tavLst>
                                    </p:anim>
                                    <p:anim calcmode="lin" valueType="num">
                                      <p:cBhvr>
                                        <p:cTn id="21" dur="1000" fill="hold"/>
                                        <p:tgtEl>
                                          <p:spTgt spid="16"/>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6"/>
                                        </p:tgtEl>
                                        <p:attrNameLst>
                                          <p:attrName>style.visibility</p:attrName>
                                        </p:attrNameLst>
                                      </p:cBhvr>
                                      <p:to>
                                        <p:strVal val="visible"/>
                                      </p:to>
                                    </p:set>
                                    <p:animEffect transition="in" filter="fade">
                                      <p:cBhvr>
                                        <p:cTn id="24" dur="1000"/>
                                        <p:tgtEl>
                                          <p:spTgt spid="36"/>
                                        </p:tgtEl>
                                      </p:cBhvr>
                                    </p:animEffect>
                                    <p:anim calcmode="lin" valueType="num">
                                      <p:cBhvr>
                                        <p:cTn id="25" dur="1000" fill="hold"/>
                                        <p:tgtEl>
                                          <p:spTgt spid="36"/>
                                        </p:tgtEl>
                                        <p:attrNameLst>
                                          <p:attrName>ppt_x</p:attrName>
                                        </p:attrNameLst>
                                      </p:cBhvr>
                                      <p:tavLst>
                                        <p:tav tm="0">
                                          <p:val>
                                            <p:strVal val="#ppt_x"/>
                                          </p:val>
                                        </p:tav>
                                        <p:tav tm="100000">
                                          <p:val>
                                            <p:strVal val="#ppt_x"/>
                                          </p:val>
                                        </p:tav>
                                      </p:tavLst>
                                    </p:anim>
                                    <p:anim calcmode="lin" valueType="num">
                                      <p:cBhvr>
                                        <p:cTn id="26" dur="1000" fill="hold"/>
                                        <p:tgtEl>
                                          <p:spTgt spid="36"/>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fade">
                                      <p:cBhvr>
                                        <p:cTn id="29" dur="1000"/>
                                        <p:tgtEl>
                                          <p:spTgt spid="7"/>
                                        </p:tgtEl>
                                      </p:cBhvr>
                                    </p:animEffect>
                                    <p:anim calcmode="lin" valueType="num">
                                      <p:cBhvr>
                                        <p:cTn id="30" dur="1000" fill="hold"/>
                                        <p:tgtEl>
                                          <p:spTgt spid="7"/>
                                        </p:tgtEl>
                                        <p:attrNameLst>
                                          <p:attrName>ppt_x</p:attrName>
                                        </p:attrNameLst>
                                      </p:cBhvr>
                                      <p:tavLst>
                                        <p:tav tm="0">
                                          <p:val>
                                            <p:strVal val="#ppt_x"/>
                                          </p:val>
                                        </p:tav>
                                        <p:tav tm="100000">
                                          <p:val>
                                            <p:strVal val="#ppt_x"/>
                                          </p:val>
                                        </p:tav>
                                      </p:tavLst>
                                    </p:anim>
                                    <p:anim calcmode="lin" valueType="num">
                                      <p:cBhvr>
                                        <p:cTn id="31" dur="1000" fill="hold"/>
                                        <p:tgtEl>
                                          <p:spTgt spid="7"/>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38"/>
                                        </p:tgtEl>
                                        <p:attrNameLst>
                                          <p:attrName>style.visibility</p:attrName>
                                        </p:attrNameLst>
                                      </p:cBhvr>
                                      <p:to>
                                        <p:strVal val="visible"/>
                                      </p:to>
                                    </p:set>
                                    <p:animEffect transition="in" filter="fade">
                                      <p:cBhvr>
                                        <p:cTn id="34" dur="1000"/>
                                        <p:tgtEl>
                                          <p:spTgt spid="38"/>
                                        </p:tgtEl>
                                      </p:cBhvr>
                                    </p:animEffect>
                                    <p:anim calcmode="lin" valueType="num">
                                      <p:cBhvr>
                                        <p:cTn id="35" dur="1000" fill="hold"/>
                                        <p:tgtEl>
                                          <p:spTgt spid="38"/>
                                        </p:tgtEl>
                                        <p:attrNameLst>
                                          <p:attrName>ppt_x</p:attrName>
                                        </p:attrNameLst>
                                      </p:cBhvr>
                                      <p:tavLst>
                                        <p:tav tm="0">
                                          <p:val>
                                            <p:strVal val="#ppt_x"/>
                                          </p:val>
                                        </p:tav>
                                        <p:tav tm="100000">
                                          <p:val>
                                            <p:strVal val="#ppt_x"/>
                                          </p:val>
                                        </p:tav>
                                      </p:tavLst>
                                    </p:anim>
                                    <p:anim calcmode="lin" valueType="num">
                                      <p:cBhvr>
                                        <p:cTn id="36" dur="1000" fill="hold"/>
                                        <p:tgtEl>
                                          <p:spTgt spid="38"/>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47"/>
                                        </p:tgtEl>
                                        <p:attrNameLst>
                                          <p:attrName>style.visibility</p:attrName>
                                        </p:attrNameLst>
                                      </p:cBhvr>
                                      <p:to>
                                        <p:strVal val="visible"/>
                                      </p:to>
                                    </p:set>
                                    <p:animEffect transition="in" filter="fade">
                                      <p:cBhvr>
                                        <p:cTn id="39" dur="1000"/>
                                        <p:tgtEl>
                                          <p:spTgt spid="47"/>
                                        </p:tgtEl>
                                      </p:cBhvr>
                                    </p:animEffect>
                                    <p:anim calcmode="lin" valueType="num">
                                      <p:cBhvr>
                                        <p:cTn id="40" dur="1000" fill="hold"/>
                                        <p:tgtEl>
                                          <p:spTgt spid="47"/>
                                        </p:tgtEl>
                                        <p:attrNameLst>
                                          <p:attrName>ppt_x</p:attrName>
                                        </p:attrNameLst>
                                      </p:cBhvr>
                                      <p:tavLst>
                                        <p:tav tm="0">
                                          <p:val>
                                            <p:strVal val="#ppt_x"/>
                                          </p:val>
                                        </p:tav>
                                        <p:tav tm="100000">
                                          <p:val>
                                            <p:strVal val="#ppt_x"/>
                                          </p:val>
                                        </p:tav>
                                      </p:tavLst>
                                    </p:anim>
                                    <p:anim calcmode="lin" valueType="num">
                                      <p:cBhvr>
                                        <p:cTn id="41" dur="1000" fill="hold"/>
                                        <p:tgtEl>
                                          <p:spTgt spid="47"/>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49"/>
                                        </p:tgtEl>
                                        <p:attrNameLst>
                                          <p:attrName>style.visibility</p:attrName>
                                        </p:attrNameLst>
                                      </p:cBhvr>
                                      <p:to>
                                        <p:strVal val="visible"/>
                                      </p:to>
                                    </p:set>
                                    <p:animEffect transition="in" filter="fade">
                                      <p:cBhvr>
                                        <p:cTn id="44" dur="1000"/>
                                        <p:tgtEl>
                                          <p:spTgt spid="49"/>
                                        </p:tgtEl>
                                      </p:cBhvr>
                                    </p:animEffect>
                                    <p:anim calcmode="lin" valueType="num">
                                      <p:cBhvr>
                                        <p:cTn id="45" dur="1000" fill="hold"/>
                                        <p:tgtEl>
                                          <p:spTgt spid="49"/>
                                        </p:tgtEl>
                                        <p:attrNameLst>
                                          <p:attrName>ppt_x</p:attrName>
                                        </p:attrNameLst>
                                      </p:cBhvr>
                                      <p:tavLst>
                                        <p:tav tm="0">
                                          <p:val>
                                            <p:strVal val="#ppt_x"/>
                                          </p:val>
                                        </p:tav>
                                        <p:tav tm="100000">
                                          <p:val>
                                            <p:strVal val="#ppt_x"/>
                                          </p:val>
                                        </p:tav>
                                      </p:tavLst>
                                    </p:anim>
                                    <p:anim calcmode="lin" valueType="num">
                                      <p:cBhvr>
                                        <p:cTn id="46" dur="1000" fill="hold"/>
                                        <p:tgtEl>
                                          <p:spTgt spid="49"/>
                                        </p:tgtEl>
                                        <p:attrNameLst>
                                          <p:attrName>ppt_y</p:attrName>
                                        </p:attrNameLst>
                                      </p:cBhvr>
                                      <p:tavLst>
                                        <p:tav tm="0">
                                          <p:val>
                                            <p:strVal val="#ppt_y+.1"/>
                                          </p:val>
                                        </p:tav>
                                        <p:tav tm="100000">
                                          <p:val>
                                            <p:strVal val="#ppt_y"/>
                                          </p:val>
                                        </p:tav>
                                      </p:tavLst>
                                    </p:anim>
                                  </p:childTnLst>
                                </p:cTn>
                              </p:par>
                              <p:par>
                                <p:cTn id="47" presetID="42" presetClass="entr" presetSubtype="0" fill="hold" grpId="0" nodeType="withEffect">
                                  <p:stCondLst>
                                    <p:cond delay="0"/>
                                  </p:stCondLst>
                                  <p:childTnLst>
                                    <p:set>
                                      <p:cBhvr>
                                        <p:cTn id="48" dur="1" fill="hold">
                                          <p:stCondLst>
                                            <p:cond delay="0"/>
                                          </p:stCondLst>
                                        </p:cTn>
                                        <p:tgtEl>
                                          <p:spTgt spid="59"/>
                                        </p:tgtEl>
                                        <p:attrNameLst>
                                          <p:attrName>style.visibility</p:attrName>
                                        </p:attrNameLst>
                                      </p:cBhvr>
                                      <p:to>
                                        <p:strVal val="visible"/>
                                      </p:to>
                                    </p:set>
                                    <p:animEffect transition="in" filter="fade">
                                      <p:cBhvr>
                                        <p:cTn id="49" dur="1000"/>
                                        <p:tgtEl>
                                          <p:spTgt spid="59"/>
                                        </p:tgtEl>
                                      </p:cBhvr>
                                    </p:animEffect>
                                    <p:anim calcmode="lin" valueType="num">
                                      <p:cBhvr>
                                        <p:cTn id="50" dur="1000" fill="hold"/>
                                        <p:tgtEl>
                                          <p:spTgt spid="59"/>
                                        </p:tgtEl>
                                        <p:attrNameLst>
                                          <p:attrName>ppt_x</p:attrName>
                                        </p:attrNameLst>
                                      </p:cBhvr>
                                      <p:tavLst>
                                        <p:tav tm="0">
                                          <p:val>
                                            <p:strVal val="#ppt_x"/>
                                          </p:val>
                                        </p:tav>
                                        <p:tav tm="100000">
                                          <p:val>
                                            <p:strVal val="#ppt_x"/>
                                          </p:val>
                                        </p:tav>
                                      </p:tavLst>
                                    </p:anim>
                                    <p:anim calcmode="lin" valueType="num">
                                      <p:cBhvr>
                                        <p:cTn id="51" dur="1000" fill="hold"/>
                                        <p:tgtEl>
                                          <p:spTgt spid="59"/>
                                        </p:tgtEl>
                                        <p:attrNameLst>
                                          <p:attrName>ppt_y</p:attrName>
                                        </p:attrNameLst>
                                      </p:cBhvr>
                                      <p:tavLst>
                                        <p:tav tm="0">
                                          <p:val>
                                            <p:strVal val="#ppt_y+.1"/>
                                          </p:val>
                                        </p:tav>
                                        <p:tav tm="100000">
                                          <p:val>
                                            <p:strVal val="#ppt_y"/>
                                          </p:val>
                                        </p:tav>
                                      </p:tavLst>
                                    </p:anim>
                                  </p:childTnLst>
                                </p:cTn>
                              </p:par>
                              <p:par>
                                <p:cTn id="52" presetID="42" presetClass="entr" presetSubtype="0" fill="hold" grpId="0" nodeType="withEffect">
                                  <p:stCondLst>
                                    <p:cond delay="0"/>
                                  </p:stCondLst>
                                  <p:childTnLst>
                                    <p:set>
                                      <p:cBhvr>
                                        <p:cTn id="53" dur="1" fill="hold">
                                          <p:stCondLst>
                                            <p:cond delay="0"/>
                                          </p:stCondLst>
                                        </p:cTn>
                                        <p:tgtEl>
                                          <p:spTgt spid="60"/>
                                        </p:tgtEl>
                                        <p:attrNameLst>
                                          <p:attrName>style.visibility</p:attrName>
                                        </p:attrNameLst>
                                      </p:cBhvr>
                                      <p:to>
                                        <p:strVal val="visible"/>
                                      </p:to>
                                    </p:set>
                                    <p:animEffect transition="in" filter="fade">
                                      <p:cBhvr>
                                        <p:cTn id="54" dur="1000"/>
                                        <p:tgtEl>
                                          <p:spTgt spid="60"/>
                                        </p:tgtEl>
                                      </p:cBhvr>
                                    </p:animEffect>
                                    <p:anim calcmode="lin" valueType="num">
                                      <p:cBhvr>
                                        <p:cTn id="55" dur="1000" fill="hold"/>
                                        <p:tgtEl>
                                          <p:spTgt spid="60"/>
                                        </p:tgtEl>
                                        <p:attrNameLst>
                                          <p:attrName>ppt_x</p:attrName>
                                        </p:attrNameLst>
                                      </p:cBhvr>
                                      <p:tavLst>
                                        <p:tav tm="0">
                                          <p:val>
                                            <p:strVal val="#ppt_x"/>
                                          </p:val>
                                        </p:tav>
                                        <p:tav tm="100000">
                                          <p:val>
                                            <p:strVal val="#ppt_x"/>
                                          </p:val>
                                        </p:tav>
                                      </p:tavLst>
                                    </p:anim>
                                    <p:anim calcmode="lin" valueType="num">
                                      <p:cBhvr>
                                        <p:cTn id="56" dur="1000" fill="hold"/>
                                        <p:tgtEl>
                                          <p:spTgt spid="60"/>
                                        </p:tgtEl>
                                        <p:attrNameLst>
                                          <p:attrName>ppt_y</p:attrName>
                                        </p:attrNameLst>
                                      </p:cBhvr>
                                      <p:tavLst>
                                        <p:tav tm="0">
                                          <p:val>
                                            <p:strVal val="#ppt_y+.1"/>
                                          </p:val>
                                        </p:tav>
                                        <p:tav tm="100000">
                                          <p:val>
                                            <p:strVal val="#ppt_y"/>
                                          </p:val>
                                        </p:tav>
                                      </p:tavLst>
                                    </p:anim>
                                  </p:childTnLst>
                                </p:cTn>
                              </p:par>
                              <p:par>
                                <p:cTn id="57" presetID="42" presetClass="entr" presetSubtype="0" fill="hold" grpId="0" nodeType="withEffect">
                                  <p:stCondLst>
                                    <p:cond delay="0"/>
                                  </p:stCondLst>
                                  <p:childTnLst>
                                    <p:set>
                                      <p:cBhvr>
                                        <p:cTn id="58" dur="1" fill="hold">
                                          <p:stCondLst>
                                            <p:cond delay="0"/>
                                          </p:stCondLst>
                                        </p:cTn>
                                        <p:tgtEl>
                                          <p:spTgt spid="61"/>
                                        </p:tgtEl>
                                        <p:attrNameLst>
                                          <p:attrName>style.visibility</p:attrName>
                                        </p:attrNameLst>
                                      </p:cBhvr>
                                      <p:to>
                                        <p:strVal val="visible"/>
                                      </p:to>
                                    </p:set>
                                    <p:animEffect transition="in" filter="fade">
                                      <p:cBhvr>
                                        <p:cTn id="59" dur="1000"/>
                                        <p:tgtEl>
                                          <p:spTgt spid="61"/>
                                        </p:tgtEl>
                                      </p:cBhvr>
                                    </p:animEffect>
                                    <p:anim calcmode="lin" valueType="num">
                                      <p:cBhvr>
                                        <p:cTn id="60" dur="1000" fill="hold"/>
                                        <p:tgtEl>
                                          <p:spTgt spid="61"/>
                                        </p:tgtEl>
                                        <p:attrNameLst>
                                          <p:attrName>ppt_x</p:attrName>
                                        </p:attrNameLst>
                                      </p:cBhvr>
                                      <p:tavLst>
                                        <p:tav tm="0">
                                          <p:val>
                                            <p:strVal val="#ppt_x"/>
                                          </p:val>
                                        </p:tav>
                                        <p:tav tm="100000">
                                          <p:val>
                                            <p:strVal val="#ppt_x"/>
                                          </p:val>
                                        </p:tav>
                                      </p:tavLst>
                                    </p:anim>
                                    <p:anim calcmode="lin" valueType="num">
                                      <p:cBhvr>
                                        <p:cTn id="61" dur="1000" fill="hold"/>
                                        <p:tgtEl>
                                          <p:spTgt spid="61"/>
                                        </p:tgtEl>
                                        <p:attrNameLst>
                                          <p:attrName>ppt_y</p:attrName>
                                        </p:attrNameLst>
                                      </p:cBhvr>
                                      <p:tavLst>
                                        <p:tav tm="0">
                                          <p:val>
                                            <p:strVal val="#ppt_y+.1"/>
                                          </p:val>
                                        </p:tav>
                                        <p:tav tm="100000">
                                          <p:val>
                                            <p:strVal val="#ppt_y"/>
                                          </p:val>
                                        </p:tav>
                                      </p:tavLst>
                                    </p:anim>
                                  </p:childTnLst>
                                </p:cTn>
                              </p:par>
                              <p:par>
                                <p:cTn id="62" presetID="42" presetClass="entr" presetSubtype="0" fill="hold" grpId="0" nodeType="withEffect">
                                  <p:stCondLst>
                                    <p:cond delay="0"/>
                                  </p:stCondLst>
                                  <p:childTnLst>
                                    <p:set>
                                      <p:cBhvr>
                                        <p:cTn id="63" dur="1" fill="hold">
                                          <p:stCondLst>
                                            <p:cond delay="0"/>
                                          </p:stCondLst>
                                        </p:cTn>
                                        <p:tgtEl>
                                          <p:spTgt spid="66"/>
                                        </p:tgtEl>
                                        <p:attrNameLst>
                                          <p:attrName>style.visibility</p:attrName>
                                        </p:attrNameLst>
                                      </p:cBhvr>
                                      <p:to>
                                        <p:strVal val="visible"/>
                                      </p:to>
                                    </p:set>
                                    <p:animEffect transition="in" filter="fade">
                                      <p:cBhvr>
                                        <p:cTn id="64" dur="1000"/>
                                        <p:tgtEl>
                                          <p:spTgt spid="66"/>
                                        </p:tgtEl>
                                      </p:cBhvr>
                                    </p:animEffect>
                                    <p:anim calcmode="lin" valueType="num">
                                      <p:cBhvr>
                                        <p:cTn id="65" dur="1000" fill="hold"/>
                                        <p:tgtEl>
                                          <p:spTgt spid="66"/>
                                        </p:tgtEl>
                                        <p:attrNameLst>
                                          <p:attrName>ppt_x</p:attrName>
                                        </p:attrNameLst>
                                      </p:cBhvr>
                                      <p:tavLst>
                                        <p:tav tm="0">
                                          <p:val>
                                            <p:strVal val="#ppt_x"/>
                                          </p:val>
                                        </p:tav>
                                        <p:tav tm="100000">
                                          <p:val>
                                            <p:strVal val="#ppt_x"/>
                                          </p:val>
                                        </p:tav>
                                      </p:tavLst>
                                    </p:anim>
                                    <p:anim calcmode="lin" valueType="num">
                                      <p:cBhvr>
                                        <p:cTn id="66" dur="1000" fill="hold"/>
                                        <p:tgtEl>
                                          <p:spTgt spid="66"/>
                                        </p:tgtEl>
                                        <p:attrNameLst>
                                          <p:attrName>ppt_y</p:attrName>
                                        </p:attrNameLst>
                                      </p:cBhvr>
                                      <p:tavLst>
                                        <p:tav tm="0">
                                          <p:val>
                                            <p:strVal val="#ppt_y+.1"/>
                                          </p:val>
                                        </p:tav>
                                        <p:tav tm="100000">
                                          <p:val>
                                            <p:strVal val="#ppt_y"/>
                                          </p:val>
                                        </p:tav>
                                      </p:tavLst>
                                    </p:anim>
                                  </p:childTnLst>
                                </p:cTn>
                              </p:par>
                              <p:par>
                                <p:cTn id="67" presetID="42" presetClass="entr" presetSubtype="0" fill="hold" grpId="0" nodeType="withEffect">
                                  <p:stCondLst>
                                    <p:cond delay="0"/>
                                  </p:stCondLst>
                                  <p:childTnLst>
                                    <p:set>
                                      <p:cBhvr>
                                        <p:cTn id="68" dur="1" fill="hold">
                                          <p:stCondLst>
                                            <p:cond delay="0"/>
                                          </p:stCondLst>
                                        </p:cTn>
                                        <p:tgtEl>
                                          <p:spTgt spid="67"/>
                                        </p:tgtEl>
                                        <p:attrNameLst>
                                          <p:attrName>style.visibility</p:attrName>
                                        </p:attrNameLst>
                                      </p:cBhvr>
                                      <p:to>
                                        <p:strVal val="visible"/>
                                      </p:to>
                                    </p:set>
                                    <p:animEffect transition="in" filter="fade">
                                      <p:cBhvr>
                                        <p:cTn id="69" dur="1000"/>
                                        <p:tgtEl>
                                          <p:spTgt spid="67"/>
                                        </p:tgtEl>
                                      </p:cBhvr>
                                    </p:animEffect>
                                    <p:anim calcmode="lin" valueType="num">
                                      <p:cBhvr>
                                        <p:cTn id="70" dur="1000" fill="hold"/>
                                        <p:tgtEl>
                                          <p:spTgt spid="67"/>
                                        </p:tgtEl>
                                        <p:attrNameLst>
                                          <p:attrName>ppt_x</p:attrName>
                                        </p:attrNameLst>
                                      </p:cBhvr>
                                      <p:tavLst>
                                        <p:tav tm="0">
                                          <p:val>
                                            <p:strVal val="#ppt_x"/>
                                          </p:val>
                                        </p:tav>
                                        <p:tav tm="100000">
                                          <p:val>
                                            <p:strVal val="#ppt_x"/>
                                          </p:val>
                                        </p:tav>
                                      </p:tavLst>
                                    </p:anim>
                                    <p:anim calcmode="lin" valueType="num">
                                      <p:cBhvr>
                                        <p:cTn id="71" dur="1000" fill="hold"/>
                                        <p:tgtEl>
                                          <p:spTgt spid="67"/>
                                        </p:tgtEl>
                                        <p:attrNameLst>
                                          <p:attrName>ppt_y</p:attrName>
                                        </p:attrNameLst>
                                      </p:cBhvr>
                                      <p:tavLst>
                                        <p:tav tm="0">
                                          <p:val>
                                            <p:strVal val="#ppt_y+.1"/>
                                          </p:val>
                                        </p:tav>
                                        <p:tav tm="100000">
                                          <p:val>
                                            <p:strVal val="#ppt_y"/>
                                          </p:val>
                                        </p:tav>
                                      </p:tavLst>
                                    </p:anim>
                                  </p:childTnLst>
                                </p:cTn>
                              </p:par>
                              <p:par>
                                <p:cTn id="72" presetID="42" presetClass="entr" presetSubtype="0" fill="hold" grpId="0" nodeType="withEffect">
                                  <p:stCondLst>
                                    <p:cond delay="0"/>
                                  </p:stCondLst>
                                  <p:childTnLst>
                                    <p:set>
                                      <p:cBhvr>
                                        <p:cTn id="73" dur="1" fill="hold">
                                          <p:stCondLst>
                                            <p:cond delay="0"/>
                                          </p:stCondLst>
                                        </p:cTn>
                                        <p:tgtEl>
                                          <p:spTgt spid="68"/>
                                        </p:tgtEl>
                                        <p:attrNameLst>
                                          <p:attrName>style.visibility</p:attrName>
                                        </p:attrNameLst>
                                      </p:cBhvr>
                                      <p:to>
                                        <p:strVal val="visible"/>
                                      </p:to>
                                    </p:set>
                                    <p:animEffect transition="in" filter="fade">
                                      <p:cBhvr>
                                        <p:cTn id="74" dur="1000"/>
                                        <p:tgtEl>
                                          <p:spTgt spid="68"/>
                                        </p:tgtEl>
                                      </p:cBhvr>
                                    </p:animEffect>
                                    <p:anim calcmode="lin" valueType="num">
                                      <p:cBhvr>
                                        <p:cTn id="75" dur="1000" fill="hold"/>
                                        <p:tgtEl>
                                          <p:spTgt spid="68"/>
                                        </p:tgtEl>
                                        <p:attrNameLst>
                                          <p:attrName>ppt_x</p:attrName>
                                        </p:attrNameLst>
                                      </p:cBhvr>
                                      <p:tavLst>
                                        <p:tav tm="0">
                                          <p:val>
                                            <p:strVal val="#ppt_x"/>
                                          </p:val>
                                        </p:tav>
                                        <p:tav tm="100000">
                                          <p:val>
                                            <p:strVal val="#ppt_x"/>
                                          </p:val>
                                        </p:tav>
                                      </p:tavLst>
                                    </p:anim>
                                    <p:anim calcmode="lin" valueType="num">
                                      <p:cBhvr>
                                        <p:cTn id="76" dur="1000" fill="hold"/>
                                        <p:tgtEl>
                                          <p:spTgt spid="68"/>
                                        </p:tgtEl>
                                        <p:attrNameLst>
                                          <p:attrName>ppt_y</p:attrName>
                                        </p:attrNameLst>
                                      </p:cBhvr>
                                      <p:tavLst>
                                        <p:tav tm="0">
                                          <p:val>
                                            <p:strVal val="#ppt_y+.1"/>
                                          </p:val>
                                        </p:tav>
                                        <p:tav tm="100000">
                                          <p:val>
                                            <p:strVal val="#ppt_y"/>
                                          </p:val>
                                        </p:tav>
                                      </p:tavLst>
                                    </p:anim>
                                  </p:childTnLst>
                                </p:cTn>
                              </p:par>
                              <p:par>
                                <p:cTn id="77" presetID="42" presetClass="entr" presetSubtype="0" fill="hold" grpId="0" nodeType="withEffect">
                                  <p:stCondLst>
                                    <p:cond delay="0"/>
                                  </p:stCondLst>
                                  <p:childTnLst>
                                    <p:set>
                                      <p:cBhvr>
                                        <p:cTn id="78" dur="1" fill="hold">
                                          <p:stCondLst>
                                            <p:cond delay="0"/>
                                          </p:stCondLst>
                                        </p:cTn>
                                        <p:tgtEl>
                                          <p:spTgt spid="72"/>
                                        </p:tgtEl>
                                        <p:attrNameLst>
                                          <p:attrName>style.visibility</p:attrName>
                                        </p:attrNameLst>
                                      </p:cBhvr>
                                      <p:to>
                                        <p:strVal val="visible"/>
                                      </p:to>
                                    </p:set>
                                    <p:animEffect transition="in" filter="fade">
                                      <p:cBhvr>
                                        <p:cTn id="79" dur="1000"/>
                                        <p:tgtEl>
                                          <p:spTgt spid="72"/>
                                        </p:tgtEl>
                                      </p:cBhvr>
                                    </p:animEffect>
                                    <p:anim calcmode="lin" valueType="num">
                                      <p:cBhvr>
                                        <p:cTn id="80" dur="1000" fill="hold"/>
                                        <p:tgtEl>
                                          <p:spTgt spid="72"/>
                                        </p:tgtEl>
                                        <p:attrNameLst>
                                          <p:attrName>ppt_x</p:attrName>
                                        </p:attrNameLst>
                                      </p:cBhvr>
                                      <p:tavLst>
                                        <p:tav tm="0">
                                          <p:val>
                                            <p:strVal val="#ppt_x"/>
                                          </p:val>
                                        </p:tav>
                                        <p:tav tm="100000">
                                          <p:val>
                                            <p:strVal val="#ppt_x"/>
                                          </p:val>
                                        </p:tav>
                                      </p:tavLst>
                                    </p:anim>
                                    <p:anim calcmode="lin" valueType="num">
                                      <p:cBhvr>
                                        <p:cTn id="81" dur="1000" fill="hold"/>
                                        <p:tgtEl>
                                          <p:spTgt spid="72"/>
                                        </p:tgtEl>
                                        <p:attrNameLst>
                                          <p:attrName>ppt_y</p:attrName>
                                        </p:attrNameLst>
                                      </p:cBhvr>
                                      <p:tavLst>
                                        <p:tav tm="0">
                                          <p:val>
                                            <p:strVal val="#ppt_y+.1"/>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2" presetClass="entr" presetSubtype="4" fill="hold" grpId="0" nodeType="clickEffect">
                                  <p:stCondLst>
                                    <p:cond delay="0"/>
                                  </p:stCondLst>
                                  <p:childTnLst>
                                    <p:set>
                                      <p:cBhvr>
                                        <p:cTn id="85" dur="1" fill="hold">
                                          <p:stCondLst>
                                            <p:cond delay="0"/>
                                          </p:stCondLst>
                                        </p:cTn>
                                        <p:tgtEl>
                                          <p:spTgt spid="27"/>
                                        </p:tgtEl>
                                        <p:attrNameLst>
                                          <p:attrName>style.visibility</p:attrName>
                                        </p:attrNameLst>
                                      </p:cBhvr>
                                      <p:to>
                                        <p:strVal val="visible"/>
                                      </p:to>
                                    </p:set>
                                    <p:anim calcmode="lin" valueType="num">
                                      <p:cBhvr additive="base">
                                        <p:cTn id="86" dur="500" fill="hold"/>
                                        <p:tgtEl>
                                          <p:spTgt spid="27"/>
                                        </p:tgtEl>
                                        <p:attrNameLst>
                                          <p:attrName>ppt_x</p:attrName>
                                        </p:attrNameLst>
                                      </p:cBhvr>
                                      <p:tavLst>
                                        <p:tav tm="0">
                                          <p:val>
                                            <p:strVal val="#ppt_x"/>
                                          </p:val>
                                        </p:tav>
                                        <p:tav tm="100000">
                                          <p:val>
                                            <p:strVal val="#ppt_x"/>
                                          </p:val>
                                        </p:tav>
                                      </p:tavLst>
                                    </p:anim>
                                    <p:anim calcmode="lin" valueType="num">
                                      <p:cBhvr additive="base">
                                        <p:cTn id="87" dur="500" fill="hold"/>
                                        <p:tgtEl>
                                          <p:spTgt spid="27"/>
                                        </p:tgtEl>
                                        <p:attrNameLst>
                                          <p:attrName>ppt_y</p:attrName>
                                        </p:attrNameLst>
                                      </p:cBhvr>
                                      <p:tavLst>
                                        <p:tav tm="0">
                                          <p:val>
                                            <p:strVal val="1+#ppt_h/2"/>
                                          </p:val>
                                        </p:tav>
                                        <p:tav tm="100000">
                                          <p:val>
                                            <p:strVal val="#ppt_y"/>
                                          </p:val>
                                        </p:tav>
                                      </p:tavLst>
                                    </p:anim>
                                  </p:childTnLst>
                                </p:cTn>
                              </p:par>
                              <p:par>
                                <p:cTn id="88" presetID="2" presetClass="entr" presetSubtype="4" fill="hold" grpId="0" nodeType="withEffect">
                                  <p:stCondLst>
                                    <p:cond delay="0"/>
                                  </p:stCondLst>
                                  <p:childTnLst>
                                    <p:set>
                                      <p:cBhvr>
                                        <p:cTn id="89" dur="1" fill="hold">
                                          <p:stCondLst>
                                            <p:cond delay="0"/>
                                          </p:stCondLst>
                                        </p:cTn>
                                        <p:tgtEl>
                                          <p:spTgt spid="37"/>
                                        </p:tgtEl>
                                        <p:attrNameLst>
                                          <p:attrName>style.visibility</p:attrName>
                                        </p:attrNameLst>
                                      </p:cBhvr>
                                      <p:to>
                                        <p:strVal val="visible"/>
                                      </p:to>
                                    </p:set>
                                    <p:anim calcmode="lin" valueType="num">
                                      <p:cBhvr additive="base">
                                        <p:cTn id="90" dur="500" fill="hold"/>
                                        <p:tgtEl>
                                          <p:spTgt spid="37"/>
                                        </p:tgtEl>
                                        <p:attrNameLst>
                                          <p:attrName>ppt_x</p:attrName>
                                        </p:attrNameLst>
                                      </p:cBhvr>
                                      <p:tavLst>
                                        <p:tav tm="0">
                                          <p:val>
                                            <p:strVal val="#ppt_x"/>
                                          </p:val>
                                        </p:tav>
                                        <p:tav tm="100000">
                                          <p:val>
                                            <p:strVal val="#ppt_x"/>
                                          </p:val>
                                        </p:tav>
                                      </p:tavLst>
                                    </p:anim>
                                    <p:anim calcmode="lin" valueType="num">
                                      <p:cBhvr additive="base">
                                        <p:cTn id="91" dur="500" fill="hold"/>
                                        <p:tgtEl>
                                          <p:spTgt spid="37"/>
                                        </p:tgtEl>
                                        <p:attrNameLst>
                                          <p:attrName>ppt_y</p:attrName>
                                        </p:attrNameLst>
                                      </p:cBhvr>
                                      <p:tavLst>
                                        <p:tav tm="0">
                                          <p:val>
                                            <p:strVal val="1+#ppt_h/2"/>
                                          </p:val>
                                        </p:tav>
                                        <p:tav tm="100000">
                                          <p:val>
                                            <p:strVal val="#ppt_y"/>
                                          </p:val>
                                        </p:tav>
                                      </p:tavLst>
                                    </p:anim>
                                  </p:childTnLst>
                                </p:cTn>
                              </p:par>
                              <p:par>
                                <p:cTn id="92" presetID="2" presetClass="entr" presetSubtype="4" fill="hold" grpId="0" nodeType="withEffect">
                                  <p:stCondLst>
                                    <p:cond delay="0"/>
                                  </p:stCondLst>
                                  <p:childTnLst>
                                    <p:set>
                                      <p:cBhvr>
                                        <p:cTn id="93" dur="1" fill="hold">
                                          <p:stCondLst>
                                            <p:cond delay="0"/>
                                          </p:stCondLst>
                                        </p:cTn>
                                        <p:tgtEl>
                                          <p:spTgt spid="40"/>
                                        </p:tgtEl>
                                        <p:attrNameLst>
                                          <p:attrName>style.visibility</p:attrName>
                                        </p:attrNameLst>
                                      </p:cBhvr>
                                      <p:to>
                                        <p:strVal val="visible"/>
                                      </p:to>
                                    </p:set>
                                    <p:anim calcmode="lin" valueType="num">
                                      <p:cBhvr additive="base">
                                        <p:cTn id="94" dur="500" fill="hold"/>
                                        <p:tgtEl>
                                          <p:spTgt spid="40"/>
                                        </p:tgtEl>
                                        <p:attrNameLst>
                                          <p:attrName>ppt_x</p:attrName>
                                        </p:attrNameLst>
                                      </p:cBhvr>
                                      <p:tavLst>
                                        <p:tav tm="0">
                                          <p:val>
                                            <p:strVal val="#ppt_x"/>
                                          </p:val>
                                        </p:tav>
                                        <p:tav tm="100000">
                                          <p:val>
                                            <p:strVal val="#ppt_x"/>
                                          </p:val>
                                        </p:tav>
                                      </p:tavLst>
                                    </p:anim>
                                    <p:anim calcmode="lin" valueType="num">
                                      <p:cBhvr additive="base">
                                        <p:cTn id="95" dur="500" fill="hold"/>
                                        <p:tgtEl>
                                          <p:spTgt spid="40"/>
                                        </p:tgtEl>
                                        <p:attrNameLst>
                                          <p:attrName>ppt_y</p:attrName>
                                        </p:attrNameLst>
                                      </p:cBhvr>
                                      <p:tavLst>
                                        <p:tav tm="0">
                                          <p:val>
                                            <p:strVal val="1+#ppt_h/2"/>
                                          </p:val>
                                        </p:tav>
                                        <p:tav tm="100000">
                                          <p:val>
                                            <p:strVal val="#ppt_y"/>
                                          </p:val>
                                        </p:tav>
                                      </p:tavLst>
                                    </p:anim>
                                  </p:childTnLst>
                                </p:cTn>
                              </p:par>
                              <p:par>
                                <p:cTn id="96" presetID="2" presetClass="entr" presetSubtype="4" fill="hold" grpId="0" nodeType="withEffect">
                                  <p:stCondLst>
                                    <p:cond delay="0"/>
                                  </p:stCondLst>
                                  <p:childTnLst>
                                    <p:set>
                                      <p:cBhvr>
                                        <p:cTn id="97" dur="1" fill="hold">
                                          <p:stCondLst>
                                            <p:cond delay="0"/>
                                          </p:stCondLst>
                                        </p:cTn>
                                        <p:tgtEl>
                                          <p:spTgt spid="41"/>
                                        </p:tgtEl>
                                        <p:attrNameLst>
                                          <p:attrName>style.visibility</p:attrName>
                                        </p:attrNameLst>
                                      </p:cBhvr>
                                      <p:to>
                                        <p:strVal val="visible"/>
                                      </p:to>
                                    </p:set>
                                    <p:anim calcmode="lin" valueType="num">
                                      <p:cBhvr additive="base">
                                        <p:cTn id="98" dur="500" fill="hold"/>
                                        <p:tgtEl>
                                          <p:spTgt spid="41"/>
                                        </p:tgtEl>
                                        <p:attrNameLst>
                                          <p:attrName>ppt_x</p:attrName>
                                        </p:attrNameLst>
                                      </p:cBhvr>
                                      <p:tavLst>
                                        <p:tav tm="0">
                                          <p:val>
                                            <p:strVal val="#ppt_x"/>
                                          </p:val>
                                        </p:tav>
                                        <p:tav tm="100000">
                                          <p:val>
                                            <p:strVal val="#ppt_x"/>
                                          </p:val>
                                        </p:tav>
                                      </p:tavLst>
                                    </p:anim>
                                    <p:anim calcmode="lin" valueType="num">
                                      <p:cBhvr additive="base">
                                        <p:cTn id="99" dur="500" fill="hold"/>
                                        <p:tgtEl>
                                          <p:spTgt spid="41"/>
                                        </p:tgtEl>
                                        <p:attrNameLst>
                                          <p:attrName>ppt_y</p:attrName>
                                        </p:attrNameLst>
                                      </p:cBhvr>
                                      <p:tavLst>
                                        <p:tav tm="0">
                                          <p:val>
                                            <p:strVal val="1+#ppt_h/2"/>
                                          </p:val>
                                        </p:tav>
                                        <p:tav tm="100000">
                                          <p:val>
                                            <p:strVal val="#ppt_y"/>
                                          </p:val>
                                        </p:tav>
                                      </p:tavLst>
                                    </p:anim>
                                  </p:childTnLst>
                                </p:cTn>
                              </p:par>
                              <p:par>
                                <p:cTn id="100" presetID="2" presetClass="entr" presetSubtype="4" fill="hold" grpId="0" nodeType="withEffect">
                                  <p:stCondLst>
                                    <p:cond delay="0"/>
                                  </p:stCondLst>
                                  <p:childTnLst>
                                    <p:set>
                                      <p:cBhvr>
                                        <p:cTn id="101" dur="1" fill="hold">
                                          <p:stCondLst>
                                            <p:cond delay="0"/>
                                          </p:stCondLst>
                                        </p:cTn>
                                        <p:tgtEl>
                                          <p:spTgt spid="42"/>
                                        </p:tgtEl>
                                        <p:attrNameLst>
                                          <p:attrName>style.visibility</p:attrName>
                                        </p:attrNameLst>
                                      </p:cBhvr>
                                      <p:to>
                                        <p:strVal val="visible"/>
                                      </p:to>
                                    </p:set>
                                    <p:anim calcmode="lin" valueType="num">
                                      <p:cBhvr additive="base">
                                        <p:cTn id="102" dur="500" fill="hold"/>
                                        <p:tgtEl>
                                          <p:spTgt spid="42"/>
                                        </p:tgtEl>
                                        <p:attrNameLst>
                                          <p:attrName>ppt_x</p:attrName>
                                        </p:attrNameLst>
                                      </p:cBhvr>
                                      <p:tavLst>
                                        <p:tav tm="0">
                                          <p:val>
                                            <p:strVal val="#ppt_x"/>
                                          </p:val>
                                        </p:tav>
                                        <p:tav tm="100000">
                                          <p:val>
                                            <p:strVal val="#ppt_x"/>
                                          </p:val>
                                        </p:tav>
                                      </p:tavLst>
                                    </p:anim>
                                    <p:anim calcmode="lin" valueType="num">
                                      <p:cBhvr additive="base">
                                        <p:cTn id="103" dur="500" fill="hold"/>
                                        <p:tgtEl>
                                          <p:spTgt spid="42"/>
                                        </p:tgtEl>
                                        <p:attrNameLst>
                                          <p:attrName>ppt_y</p:attrName>
                                        </p:attrNameLst>
                                      </p:cBhvr>
                                      <p:tavLst>
                                        <p:tav tm="0">
                                          <p:val>
                                            <p:strVal val="1+#ppt_h/2"/>
                                          </p:val>
                                        </p:tav>
                                        <p:tav tm="100000">
                                          <p:val>
                                            <p:strVal val="#ppt_y"/>
                                          </p:val>
                                        </p:tav>
                                      </p:tavLst>
                                    </p:anim>
                                  </p:childTnLst>
                                </p:cTn>
                              </p:par>
                              <p:par>
                                <p:cTn id="104" presetID="2" presetClass="entr" presetSubtype="4" fill="hold" grpId="0" nodeType="withEffect">
                                  <p:stCondLst>
                                    <p:cond delay="0"/>
                                  </p:stCondLst>
                                  <p:childTnLst>
                                    <p:set>
                                      <p:cBhvr>
                                        <p:cTn id="105" dur="1" fill="hold">
                                          <p:stCondLst>
                                            <p:cond delay="0"/>
                                          </p:stCondLst>
                                        </p:cTn>
                                        <p:tgtEl>
                                          <p:spTgt spid="43"/>
                                        </p:tgtEl>
                                        <p:attrNameLst>
                                          <p:attrName>style.visibility</p:attrName>
                                        </p:attrNameLst>
                                      </p:cBhvr>
                                      <p:to>
                                        <p:strVal val="visible"/>
                                      </p:to>
                                    </p:set>
                                    <p:anim calcmode="lin" valueType="num">
                                      <p:cBhvr additive="base">
                                        <p:cTn id="106" dur="500" fill="hold"/>
                                        <p:tgtEl>
                                          <p:spTgt spid="43"/>
                                        </p:tgtEl>
                                        <p:attrNameLst>
                                          <p:attrName>ppt_x</p:attrName>
                                        </p:attrNameLst>
                                      </p:cBhvr>
                                      <p:tavLst>
                                        <p:tav tm="0">
                                          <p:val>
                                            <p:strVal val="#ppt_x"/>
                                          </p:val>
                                        </p:tav>
                                        <p:tav tm="100000">
                                          <p:val>
                                            <p:strVal val="#ppt_x"/>
                                          </p:val>
                                        </p:tav>
                                      </p:tavLst>
                                    </p:anim>
                                    <p:anim calcmode="lin" valueType="num">
                                      <p:cBhvr additive="base">
                                        <p:cTn id="107" dur="500" fill="hold"/>
                                        <p:tgtEl>
                                          <p:spTgt spid="43"/>
                                        </p:tgtEl>
                                        <p:attrNameLst>
                                          <p:attrName>ppt_y</p:attrName>
                                        </p:attrNameLst>
                                      </p:cBhvr>
                                      <p:tavLst>
                                        <p:tav tm="0">
                                          <p:val>
                                            <p:strVal val="1+#ppt_h/2"/>
                                          </p:val>
                                        </p:tav>
                                        <p:tav tm="100000">
                                          <p:val>
                                            <p:strVal val="#ppt_y"/>
                                          </p:val>
                                        </p:tav>
                                      </p:tavLst>
                                    </p:anim>
                                  </p:childTnLst>
                                </p:cTn>
                              </p:par>
                              <p:par>
                                <p:cTn id="108" presetID="2" presetClass="entr" presetSubtype="4" fill="hold" grpId="0" nodeType="withEffect">
                                  <p:stCondLst>
                                    <p:cond delay="0"/>
                                  </p:stCondLst>
                                  <p:childTnLst>
                                    <p:set>
                                      <p:cBhvr>
                                        <p:cTn id="109" dur="1" fill="hold">
                                          <p:stCondLst>
                                            <p:cond delay="0"/>
                                          </p:stCondLst>
                                        </p:cTn>
                                        <p:tgtEl>
                                          <p:spTgt spid="50"/>
                                        </p:tgtEl>
                                        <p:attrNameLst>
                                          <p:attrName>style.visibility</p:attrName>
                                        </p:attrNameLst>
                                      </p:cBhvr>
                                      <p:to>
                                        <p:strVal val="visible"/>
                                      </p:to>
                                    </p:set>
                                    <p:anim calcmode="lin" valueType="num">
                                      <p:cBhvr additive="base">
                                        <p:cTn id="110" dur="500" fill="hold"/>
                                        <p:tgtEl>
                                          <p:spTgt spid="50"/>
                                        </p:tgtEl>
                                        <p:attrNameLst>
                                          <p:attrName>ppt_x</p:attrName>
                                        </p:attrNameLst>
                                      </p:cBhvr>
                                      <p:tavLst>
                                        <p:tav tm="0">
                                          <p:val>
                                            <p:strVal val="#ppt_x"/>
                                          </p:val>
                                        </p:tav>
                                        <p:tav tm="100000">
                                          <p:val>
                                            <p:strVal val="#ppt_x"/>
                                          </p:val>
                                        </p:tav>
                                      </p:tavLst>
                                    </p:anim>
                                    <p:anim calcmode="lin" valueType="num">
                                      <p:cBhvr additive="base">
                                        <p:cTn id="111" dur="500" fill="hold"/>
                                        <p:tgtEl>
                                          <p:spTgt spid="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37" grpId="0" animBg="1"/>
      <p:bldP spid="40" grpId="0" animBg="1"/>
      <p:bldP spid="41" grpId="0" animBg="1"/>
      <p:bldP spid="42" grpId="0"/>
      <p:bldP spid="43" grpId="0"/>
      <p:bldP spid="50" grpId="0"/>
      <p:bldP spid="16" grpId="0" animBg="1"/>
      <p:bldP spid="36" grpId="0" animBg="1"/>
      <p:bldP spid="38" grpId="0" animBg="1"/>
      <p:bldP spid="49" grpId="0"/>
      <p:bldP spid="59" grpId="0" animBg="1"/>
      <p:bldP spid="60" grpId="0" animBg="1"/>
      <p:bldP spid="61" grpId="0"/>
      <p:bldP spid="66" grpId="0"/>
      <p:bldP spid="67" grpId="0"/>
      <p:bldP spid="68" grpId="0"/>
      <p:bldP spid="7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1857B-9359-FDAB-4706-5167D96D8481}"/>
              </a:ext>
            </a:extLst>
          </p:cNvPr>
          <p:cNvSpPr>
            <a:spLocks noGrp="1"/>
          </p:cNvSpPr>
          <p:nvPr>
            <p:ph type="title"/>
          </p:nvPr>
        </p:nvSpPr>
        <p:spPr/>
        <p:txBody>
          <a:bodyPr/>
          <a:lstStyle/>
          <a:p>
            <a:r>
              <a:rPr lang="en-US" sz="1800" dirty="0"/>
              <a:t>KTCs for NPRR 1014 (BESTF-4) Single Model Energy Storage Resource</a:t>
            </a:r>
            <a:br>
              <a:rPr lang="en-US" sz="2800" dirty="0">
                <a:solidFill>
                  <a:schemeClr val="tx1"/>
                </a:solidFill>
              </a:rPr>
            </a:br>
            <a:endParaRPr lang="en-US" dirty="0"/>
          </a:p>
        </p:txBody>
      </p:sp>
      <p:graphicFrame>
        <p:nvGraphicFramePr>
          <p:cNvPr id="5" name="Table 5">
            <a:extLst>
              <a:ext uri="{FF2B5EF4-FFF2-40B4-BE49-F238E27FC236}">
                <a16:creationId xmlns:a16="http://schemas.microsoft.com/office/drawing/2014/main" id="{DD5A4263-D3B0-FF99-22A0-073103106E9C}"/>
              </a:ext>
            </a:extLst>
          </p:cNvPr>
          <p:cNvGraphicFramePr>
            <a:graphicFrameLocks noGrp="1"/>
          </p:cNvGraphicFramePr>
          <p:nvPr>
            <p:ph idx="1"/>
            <p:extLst>
              <p:ext uri="{D42A27DB-BD31-4B8C-83A1-F6EECF244321}">
                <p14:modId xmlns:p14="http://schemas.microsoft.com/office/powerpoint/2010/main" val="4025691571"/>
              </p:ext>
            </p:extLst>
          </p:nvPr>
        </p:nvGraphicFramePr>
        <p:xfrm>
          <a:off x="304800" y="990600"/>
          <a:ext cx="8077200" cy="4241800"/>
        </p:xfrm>
        <a:graphic>
          <a:graphicData uri="http://schemas.openxmlformats.org/drawingml/2006/table">
            <a:tbl>
              <a:tblPr firstRow="1" bandRow="1">
                <a:tableStyleId>{5C22544A-7EE6-4342-B048-85BDC9FD1C3A}</a:tableStyleId>
              </a:tblPr>
              <a:tblGrid>
                <a:gridCol w="2980871">
                  <a:extLst>
                    <a:ext uri="{9D8B030D-6E8A-4147-A177-3AD203B41FA5}">
                      <a16:colId xmlns:a16="http://schemas.microsoft.com/office/drawing/2014/main" val="3478532943"/>
                    </a:ext>
                  </a:extLst>
                </a:gridCol>
                <a:gridCol w="2403929">
                  <a:extLst>
                    <a:ext uri="{9D8B030D-6E8A-4147-A177-3AD203B41FA5}">
                      <a16:colId xmlns:a16="http://schemas.microsoft.com/office/drawing/2014/main" val="3645491167"/>
                    </a:ext>
                  </a:extLst>
                </a:gridCol>
                <a:gridCol w="2692400">
                  <a:extLst>
                    <a:ext uri="{9D8B030D-6E8A-4147-A177-3AD203B41FA5}">
                      <a16:colId xmlns:a16="http://schemas.microsoft.com/office/drawing/2014/main" val="704886756"/>
                    </a:ext>
                  </a:extLst>
                </a:gridCol>
              </a:tblGrid>
              <a:tr h="370840">
                <a:tc>
                  <a:txBody>
                    <a:bodyPr/>
                    <a:lstStyle/>
                    <a:p>
                      <a:r>
                        <a:rPr lang="en-US" dirty="0"/>
                        <a:t>Key-Topic -Concept</a:t>
                      </a:r>
                    </a:p>
                  </a:txBody>
                  <a:tcPr/>
                </a:tc>
                <a:tc>
                  <a:txBody>
                    <a:bodyPr/>
                    <a:lstStyle/>
                    <a:p>
                      <a:r>
                        <a:rPr lang="en-US" dirty="0"/>
                        <a:t>Item</a:t>
                      </a:r>
                    </a:p>
                  </a:txBody>
                  <a:tcPr/>
                </a:tc>
                <a:tc>
                  <a:txBody>
                    <a:bodyPr/>
                    <a:lstStyle/>
                    <a:p>
                      <a:r>
                        <a:rPr lang="en-US" dirty="0"/>
                        <a:t>Issue / Concept</a:t>
                      </a:r>
                    </a:p>
                  </a:txBody>
                  <a:tcPr/>
                </a:tc>
                <a:extLst>
                  <a:ext uri="{0D108BD9-81ED-4DB2-BD59-A6C34878D82A}">
                    <a16:rowId xmlns:a16="http://schemas.microsoft.com/office/drawing/2014/main" val="655822070"/>
                  </a:ext>
                </a:extLst>
              </a:tr>
              <a:tr h="370840">
                <a:tc>
                  <a:txBody>
                    <a:bodyPr/>
                    <a:lstStyle/>
                    <a:p>
                      <a:pPr algn="ctr"/>
                      <a:r>
                        <a:rPr lang="en-US" sz="1600" dirty="0">
                          <a:solidFill>
                            <a:schemeClr val="tx1"/>
                          </a:solidFill>
                        </a:rPr>
                        <a:t>KTC-5</a:t>
                      </a:r>
                    </a:p>
                    <a:p>
                      <a:pPr algn="ctr"/>
                      <a:r>
                        <a:rPr lang="en-US" sz="1600" dirty="0">
                          <a:solidFill>
                            <a:schemeClr val="tx1"/>
                          </a:solidFill>
                        </a:rPr>
                        <a:t>Performance</a:t>
                      </a:r>
                    </a:p>
                  </a:txBody>
                  <a:tcPr/>
                </a:tc>
                <a:tc>
                  <a:txBody>
                    <a:bodyPr/>
                    <a:lstStyle/>
                    <a:p>
                      <a:pPr algn="ctr">
                        <a:buFont typeface="+mj-lt"/>
                        <a:buNone/>
                      </a:pPr>
                      <a:r>
                        <a:rPr lang="en-US" sz="1600" dirty="0">
                          <a:solidFill>
                            <a:schemeClr val="tx1"/>
                          </a:solidFill>
                        </a:rPr>
                        <a:t>2</a:t>
                      </a:r>
                    </a:p>
                  </a:txBody>
                  <a:tcPr anchor="ctr"/>
                </a:tc>
                <a:tc>
                  <a:txBody>
                    <a:bodyPr/>
                    <a:lstStyle/>
                    <a:p>
                      <a:pPr>
                        <a:buFont typeface="+mj-lt"/>
                        <a:buNone/>
                      </a:pPr>
                      <a:r>
                        <a:rPr lang="en-US" sz="1600" dirty="0">
                          <a:solidFill>
                            <a:schemeClr val="tx1"/>
                          </a:solidFill>
                        </a:rPr>
                        <a:t>Energy Storage Resource Performance Deployment (ESRDP) </a:t>
                      </a:r>
                    </a:p>
                  </a:txBody>
                  <a:tcPr anchor="ctr"/>
                </a:tc>
                <a:extLst>
                  <a:ext uri="{0D108BD9-81ED-4DB2-BD59-A6C34878D82A}">
                    <a16:rowId xmlns:a16="http://schemas.microsoft.com/office/drawing/2014/main" val="227551107"/>
                  </a:ext>
                </a:extLst>
              </a:tr>
              <a:tr h="370840">
                <a:tc>
                  <a:txBody>
                    <a:bodyPr/>
                    <a:lstStyle/>
                    <a:p>
                      <a:pPr algn="ctr"/>
                      <a:r>
                        <a:rPr lang="en-US" sz="1600" dirty="0">
                          <a:solidFill>
                            <a:schemeClr val="tx1"/>
                          </a:solidFill>
                        </a:rPr>
                        <a:t>KTC-6</a:t>
                      </a:r>
                    </a:p>
                    <a:p>
                      <a:pPr algn="ctr"/>
                      <a:r>
                        <a:rPr lang="en-US" sz="1600" dirty="0">
                          <a:solidFill>
                            <a:schemeClr val="tx1"/>
                          </a:solidFill>
                        </a:rPr>
                        <a:t>ESR Options to maintain desired level of State of Charge</a:t>
                      </a:r>
                    </a:p>
                  </a:txBody>
                  <a:tcPr/>
                </a:tc>
                <a:tc>
                  <a:txBody>
                    <a:bodyPr/>
                    <a:lstStyle/>
                    <a:p>
                      <a:pPr algn="ctr">
                        <a:buFont typeface="+mj-lt"/>
                        <a:buNone/>
                      </a:pPr>
                      <a:r>
                        <a:rPr lang="en-US" sz="1600" dirty="0">
                          <a:solidFill>
                            <a:schemeClr val="tx1"/>
                          </a:solidFill>
                        </a:rPr>
                        <a:t>2</a:t>
                      </a:r>
                    </a:p>
                  </a:txBody>
                  <a:tcPr anchor="ctr"/>
                </a:tc>
                <a:tc>
                  <a:txBody>
                    <a:bodyPr/>
                    <a:lstStyle/>
                    <a:p>
                      <a:pPr>
                        <a:buFont typeface="+mj-lt"/>
                        <a:buNone/>
                      </a:pPr>
                      <a:r>
                        <a:rPr lang="en-US" sz="1600" dirty="0">
                          <a:solidFill>
                            <a:schemeClr val="tx1"/>
                          </a:solidFill>
                        </a:rPr>
                        <a:t>Single model ESR attributes and Offer structure</a:t>
                      </a:r>
                    </a:p>
                  </a:txBody>
                  <a:tcPr anchor="ctr"/>
                </a:tc>
                <a:extLst>
                  <a:ext uri="{0D108BD9-81ED-4DB2-BD59-A6C34878D82A}">
                    <a16:rowId xmlns:a16="http://schemas.microsoft.com/office/drawing/2014/main" val="2996289902"/>
                  </a:ext>
                </a:extLst>
              </a:tr>
              <a:tr h="370840">
                <a:tc rowSpan="3">
                  <a:txBody>
                    <a:bodyPr/>
                    <a:lstStyle/>
                    <a:p>
                      <a:pPr algn="ctr"/>
                      <a:r>
                        <a:rPr lang="en-US" sz="1600" dirty="0">
                          <a:solidFill>
                            <a:schemeClr val="tx1"/>
                          </a:solidFill>
                        </a:rPr>
                        <a:t>KTC-7</a:t>
                      </a:r>
                    </a:p>
                    <a:p>
                      <a:pPr algn="ctr"/>
                      <a:r>
                        <a:rPr lang="en-US" sz="1600" dirty="0">
                          <a:solidFill>
                            <a:schemeClr val="tx1"/>
                          </a:solidFill>
                        </a:rPr>
                        <a:t>Settlement</a:t>
                      </a:r>
                    </a:p>
                  </a:txBody>
                  <a:tcPr anchor="ctr"/>
                </a:tc>
                <a:tc>
                  <a:txBody>
                    <a:bodyPr/>
                    <a:lstStyle/>
                    <a:p>
                      <a:pPr algn="ctr">
                        <a:buFont typeface="+mj-lt"/>
                        <a:buNone/>
                      </a:pPr>
                      <a:r>
                        <a:rPr lang="en-US" sz="1600" dirty="0">
                          <a:solidFill>
                            <a:schemeClr val="tx1"/>
                          </a:solidFill>
                        </a:rPr>
                        <a:t>2</a:t>
                      </a:r>
                    </a:p>
                  </a:txBody>
                  <a:tcPr anchor="ctr"/>
                </a:tc>
                <a:tc>
                  <a:txBody>
                    <a:bodyPr/>
                    <a:lstStyle/>
                    <a:p>
                      <a:pPr>
                        <a:buFont typeface="+mj-lt"/>
                        <a:buNone/>
                      </a:pPr>
                      <a:r>
                        <a:rPr lang="en-US" sz="1600" dirty="0">
                          <a:solidFill>
                            <a:schemeClr val="tx1"/>
                          </a:solidFill>
                        </a:rPr>
                        <a:t>Single model ESR settlement changes </a:t>
                      </a:r>
                    </a:p>
                  </a:txBody>
                  <a:tcPr anchor="ctr"/>
                </a:tc>
                <a:extLst>
                  <a:ext uri="{0D108BD9-81ED-4DB2-BD59-A6C34878D82A}">
                    <a16:rowId xmlns:a16="http://schemas.microsoft.com/office/drawing/2014/main" val="1416082008"/>
                  </a:ext>
                </a:extLst>
              </a:tr>
              <a:tr h="370840">
                <a:tc vMerge="1">
                  <a:txBody>
                    <a:bodyPr/>
                    <a:lstStyle/>
                    <a:p>
                      <a:pPr algn="ctr"/>
                      <a:endParaRPr lang="en-US" sz="1050" dirty="0">
                        <a:solidFill>
                          <a:schemeClr val="tx1"/>
                        </a:solidFill>
                      </a:endParaRPr>
                    </a:p>
                  </a:txBody>
                  <a:tcPr anchor="ctr"/>
                </a:tc>
                <a:tc>
                  <a:txBody>
                    <a:bodyPr/>
                    <a:lstStyle/>
                    <a:p>
                      <a:pPr algn="ctr">
                        <a:buFont typeface="+mj-lt"/>
                        <a:buNone/>
                      </a:pPr>
                      <a:r>
                        <a:rPr lang="en-US" sz="1600" dirty="0">
                          <a:solidFill>
                            <a:schemeClr val="tx1"/>
                          </a:solidFill>
                        </a:rPr>
                        <a:t>3</a:t>
                      </a:r>
                    </a:p>
                  </a:txBody>
                  <a:tcPr anchor="ctr"/>
                </a:tc>
                <a:tc>
                  <a:txBody>
                    <a:bodyPr/>
                    <a:lstStyle/>
                    <a:p>
                      <a:pPr>
                        <a:buFont typeface="+mj-lt"/>
                        <a:buNone/>
                      </a:pPr>
                      <a:r>
                        <a:rPr lang="fr-FR" sz="1600" dirty="0">
                          <a:solidFill>
                            <a:schemeClr val="tx1"/>
                          </a:solidFill>
                        </a:rPr>
                        <a:t>Single model ESR Base-Point Deviation (BPD)</a:t>
                      </a:r>
                      <a:endParaRPr lang="en-US" sz="1600" dirty="0">
                        <a:solidFill>
                          <a:schemeClr val="tx1"/>
                        </a:solidFill>
                      </a:endParaRPr>
                    </a:p>
                  </a:txBody>
                  <a:tcPr anchor="ctr"/>
                </a:tc>
                <a:extLst>
                  <a:ext uri="{0D108BD9-81ED-4DB2-BD59-A6C34878D82A}">
                    <a16:rowId xmlns:a16="http://schemas.microsoft.com/office/drawing/2014/main" val="3413108155"/>
                  </a:ext>
                </a:extLst>
              </a:tr>
              <a:tr h="370840">
                <a:tc vMerge="1">
                  <a:txBody>
                    <a:bodyPr/>
                    <a:lstStyle/>
                    <a:p>
                      <a:pPr algn="ctr"/>
                      <a:endParaRPr lang="en-US" sz="1050" dirty="0">
                        <a:solidFill>
                          <a:schemeClr val="tx1"/>
                        </a:solidFill>
                      </a:endParaRPr>
                    </a:p>
                  </a:txBody>
                  <a:tcPr anchor="ctr"/>
                </a:tc>
                <a:tc>
                  <a:txBody>
                    <a:bodyPr/>
                    <a:lstStyle/>
                    <a:p>
                      <a:pPr algn="ctr">
                        <a:buFont typeface="+mj-lt"/>
                        <a:buNone/>
                      </a:pPr>
                      <a:r>
                        <a:rPr lang="en-US" sz="1600" dirty="0">
                          <a:solidFill>
                            <a:schemeClr val="tx1"/>
                          </a:solidFill>
                        </a:rPr>
                        <a:t>5</a:t>
                      </a:r>
                    </a:p>
                  </a:txBody>
                  <a:tcPr anchor="ctr"/>
                </a:tc>
                <a:tc>
                  <a:txBody>
                    <a:bodyPr/>
                    <a:lstStyle/>
                    <a:p>
                      <a:pPr>
                        <a:buFont typeface="+mj-lt"/>
                        <a:buNone/>
                      </a:pPr>
                      <a:r>
                        <a:rPr lang="en-US" sz="1600" dirty="0">
                          <a:solidFill>
                            <a:schemeClr val="tx1"/>
                          </a:solidFill>
                        </a:rPr>
                        <a:t>ESR Settlement using Nodal basepoint weighted prices</a:t>
                      </a:r>
                    </a:p>
                  </a:txBody>
                  <a:tcPr anchor="ctr"/>
                </a:tc>
                <a:extLst>
                  <a:ext uri="{0D108BD9-81ED-4DB2-BD59-A6C34878D82A}">
                    <a16:rowId xmlns:a16="http://schemas.microsoft.com/office/drawing/2014/main" val="1144275802"/>
                  </a:ext>
                </a:extLst>
              </a:tr>
            </a:tbl>
          </a:graphicData>
        </a:graphic>
      </p:graphicFrame>
      <p:sp>
        <p:nvSpPr>
          <p:cNvPr id="4" name="Slide Number Placeholder 3">
            <a:extLst>
              <a:ext uri="{FF2B5EF4-FFF2-40B4-BE49-F238E27FC236}">
                <a16:creationId xmlns:a16="http://schemas.microsoft.com/office/drawing/2014/main" id="{81443AAE-0D48-7979-8143-A34A089EAA50}"/>
              </a:ext>
            </a:extLst>
          </p:cNvPr>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325759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B119A-02E4-FB76-8895-C33DC97BA583}"/>
              </a:ext>
            </a:extLst>
          </p:cNvPr>
          <p:cNvSpPr>
            <a:spLocks noGrp="1"/>
          </p:cNvSpPr>
          <p:nvPr>
            <p:ph type="title"/>
          </p:nvPr>
        </p:nvSpPr>
        <p:spPr/>
        <p:txBody>
          <a:bodyPr/>
          <a:lstStyle/>
          <a:p>
            <a:r>
              <a:rPr lang="en-US" dirty="0"/>
              <a:t>High Level Description for NPRR 1014</a:t>
            </a:r>
          </a:p>
        </p:txBody>
      </p:sp>
      <p:sp>
        <p:nvSpPr>
          <p:cNvPr id="4" name="TextBox 3">
            <a:extLst>
              <a:ext uri="{FF2B5EF4-FFF2-40B4-BE49-F238E27FC236}">
                <a16:creationId xmlns:a16="http://schemas.microsoft.com/office/drawing/2014/main" id="{D6ADADDB-1E07-7F20-5D5C-649826602FCE}"/>
              </a:ext>
            </a:extLst>
          </p:cNvPr>
          <p:cNvSpPr txBox="1"/>
          <p:nvPr/>
        </p:nvSpPr>
        <p:spPr>
          <a:xfrm>
            <a:off x="609600" y="838200"/>
            <a:ext cx="7543800" cy="2862322"/>
          </a:xfrm>
          <a:prstGeom prst="rect">
            <a:avLst/>
          </a:prstGeom>
          <a:noFill/>
        </p:spPr>
        <p:txBody>
          <a:bodyPr wrap="square">
            <a:spAutoFit/>
          </a:bodyPr>
          <a:lstStyle/>
          <a:p>
            <a:r>
              <a:rPr lang="en-US" dirty="0">
                <a:effectLst/>
                <a:latin typeface="Times New Roman" panose="02020603050405020304" pitchFamily="18" charset="0"/>
                <a:ea typeface="Times New Roman" panose="02020603050405020304" pitchFamily="18" charset="0"/>
              </a:rPr>
              <a:t>…..enables the integration of Energy Storage Resources (ESRs) into the ERCOT core systems as a single-model Resource, replacing the existing “combination model” paradigm in which ESRs are treated as two Resources:  a Generation Resource and a Controllable Load Resource.  </a:t>
            </a:r>
          </a:p>
          <a:p>
            <a:endParaRPr lang="en-US" dirty="0">
              <a:latin typeface="Times New Roman" panose="02020603050405020304" pitchFamily="18" charset="0"/>
              <a:ea typeface="Times New Roman" panose="02020603050405020304" pitchFamily="18" charset="0"/>
            </a:endParaRPr>
          </a:p>
          <a:p>
            <a:endParaRPr lang="en-US" dirty="0">
              <a:latin typeface="Times New Roman" panose="02020603050405020304" pitchFamily="18" charset="0"/>
              <a:ea typeface="Times New Roman" panose="02020603050405020304" pitchFamily="18" charset="0"/>
            </a:endParaRPr>
          </a:p>
          <a:p>
            <a:r>
              <a:rPr lang="en-US" dirty="0">
                <a:effectLst/>
                <a:latin typeface="Times New Roman" panose="02020603050405020304" pitchFamily="18" charset="0"/>
                <a:ea typeface="Times New Roman" panose="02020603050405020304" pitchFamily="18" charset="0"/>
              </a:rPr>
              <a:t>This NPRR </a:t>
            </a:r>
            <a:r>
              <a:rPr lang="en-US" dirty="0">
                <a:latin typeface="Times New Roman" panose="02020603050405020304" pitchFamily="18" charset="0"/>
                <a:ea typeface="Times New Roman" panose="02020603050405020304" pitchFamily="18" charset="0"/>
              </a:rPr>
              <a:t>was</a:t>
            </a:r>
            <a:r>
              <a:rPr lang="en-US" dirty="0">
                <a:effectLst/>
                <a:latin typeface="Times New Roman" panose="02020603050405020304" pitchFamily="18" charset="0"/>
                <a:ea typeface="Times New Roman" panose="02020603050405020304" pitchFamily="18" charset="0"/>
              </a:rPr>
              <a:t> developed concurrently and assumed to be implemented simultaneously with the NPRRs associated with Real-Time Co-optimization of energy and Ancillary Services (RTC) and with the upgrade to the ERCOT Energy Management System (EMS).</a:t>
            </a:r>
            <a:endParaRPr lang="en-US" dirty="0"/>
          </a:p>
        </p:txBody>
      </p:sp>
      <p:sp>
        <p:nvSpPr>
          <p:cNvPr id="3" name="TextBox 2">
            <a:extLst>
              <a:ext uri="{FF2B5EF4-FFF2-40B4-BE49-F238E27FC236}">
                <a16:creationId xmlns:a16="http://schemas.microsoft.com/office/drawing/2014/main" id="{B202154C-F9D6-4695-E2D9-CA8716FB9AE1}"/>
              </a:ext>
            </a:extLst>
          </p:cNvPr>
          <p:cNvSpPr txBox="1"/>
          <p:nvPr/>
        </p:nvSpPr>
        <p:spPr>
          <a:xfrm>
            <a:off x="609600" y="4191000"/>
            <a:ext cx="8001000" cy="1754326"/>
          </a:xfrm>
          <a:prstGeom prst="rect">
            <a:avLst/>
          </a:prstGeom>
          <a:noFill/>
        </p:spPr>
        <p:txBody>
          <a:bodyPr wrap="square" rtlCol="0">
            <a:spAutoFit/>
          </a:bodyPr>
          <a:lstStyle/>
          <a:p>
            <a:r>
              <a:rPr lang="en-US" sz="1600" dirty="0">
                <a:solidFill>
                  <a:srgbClr val="0070C0"/>
                </a:solidFill>
              </a:rPr>
              <a:t>To implement “</a:t>
            </a:r>
            <a:r>
              <a:rPr lang="en-US" sz="1600" b="1" dirty="0">
                <a:solidFill>
                  <a:srgbClr val="0070C0"/>
                </a:solidFill>
              </a:rPr>
              <a:t>single-model</a:t>
            </a:r>
            <a:r>
              <a:rPr lang="en-US" sz="1600" dirty="0">
                <a:solidFill>
                  <a:srgbClr val="0070C0"/>
                </a:solidFill>
              </a:rPr>
              <a:t>” is to unify into single ESR</a:t>
            </a:r>
          </a:p>
          <a:p>
            <a:pPr marL="0" indent="0">
              <a:buNone/>
            </a:pPr>
            <a:endParaRPr lang="en-US" sz="400" dirty="0">
              <a:solidFill>
                <a:srgbClr val="0070C0"/>
              </a:solidFill>
            </a:endParaRPr>
          </a:p>
          <a:p>
            <a:pPr lvl="1"/>
            <a:r>
              <a:rPr lang="en-US" sz="1400" b="1" dirty="0">
                <a:solidFill>
                  <a:srgbClr val="0070C0"/>
                </a:solidFill>
              </a:rPr>
              <a:t>Better Modeling </a:t>
            </a:r>
            <a:r>
              <a:rPr lang="en-US" sz="1400" dirty="0">
                <a:solidFill>
                  <a:srgbClr val="0070C0"/>
                </a:solidFill>
              </a:rPr>
              <a:t>and the ESR is represented as it is --- one resource</a:t>
            </a:r>
          </a:p>
          <a:p>
            <a:pPr lvl="1"/>
            <a:r>
              <a:rPr lang="en-US" sz="1400" b="1" dirty="0">
                <a:solidFill>
                  <a:srgbClr val="0070C0"/>
                </a:solidFill>
              </a:rPr>
              <a:t>Single</a:t>
            </a:r>
            <a:r>
              <a:rPr lang="en-US" sz="1400" dirty="0">
                <a:solidFill>
                  <a:srgbClr val="0070C0"/>
                </a:solidFill>
              </a:rPr>
              <a:t> set of telemetry</a:t>
            </a:r>
          </a:p>
          <a:p>
            <a:pPr lvl="1"/>
            <a:r>
              <a:rPr lang="en-US" sz="1400" b="1" dirty="0">
                <a:solidFill>
                  <a:srgbClr val="0070C0"/>
                </a:solidFill>
              </a:rPr>
              <a:t>Single</a:t>
            </a:r>
            <a:r>
              <a:rPr lang="en-US" sz="1400" dirty="0">
                <a:solidFill>
                  <a:srgbClr val="0070C0"/>
                </a:solidFill>
              </a:rPr>
              <a:t> “bid/offer curve” submittal</a:t>
            </a:r>
          </a:p>
          <a:p>
            <a:pPr lvl="1"/>
            <a:r>
              <a:rPr lang="en-US" sz="1400" b="1" dirty="0">
                <a:solidFill>
                  <a:srgbClr val="0070C0"/>
                </a:solidFill>
              </a:rPr>
              <a:t>Single</a:t>
            </a:r>
            <a:r>
              <a:rPr lang="en-US" sz="1400" dirty="0">
                <a:solidFill>
                  <a:srgbClr val="0070C0"/>
                </a:solidFill>
              </a:rPr>
              <a:t> Performance Monitoring</a:t>
            </a:r>
          </a:p>
          <a:p>
            <a:pPr lvl="1"/>
            <a:r>
              <a:rPr lang="en-US" sz="1400" b="1" dirty="0">
                <a:solidFill>
                  <a:srgbClr val="0070C0"/>
                </a:solidFill>
              </a:rPr>
              <a:t>Single</a:t>
            </a:r>
            <a:r>
              <a:rPr lang="en-US" sz="1400" dirty="0">
                <a:solidFill>
                  <a:srgbClr val="0070C0"/>
                </a:solidFill>
              </a:rPr>
              <a:t> Settlements</a:t>
            </a:r>
          </a:p>
          <a:p>
            <a:endParaRPr lang="en-US" dirty="0"/>
          </a:p>
        </p:txBody>
      </p:sp>
      <p:sp>
        <p:nvSpPr>
          <p:cNvPr id="5" name="Slide Number Placeholder 3">
            <a:extLst>
              <a:ext uri="{FF2B5EF4-FFF2-40B4-BE49-F238E27FC236}">
                <a16:creationId xmlns:a16="http://schemas.microsoft.com/office/drawing/2014/main" id="{84C0431B-E186-597C-43C8-F8C12A911C4D}"/>
              </a:ext>
            </a:extLst>
          </p:cNvPr>
          <p:cNvSpPr txBox="1">
            <a:spLocks/>
          </p:cNvSpPr>
          <p:nvPr/>
        </p:nvSpPr>
        <p:spPr>
          <a:xfrm>
            <a:off x="8534400" y="6561138"/>
            <a:ext cx="533400" cy="220662"/>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z="1200" smtClean="0">
                <a:solidFill>
                  <a:schemeClr val="tx1">
                    <a:lumMod val="50000"/>
                    <a:lumOff val="50000"/>
                  </a:schemeClr>
                </a:solidFill>
              </a:rPr>
              <a:pPr/>
              <a:t>4</a:t>
            </a:fld>
            <a:endParaRPr lang="en-US" sz="1200" dirty="0">
              <a:solidFill>
                <a:schemeClr val="tx1">
                  <a:lumMod val="50000"/>
                  <a:lumOff val="50000"/>
                </a:schemeClr>
              </a:solidFill>
            </a:endParaRPr>
          </a:p>
        </p:txBody>
      </p:sp>
    </p:spTree>
    <p:extLst>
      <p:ext uri="{BB962C8B-B14F-4D97-AF65-F5344CB8AC3E}">
        <p14:creationId xmlns:p14="http://schemas.microsoft.com/office/powerpoint/2010/main" val="2522074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21022"/>
          </a:xfrm>
        </p:spPr>
        <p:txBody>
          <a:bodyPr/>
          <a:lstStyle/>
          <a:p>
            <a:r>
              <a:rPr lang="en-US" dirty="0"/>
              <a:t>Single Model ESR</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5</a:t>
            </a:fld>
            <a:endParaRPr lang="en-US" dirty="0">
              <a:solidFill>
                <a:prstClr val="black">
                  <a:tint val="75000"/>
                </a:prstClr>
              </a:solidFill>
            </a:endParaRPr>
          </a:p>
        </p:txBody>
      </p:sp>
      <p:grpSp>
        <p:nvGrpSpPr>
          <p:cNvPr id="64" name="Group 63"/>
          <p:cNvGrpSpPr/>
          <p:nvPr/>
        </p:nvGrpSpPr>
        <p:grpSpPr>
          <a:xfrm>
            <a:off x="1652183" y="1772816"/>
            <a:ext cx="2139832" cy="2028257"/>
            <a:chOff x="2014215" y="1154892"/>
            <a:chExt cx="2139832" cy="2028257"/>
          </a:xfrm>
        </p:grpSpPr>
        <p:cxnSp>
          <p:nvCxnSpPr>
            <p:cNvPr id="34" name="Straight Connector 33"/>
            <p:cNvCxnSpPr/>
            <p:nvPr/>
          </p:nvCxnSpPr>
          <p:spPr>
            <a:xfrm>
              <a:off x="2917808" y="2631056"/>
              <a:ext cx="0" cy="352541"/>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2014215" y="2906150"/>
              <a:ext cx="500458" cy="276999"/>
            </a:xfrm>
            <a:prstGeom prst="rect">
              <a:avLst/>
            </a:prstGeom>
            <a:noFill/>
          </p:spPr>
          <p:txBody>
            <a:bodyPr wrap="none" rtlCol="0">
              <a:spAutoFit/>
            </a:bodyPr>
            <a:lstStyle/>
            <a:p>
              <a:r>
                <a:rPr lang="en-US" sz="1200" dirty="0"/>
                <a:t>ESR</a:t>
              </a:r>
            </a:p>
          </p:txBody>
        </p:sp>
        <p:sp>
          <p:nvSpPr>
            <p:cNvPr id="52" name="TextBox 51"/>
            <p:cNvSpPr txBox="1"/>
            <p:nvPr/>
          </p:nvSpPr>
          <p:spPr>
            <a:xfrm>
              <a:off x="3576645" y="2064663"/>
              <a:ext cx="577402" cy="276999"/>
            </a:xfrm>
            <a:prstGeom prst="rect">
              <a:avLst/>
            </a:prstGeom>
            <a:noFill/>
          </p:spPr>
          <p:txBody>
            <a:bodyPr wrap="none" rtlCol="0">
              <a:spAutoFit/>
            </a:bodyPr>
            <a:lstStyle/>
            <a:p>
              <a:r>
                <a:rPr lang="en-US" sz="1200" dirty="0"/>
                <a:t>Meter</a:t>
              </a:r>
            </a:p>
          </p:txBody>
        </p:sp>
        <p:cxnSp>
          <p:nvCxnSpPr>
            <p:cNvPr id="53" name="Straight Connector 52"/>
            <p:cNvCxnSpPr/>
            <p:nvPr/>
          </p:nvCxnSpPr>
          <p:spPr>
            <a:xfrm>
              <a:off x="2915816" y="1154892"/>
              <a:ext cx="0" cy="147265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56" name="Rectangle 55"/>
            <p:cNvSpPr/>
            <p:nvPr/>
          </p:nvSpPr>
          <p:spPr>
            <a:xfrm>
              <a:off x="2808284" y="1538705"/>
              <a:ext cx="215065" cy="20843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Freeform 56"/>
            <p:cNvSpPr/>
            <p:nvPr/>
          </p:nvSpPr>
          <p:spPr>
            <a:xfrm rot="16200000">
              <a:off x="2836504" y="2083630"/>
              <a:ext cx="151001" cy="114575"/>
            </a:xfrm>
            <a:custGeom>
              <a:avLst/>
              <a:gdLst>
                <a:gd name="connsiteX0" fmla="*/ 0 w 1853184"/>
                <a:gd name="connsiteY0" fmla="*/ 902214 h 914406"/>
                <a:gd name="connsiteX1" fmla="*/ 938784 w 1853184"/>
                <a:gd name="connsiteY1" fmla="*/ 6 h 914406"/>
                <a:gd name="connsiteX2" fmla="*/ 1853184 w 1853184"/>
                <a:gd name="connsiteY2" fmla="*/ 914406 h 914406"/>
              </a:gdLst>
              <a:ahLst/>
              <a:cxnLst>
                <a:cxn ang="0">
                  <a:pos x="connsiteX0" y="connsiteY0"/>
                </a:cxn>
                <a:cxn ang="0">
                  <a:pos x="connsiteX1" y="connsiteY1"/>
                </a:cxn>
                <a:cxn ang="0">
                  <a:pos x="connsiteX2" y="connsiteY2"/>
                </a:cxn>
              </a:cxnLst>
              <a:rect l="l" t="t" r="r" b="b"/>
              <a:pathLst>
                <a:path w="1853184" h="914406">
                  <a:moveTo>
                    <a:pt x="0" y="902214"/>
                  </a:moveTo>
                  <a:cubicBezTo>
                    <a:pt x="314960" y="450094"/>
                    <a:pt x="629920" y="-2026"/>
                    <a:pt x="938784" y="6"/>
                  </a:cubicBezTo>
                  <a:cubicBezTo>
                    <a:pt x="1247648" y="2038"/>
                    <a:pt x="1550416" y="458222"/>
                    <a:pt x="1853184" y="91440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Freeform 57"/>
            <p:cNvSpPr/>
            <p:nvPr/>
          </p:nvSpPr>
          <p:spPr>
            <a:xfrm rot="16200000">
              <a:off x="2835358" y="2234630"/>
              <a:ext cx="151001" cy="114575"/>
            </a:xfrm>
            <a:custGeom>
              <a:avLst/>
              <a:gdLst>
                <a:gd name="connsiteX0" fmla="*/ 0 w 1853184"/>
                <a:gd name="connsiteY0" fmla="*/ 902214 h 914406"/>
                <a:gd name="connsiteX1" fmla="*/ 938784 w 1853184"/>
                <a:gd name="connsiteY1" fmla="*/ 6 h 914406"/>
                <a:gd name="connsiteX2" fmla="*/ 1853184 w 1853184"/>
                <a:gd name="connsiteY2" fmla="*/ 914406 h 914406"/>
              </a:gdLst>
              <a:ahLst/>
              <a:cxnLst>
                <a:cxn ang="0">
                  <a:pos x="connsiteX0" y="connsiteY0"/>
                </a:cxn>
                <a:cxn ang="0">
                  <a:pos x="connsiteX1" y="connsiteY1"/>
                </a:cxn>
                <a:cxn ang="0">
                  <a:pos x="connsiteX2" y="connsiteY2"/>
                </a:cxn>
              </a:cxnLst>
              <a:rect l="l" t="t" r="r" b="b"/>
              <a:pathLst>
                <a:path w="1853184" h="914406">
                  <a:moveTo>
                    <a:pt x="0" y="902214"/>
                  </a:moveTo>
                  <a:cubicBezTo>
                    <a:pt x="314960" y="450094"/>
                    <a:pt x="629920" y="-2026"/>
                    <a:pt x="938784" y="6"/>
                  </a:cubicBezTo>
                  <a:cubicBezTo>
                    <a:pt x="1247648" y="2038"/>
                    <a:pt x="1550416" y="458222"/>
                    <a:pt x="1853184" y="91440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9" name="Straight Connector 58"/>
            <p:cNvCxnSpPr/>
            <p:nvPr/>
          </p:nvCxnSpPr>
          <p:spPr>
            <a:xfrm>
              <a:off x="2953009" y="2214554"/>
              <a:ext cx="459946"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60" name="Oval 59"/>
            <p:cNvSpPr/>
            <p:nvPr/>
          </p:nvSpPr>
          <p:spPr>
            <a:xfrm>
              <a:off x="3403489" y="2065417"/>
              <a:ext cx="222539" cy="30200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extBox 62"/>
            <p:cNvSpPr txBox="1"/>
            <p:nvPr/>
          </p:nvSpPr>
          <p:spPr>
            <a:xfrm>
              <a:off x="3023349" y="1520349"/>
              <a:ext cx="721672" cy="276999"/>
            </a:xfrm>
            <a:prstGeom prst="rect">
              <a:avLst/>
            </a:prstGeom>
            <a:noFill/>
          </p:spPr>
          <p:txBody>
            <a:bodyPr wrap="none" rtlCol="0">
              <a:spAutoFit/>
            </a:bodyPr>
            <a:lstStyle/>
            <a:p>
              <a:r>
                <a:rPr lang="en-US" sz="1200" dirty="0"/>
                <a:t>Breaker</a:t>
              </a:r>
            </a:p>
          </p:txBody>
        </p:sp>
      </p:grpSp>
      <p:sp>
        <p:nvSpPr>
          <p:cNvPr id="65" name="Oval 64"/>
          <p:cNvSpPr/>
          <p:nvPr/>
        </p:nvSpPr>
        <p:spPr>
          <a:xfrm>
            <a:off x="2509295" y="3218832"/>
            <a:ext cx="99438" cy="7552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TextBox 65"/>
          <p:cNvSpPr txBox="1"/>
          <p:nvPr/>
        </p:nvSpPr>
        <p:spPr>
          <a:xfrm>
            <a:off x="1382597" y="2995978"/>
            <a:ext cx="1292341" cy="276999"/>
          </a:xfrm>
          <a:prstGeom prst="rect">
            <a:avLst/>
          </a:prstGeom>
          <a:noFill/>
        </p:spPr>
        <p:txBody>
          <a:bodyPr wrap="none" rtlCol="0">
            <a:spAutoFit/>
          </a:bodyPr>
          <a:lstStyle/>
          <a:p>
            <a:r>
              <a:rPr lang="en-US" sz="1200" dirty="0"/>
              <a:t>Resource Node</a:t>
            </a:r>
          </a:p>
        </p:txBody>
      </p:sp>
      <p:graphicFrame>
        <p:nvGraphicFramePr>
          <p:cNvPr id="67" name="Table 66"/>
          <p:cNvGraphicFramePr>
            <a:graphicFrameLocks noGrp="1"/>
          </p:cNvGraphicFramePr>
          <p:nvPr>
            <p:extLst>
              <p:ext uri="{D42A27DB-BD31-4B8C-83A1-F6EECF244321}">
                <p14:modId xmlns:p14="http://schemas.microsoft.com/office/powerpoint/2010/main" val="3889333415"/>
              </p:ext>
            </p:extLst>
          </p:nvPr>
        </p:nvGraphicFramePr>
        <p:xfrm>
          <a:off x="234467" y="1291767"/>
          <a:ext cx="1071853" cy="3413760"/>
        </p:xfrm>
        <a:graphic>
          <a:graphicData uri="http://schemas.openxmlformats.org/drawingml/2006/table">
            <a:tbl>
              <a:tblPr firstRow="1" bandRow="1">
                <a:tableStyleId>{5C22544A-7EE6-4342-B048-85BDC9FD1C3A}</a:tableStyleId>
              </a:tblPr>
              <a:tblGrid>
                <a:gridCol w="1071853">
                  <a:extLst>
                    <a:ext uri="{9D8B030D-6E8A-4147-A177-3AD203B41FA5}">
                      <a16:colId xmlns:a16="http://schemas.microsoft.com/office/drawing/2014/main" val="20000"/>
                    </a:ext>
                  </a:extLst>
                </a:gridCol>
              </a:tblGrid>
              <a:tr h="0">
                <a:tc>
                  <a:txBody>
                    <a:bodyPr/>
                    <a:lstStyle/>
                    <a:p>
                      <a:r>
                        <a:rPr lang="en-US" sz="1100" dirty="0"/>
                        <a:t>ESR Telemetry</a:t>
                      </a:r>
                    </a:p>
                  </a:txBody>
                  <a:tcPr marL="45720" marR="45720"/>
                </a:tc>
                <a:extLst>
                  <a:ext uri="{0D108BD9-81ED-4DB2-BD59-A6C34878D82A}">
                    <a16:rowId xmlns:a16="http://schemas.microsoft.com/office/drawing/2014/main" val="10000"/>
                  </a:ext>
                </a:extLst>
              </a:tr>
              <a:tr h="0">
                <a:tc>
                  <a:txBody>
                    <a:bodyPr/>
                    <a:lstStyle/>
                    <a:p>
                      <a:r>
                        <a:rPr lang="en-US" sz="1100" dirty="0"/>
                        <a:t>Resource Status</a:t>
                      </a:r>
                    </a:p>
                    <a:p>
                      <a:r>
                        <a:rPr lang="en-US" sz="1100" dirty="0"/>
                        <a:t>(ON,ONOS,ONTEST, ONEMR, ONHOLD, OUT)</a:t>
                      </a:r>
                    </a:p>
                  </a:txBody>
                  <a:tcPr marL="45720" marR="45720"/>
                </a:tc>
                <a:extLst>
                  <a:ext uri="{0D108BD9-81ED-4DB2-BD59-A6C34878D82A}">
                    <a16:rowId xmlns:a16="http://schemas.microsoft.com/office/drawing/2014/main" val="10001"/>
                  </a:ext>
                </a:extLst>
              </a:tr>
              <a:tr h="0">
                <a:tc>
                  <a:txBody>
                    <a:bodyPr/>
                    <a:lstStyle/>
                    <a:p>
                      <a:r>
                        <a:rPr lang="en-US" sz="1100" dirty="0"/>
                        <a:t>Gross MW</a:t>
                      </a:r>
                    </a:p>
                  </a:txBody>
                  <a:tcPr marL="45720" marR="45720"/>
                </a:tc>
                <a:extLst>
                  <a:ext uri="{0D108BD9-81ED-4DB2-BD59-A6C34878D82A}">
                    <a16:rowId xmlns:a16="http://schemas.microsoft.com/office/drawing/2014/main" val="10002"/>
                  </a:ext>
                </a:extLst>
              </a:tr>
              <a:tr h="0">
                <a:tc>
                  <a:txBody>
                    <a:bodyPr/>
                    <a:lstStyle/>
                    <a:p>
                      <a:r>
                        <a:rPr lang="en-US" sz="1100" dirty="0"/>
                        <a:t>Gross MVAr</a:t>
                      </a:r>
                    </a:p>
                  </a:txBody>
                  <a:tcPr marL="45720" marR="45720"/>
                </a:tc>
                <a:extLst>
                  <a:ext uri="{0D108BD9-81ED-4DB2-BD59-A6C34878D82A}">
                    <a16:rowId xmlns:a16="http://schemas.microsoft.com/office/drawing/2014/main" val="10003"/>
                  </a:ext>
                </a:extLst>
              </a:tr>
              <a:tr h="0">
                <a:tc>
                  <a:txBody>
                    <a:bodyPr/>
                    <a:lstStyle/>
                    <a:p>
                      <a:r>
                        <a:rPr lang="en-US" sz="1100" dirty="0"/>
                        <a:t>Net MW</a:t>
                      </a:r>
                    </a:p>
                  </a:txBody>
                  <a:tcPr marL="45720" marR="45720"/>
                </a:tc>
                <a:extLst>
                  <a:ext uri="{0D108BD9-81ED-4DB2-BD59-A6C34878D82A}">
                    <a16:rowId xmlns:a16="http://schemas.microsoft.com/office/drawing/2014/main" val="10004"/>
                  </a:ext>
                </a:extLst>
              </a:tr>
              <a:tr h="0">
                <a:tc>
                  <a:txBody>
                    <a:bodyPr/>
                    <a:lstStyle/>
                    <a:p>
                      <a:r>
                        <a:rPr lang="en-US" sz="1100" dirty="0"/>
                        <a:t>Net MVar</a:t>
                      </a:r>
                    </a:p>
                  </a:txBody>
                  <a:tcPr marL="45720" marR="45720"/>
                </a:tc>
                <a:extLst>
                  <a:ext uri="{0D108BD9-81ED-4DB2-BD59-A6C34878D82A}">
                    <a16:rowId xmlns:a16="http://schemas.microsoft.com/office/drawing/2014/main" val="10005"/>
                  </a:ext>
                </a:extLst>
              </a:tr>
              <a:tr h="0">
                <a:tc>
                  <a:txBody>
                    <a:bodyPr/>
                    <a:lstStyle/>
                    <a:p>
                      <a:r>
                        <a:rPr lang="en-US" sz="1100" dirty="0"/>
                        <a:t>HSL</a:t>
                      </a:r>
                    </a:p>
                  </a:txBody>
                  <a:tcPr marL="45720" marR="45720"/>
                </a:tc>
                <a:extLst>
                  <a:ext uri="{0D108BD9-81ED-4DB2-BD59-A6C34878D82A}">
                    <a16:rowId xmlns:a16="http://schemas.microsoft.com/office/drawing/2014/main" val="10006"/>
                  </a:ext>
                </a:extLst>
              </a:tr>
              <a:tr h="0">
                <a:tc>
                  <a:txBody>
                    <a:bodyPr/>
                    <a:lstStyle/>
                    <a:p>
                      <a:r>
                        <a:rPr lang="en-US" sz="1100" dirty="0"/>
                        <a:t>LSL (can</a:t>
                      </a:r>
                      <a:r>
                        <a:rPr lang="en-US" sz="1100" baseline="0" dirty="0"/>
                        <a:t> be negative)</a:t>
                      </a:r>
                      <a:endParaRPr lang="en-US" sz="1100" dirty="0"/>
                    </a:p>
                  </a:txBody>
                  <a:tcPr marL="45720" marR="45720"/>
                </a:tc>
                <a:extLst>
                  <a:ext uri="{0D108BD9-81ED-4DB2-BD59-A6C34878D82A}">
                    <a16:rowId xmlns:a16="http://schemas.microsoft.com/office/drawing/2014/main" val="10007"/>
                  </a:ext>
                </a:extLst>
              </a:tr>
            </a:tbl>
          </a:graphicData>
        </a:graphic>
      </p:graphicFrame>
      <p:grpSp>
        <p:nvGrpSpPr>
          <p:cNvPr id="74" name="Group 73"/>
          <p:cNvGrpSpPr/>
          <p:nvPr/>
        </p:nvGrpSpPr>
        <p:grpSpPr>
          <a:xfrm>
            <a:off x="6089489" y="1314027"/>
            <a:ext cx="1083863" cy="3519129"/>
            <a:chOff x="6656381" y="1314027"/>
            <a:chExt cx="1083863" cy="3519129"/>
          </a:xfrm>
        </p:grpSpPr>
        <p:cxnSp>
          <p:nvCxnSpPr>
            <p:cNvPr id="70" name="Straight Connector 69"/>
            <p:cNvCxnSpPr/>
            <p:nvPr/>
          </p:nvCxnSpPr>
          <p:spPr>
            <a:xfrm>
              <a:off x="7128284" y="1314027"/>
              <a:ext cx="0" cy="351912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6656381" y="3072994"/>
              <a:ext cx="1083863" cy="4674"/>
            </a:xfrm>
            <a:prstGeom prst="line">
              <a:avLst/>
            </a:prstGeom>
            <a:ln w="25400"/>
          </p:spPr>
          <p:style>
            <a:lnRef idx="1">
              <a:schemeClr val="accent1"/>
            </a:lnRef>
            <a:fillRef idx="0">
              <a:schemeClr val="accent1"/>
            </a:fillRef>
            <a:effectRef idx="0">
              <a:schemeClr val="accent1"/>
            </a:effectRef>
            <a:fontRef idx="minor">
              <a:schemeClr val="tx1"/>
            </a:fontRef>
          </p:style>
        </p:cxnSp>
      </p:grpSp>
      <p:sp>
        <p:nvSpPr>
          <p:cNvPr id="75" name="TextBox 74"/>
          <p:cNvSpPr txBox="1"/>
          <p:nvPr/>
        </p:nvSpPr>
        <p:spPr>
          <a:xfrm>
            <a:off x="5708244" y="2722660"/>
            <a:ext cx="1188720" cy="276999"/>
          </a:xfrm>
          <a:prstGeom prst="rect">
            <a:avLst/>
          </a:prstGeom>
          <a:noFill/>
        </p:spPr>
        <p:txBody>
          <a:bodyPr wrap="square" lIns="45720" rIns="45720" rtlCol="0" anchor="ctr">
            <a:spAutoFit/>
          </a:bodyPr>
          <a:lstStyle/>
          <a:p>
            <a:r>
              <a:rPr lang="en-US" sz="1200" dirty="0"/>
              <a:t>0 MW</a:t>
            </a:r>
          </a:p>
        </p:txBody>
      </p:sp>
      <p:cxnSp>
        <p:nvCxnSpPr>
          <p:cNvPr id="80" name="Straight Arrow Connector 79"/>
          <p:cNvCxnSpPr/>
          <p:nvPr/>
        </p:nvCxnSpPr>
        <p:spPr>
          <a:xfrm>
            <a:off x="6089489" y="2948176"/>
            <a:ext cx="610941" cy="1123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88" name="Group 87"/>
          <p:cNvGrpSpPr/>
          <p:nvPr/>
        </p:nvGrpSpPr>
        <p:grpSpPr>
          <a:xfrm>
            <a:off x="6091563" y="1549807"/>
            <a:ext cx="1472346" cy="182880"/>
            <a:chOff x="6658455" y="1549807"/>
            <a:chExt cx="1472346" cy="182880"/>
          </a:xfrm>
        </p:grpSpPr>
        <p:cxnSp>
          <p:nvCxnSpPr>
            <p:cNvPr id="77" name="Straight Connector 76"/>
            <p:cNvCxnSpPr/>
            <p:nvPr/>
          </p:nvCxnSpPr>
          <p:spPr>
            <a:xfrm>
              <a:off x="6658455" y="1628800"/>
              <a:ext cx="959057"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1" name="TextBox 80"/>
            <p:cNvSpPr txBox="1"/>
            <p:nvPr/>
          </p:nvSpPr>
          <p:spPr>
            <a:xfrm>
              <a:off x="7673601" y="1549807"/>
              <a:ext cx="457200" cy="182880"/>
            </a:xfrm>
            <a:prstGeom prst="rect">
              <a:avLst/>
            </a:prstGeom>
            <a:noFill/>
          </p:spPr>
          <p:txBody>
            <a:bodyPr wrap="square" lIns="45720" rIns="45720" rtlCol="0" anchor="ctr">
              <a:spAutoFit/>
            </a:bodyPr>
            <a:lstStyle/>
            <a:p>
              <a:r>
                <a:rPr lang="en-US" sz="1200" dirty="0"/>
                <a:t>HSL</a:t>
              </a:r>
            </a:p>
          </p:txBody>
        </p:sp>
      </p:grpSp>
      <p:grpSp>
        <p:nvGrpSpPr>
          <p:cNvPr id="10" name="Group 9"/>
          <p:cNvGrpSpPr/>
          <p:nvPr/>
        </p:nvGrpSpPr>
        <p:grpSpPr>
          <a:xfrm>
            <a:off x="6091563" y="3753036"/>
            <a:ext cx="2620897" cy="276999"/>
            <a:chOff x="6091563" y="3753036"/>
            <a:chExt cx="2620897" cy="276999"/>
          </a:xfrm>
        </p:grpSpPr>
        <p:cxnSp>
          <p:nvCxnSpPr>
            <p:cNvPr id="78" name="Straight Connector 77"/>
            <p:cNvCxnSpPr/>
            <p:nvPr/>
          </p:nvCxnSpPr>
          <p:spPr>
            <a:xfrm>
              <a:off x="6091563" y="3891535"/>
              <a:ext cx="959057"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2" name="TextBox 81"/>
            <p:cNvSpPr txBox="1"/>
            <p:nvPr/>
          </p:nvSpPr>
          <p:spPr>
            <a:xfrm>
              <a:off x="7094678" y="3753036"/>
              <a:ext cx="1617782" cy="276999"/>
            </a:xfrm>
            <a:prstGeom prst="rect">
              <a:avLst/>
            </a:prstGeom>
            <a:noFill/>
          </p:spPr>
          <p:txBody>
            <a:bodyPr wrap="square" lIns="45720" rIns="45720" rtlCol="0" anchor="ctr">
              <a:spAutoFit/>
            </a:bodyPr>
            <a:lstStyle/>
            <a:p>
              <a:r>
                <a:rPr lang="en-US" sz="1200" dirty="0"/>
                <a:t>LSL (can be negative)</a:t>
              </a:r>
            </a:p>
          </p:txBody>
        </p:sp>
      </p:grpSp>
      <p:sp>
        <p:nvSpPr>
          <p:cNvPr id="83" name="TextBox 82"/>
          <p:cNvSpPr txBox="1"/>
          <p:nvPr/>
        </p:nvSpPr>
        <p:spPr>
          <a:xfrm>
            <a:off x="6572627" y="1359978"/>
            <a:ext cx="548640" cy="182880"/>
          </a:xfrm>
          <a:prstGeom prst="rect">
            <a:avLst/>
          </a:prstGeom>
          <a:noFill/>
        </p:spPr>
        <p:txBody>
          <a:bodyPr wrap="square" lIns="45720" rIns="45720" rtlCol="0" anchor="ctr">
            <a:spAutoFit/>
          </a:bodyPr>
          <a:lstStyle/>
          <a:p>
            <a:r>
              <a:rPr lang="en-US" sz="1200" dirty="0"/>
              <a:t>10MW</a:t>
            </a:r>
          </a:p>
        </p:txBody>
      </p:sp>
      <p:sp>
        <p:nvSpPr>
          <p:cNvPr id="84" name="Oval 83"/>
          <p:cNvSpPr/>
          <p:nvPr/>
        </p:nvSpPr>
        <p:spPr>
          <a:xfrm>
            <a:off x="6532212" y="1433248"/>
            <a:ext cx="72008"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Oval 84"/>
          <p:cNvSpPr/>
          <p:nvPr/>
        </p:nvSpPr>
        <p:spPr>
          <a:xfrm>
            <a:off x="6525388" y="4715429"/>
            <a:ext cx="72008"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TextBox 85"/>
          <p:cNvSpPr txBox="1"/>
          <p:nvPr/>
        </p:nvSpPr>
        <p:spPr>
          <a:xfrm>
            <a:off x="6643058" y="4546152"/>
            <a:ext cx="640080" cy="338554"/>
          </a:xfrm>
          <a:prstGeom prst="rect">
            <a:avLst/>
          </a:prstGeom>
          <a:noFill/>
        </p:spPr>
        <p:txBody>
          <a:bodyPr wrap="square" lIns="45720" rIns="45720" rtlCol="0" anchor="ctr">
            <a:spAutoFit/>
          </a:bodyPr>
          <a:lstStyle/>
          <a:p>
            <a:r>
              <a:rPr lang="en-US" sz="1600" dirty="0"/>
              <a:t>-</a:t>
            </a:r>
            <a:r>
              <a:rPr lang="en-US" sz="1200" dirty="0"/>
              <a:t>10MW</a:t>
            </a:r>
          </a:p>
        </p:txBody>
      </p:sp>
      <p:sp>
        <p:nvSpPr>
          <p:cNvPr id="95" name="TextBox 94"/>
          <p:cNvSpPr txBox="1"/>
          <p:nvPr/>
        </p:nvSpPr>
        <p:spPr>
          <a:xfrm>
            <a:off x="6594372" y="5491270"/>
            <a:ext cx="620683" cy="276999"/>
          </a:xfrm>
          <a:prstGeom prst="rect">
            <a:avLst/>
          </a:prstGeom>
          <a:noFill/>
        </p:spPr>
        <p:txBody>
          <a:bodyPr wrap="none" rtlCol="0">
            <a:spAutoFit/>
          </a:bodyPr>
          <a:lstStyle/>
          <a:p>
            <a:r>
              <a:rPr lang="en-US" sz="1200" dirty="0"/>
              <a:t>Empty</a:t>
            </a:r>
          </a:p>
        </p:txBody>
      </p:sp>
      <p:sp>
        <p:nvSpPr>
          <p:cNvPr id="96" name="TextBox 95"/>
          <p:cNvSpPr txBox="1"/>
          <p:nvPr/>
        </p:nvSpPr>
        <p:spPr>
          <a:xfrm>
            <a:off x="8100912" y="5493360"/>
            <a:ext cx="431528" cy="276999"/>
          </a:xfrm>
          <a:prstGeom prst="rect">
            <a:avLst/>
          </a:prstGeom>
          <a:noFill/>
        </p:spPr>
        <p:txBody>
          <a:bodyPr wrap="none" rtlCol="0">
            <a:spAutoFit/>
          </a:bodyPr>
          <a:lstStyle/>
          <a:p>
            <a:r>
              <a:rPr lang="en-US" sz="1200" dirty="0"/>
              <a:t>Full</a:t>
            </a:r>
          </a:p>
        </p:txBody>
      </p:sp>
      <p:sp>
        <p:nvSpPr>
          <p:cNvPr id="97" name="TextBox 96"/>
          <p:cNvSpPr txBox="1"/>
          <p:nvPr/>
        </p:nvSpPr>
        <p:spPr>
          <a:xfrm>
            <a:off x="7333725" y="5764235"/>
            <a:ext cx="620683" cy="276999"/>
          </a:xfrm>
          <a:prstGeom prst="rect">
            <a:avLst/>
          </a:prstGeom>
          <a:noFill/>
        </p:spPr>
        <p:txBody>
          <a:bodyPr wrap="none" rtlCol="0">
            <a:spAutoFit/>
          </a:bodyPr>
          <a:lstStyle/>
          <a:p>
            <a:r>
              <a:rPr lang="en-US" sz="1200" dirty="0"/>
              <a:t>MWHr</a:t>
            </a:r>
          </a:p>
        </p:txBody>
      </p:sp>
      <p:sp>
        <p:nvSpPr>
          <p:cNvPr id="98" name="Rectangle 97"/>
          <p:cNvSpPr/>
          <p:nvPr/>
        </p:nvSpPr>
        <p:spPr>
          <a:xfrm>
            <a:off x="6860585" y="5326754"/>
            <a:ext cx="1458888" cy="21489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0" name="Straight Connector 99"/>
          <p:cNvCxnSpPr/>
          <p:nvPr/>
        </p:nvCxnSpPr>
        <p:spPr>
          <a:xfrm>
            <a:off x="7568936" y="5245537"/>
            <a:ext cx="0" cy="405797"/>
          </a:xfrm>
          <a:prstGeom prst="line">
            <a:avLst/>
          </a:prstGeom>
          <a:ln w="25400"/>
        </p:spPr>
        <p:style>
          <a:lnRef idx="1">
            <a:schemeClr val="accent1"/>
          </a:lnRef>
          <a:fillRef idx="0">
            <a:schemeClr val="accent1"/>
          </a:fillRef>
          <a:effectRef idx="0">
            <a:schemeClr val="accent1"/>
          </a:effectRef>
          <a:fontRef idx="minor">
            <a:schemeClr val="tx1"/>
          </a:fontRef>
        </p:style>
      </p:cxnSp>
      <p:graphicFrame>
        <p:nvGraphicFramePr>
          <p:cNvPr id="103" name="Table 102"/>
          <p:cNvGraphicFramePr>
            <a:graphicFrameLocks noGrp="1"/>
          </p:cNvGraphicFramePr>
          <p:nvPr/>
        </p:nvGraphicFramePr>
        <p:xfrm>
          <a:off x="1588252" y="4370247"/>
          <a:ext cx="1720969" cy="1722120"/>
        </p:xfrm>
        <a:graphic>
          <a:graphicData uri="http://schemas.openxmlformats.org/drawingml/2006/table">
            <a:tbl>
              <a:tblPr firstRow="1" bandRow="1">
                <a:tableStyleId>{5C22544A-7EE6-4342-B048-85BDC9FD1C3A}</a:tableStyleId>
              </a:tblPr>
              <a:tblGrid>
                <a:gridCol w="1720969">
                  <a:extLst>
                    <a:ext uri="{9D8B030D-6E8A-4147-A177-3AD203B41FA5}">
                      <a16:colId xmlns:a16="http://schemas.microsoft.com/office/drawing/2014/main" val="20000"/>
                    </a:ext>
                  </a:extLst>
                </a:gridCol>
              </a:tblGrid>
              <a:tr h="0">
                <a:tc>
                  <a:txBody>
                    <a:bodyPr/>
                    <a:lstStyle/>
                    <a:p>
                      <a:r>
                        <a:rPr lang="en-US" sz="1100" dirty="0"/>
                        <a:t>ESR State Of Charge (SOC) Telemetry</a:t>
                      </a:r>
                    </a:p>
                  </a:txBody>
                  <a:tcPr marL="45720" marR="45720"/>
                </a:tc>
                <a:extLst>
                  <a:ext uri="{0D108BD9-81ED-4DB2-BD59-A6C34878D82A}">
                    <a16:rowId xmlns:a16="http://schemas.microsoft.com/office/drawing/2014/main" val="10000"/>
                  </a:ext>
                </a:extLst>
              </a:tr>
              <a:tr h="0">
                <a:tc>
                  <a:txBody>
                    <a:bodyPr/>
                    <a:lstStyle/>
                    <a:p>
                      <a:r>
                        <a:rPr lang="en-US" sz="1100" dirty="0"/>
                        <a:t>SOC (MWHr)</a:t>
                      </a:r>
                    </a:p>
                  </a:txBody>
                  <a:tcPr marL="45720" marR="45720"/>
                </a:tc>
                <a:extLst>
                  <a:ext uri="{0D108BD9-81ED-4DB2-BD59-A6C34878D82A}">
                    <a16:rowId xmlns:a16="http://schemas.microsoft.com/office/drawing/2014/main" val="10001"/>
                  </a:ext>
                </a:extLst>
              </a:tr>
              <a:tr h="0">
                <a:tc>
                  <a:txBody>
                    <a:bodyPr/>
                    <a:lstStyle/>
                    <a:p>
                      <a:r>
                        <a:rPr lang="en-US" sz="1100" dirty="0"/>
                        <a:t>MaxLimitSOC (MWHr)</a:t>
                      </a:r>
                    </a:p>
                  </a:txBody>
                  <a:tcPr marL="45720" marR="45720"/>
                </a:tc>
                <a:extLst>
                  <a:ext uri="{0D108BD9-81ED-4DB2-BD59-A6C34878D82A}">
                    <a16:rowId xmlns:a16="http://schemas.microsoft.com/office/drawing/2014/main" val="10002"/>
                  </a:ext>
                </a:extLst>
              </a:tr>
              <a:tr h="0">
                <a:tc>
                  <a:txBody>
                    <a:bodyPr/>
                    <a:lstStyle/>
                    <a:p>
                      <a:r>
                        <a:rPr lang="en-US" sz="1100" dirty="0"/>
                        <a:t>MinLimitSOC (MWHr)</a:t>
                      </a:r>
                    </a:p>
                  </a:txBody>
                  <a:tcPr marL="45720" marR="45720"/>
                </a:tc>
                <a:extLst>
                  <a:ext uri="{0D108BD9-81ED-4DB2-BD59-A6C34878D82A}">
                    <a16:rowId xmlns:a16="http://schemas.microsoft.com/office/drawing/2014/main" val="10003"/>
                  </a:ext>
                </a:extLst>
              </a:tr>
              <a:tr h="0">
                <a:tc>
                  <a:txBody>
                    <a:bodyPr/>
                    <a:lstStyle/>
                    <a:p>
                      <a:r>
                        <a:rPr lang="en-US" sz="1100" dirty="0"/>
                        <a:t>MaxDisRate (MW)</a:t>
                      </a:r>
                    </a:p>
                  </a:txBody>
                  <a:tcPr marL="45720" marR="45720"/>
                </a:tc>
                <a:extLst>
                  <a:ext uri="{0D108BD9-81ED-4DB2-BD59-A6C34878D82A}">
                    <a16:rowId xmlns:a16="http://schemas.microsoft.com/office/drawing/2014/main" val="10004"/>
                  </a:ext>
                </a:extLst>
              </a:tr>
              <a:tr h="0">
                <a:tc>
                  <a:txBody>
                    <a:bodyPr/>
                    <a:lstStyle/>
                    <a:p>
                      <a:r>
                        <a:rPr lang="en-US" sz="1100" dirty="0"/>
                        <a:t>MaxChgRate (MW)</a:t>
                      </a:r>
                    </a:p>
                  </a:txBody>
                  <a:tcPr marL="45720" marR="45720"/>
                </a:tc>
                <a:extLst>
                  <a:ext uri="{0D108BD9-81ED-4DB2-BD59-A6C34878D82A}">
                    <a16:rowId xmlns:a16="http://schemas.microsoft.com/office/drawing/2014/main" val="10005"/>
                  </a:ext>
                </a:extLst>
              </a:tr>
            </a:tbl>
          </a:graphicData>
        </a:graphic>
      </p:graphicFrame>
      <p:grpSp>
        <p:nvGrpSpPr>
          <p:cNvPr id="107" name="Group 106"/>
          <p:cNvGrpSpPr/>
          <p:nvPr/>
        </p:nvGrpSpPr>
        <p:grpSpPr>
          <a:xfrm>
            <a:off x="6394959" y="2439420"/>
            <a:ext cx="2031498" cy="276999"/>
            <a:chOff x="6968994" y="2406612"/>
            <a:chExt cx="2031498" cy="276999"/>
          </a:xfrm>
        </p:grpSpPr>
        <p:cxnSp>
          <p:nvCxnSpPr>
            <p:cNvPr id="105" name="Straight Connector 104"/>
            <p:cNvCxnSpPr/>
            <p:nvPr/>
          </p:nvCxnSpPr>
          <p:spPr>
            <a:xfrm>
              <a:off x="6968994" y="2532664"/>
              <a:ext cx="30558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06" name="TextBox 105"/>
            <p:cNvSpPr txBox="1"/>
            <p:nvPr/>
          </p:nvSpPr>
          <p:spPr>
            <a:xfrm>
              <a:off x="7341562" y="2406612"/>
              <a:ext cx="1658930" cy="276999"/>
            </a:xfrm>
            <a:prstGeom prst="rect">
              <a:avLst/>
            </a:prstGeom>
            <a:noFill/>
          </p:spPr>
          <p:txBody>
            <a:bodyPr wrap="square" lIns="45720" rIns="45720" rtlCol="0" anchor="ctr">
              <a:spAutoFit/>
            </a:bodyPr>
            <a:lstStyle/>
            <a:p>
              <a:r>
                <a:rPr lang="en-US" sz="1200" dirty="0"/>
                <a:t>MW=BP+AS Deployed</a:t>
              </a:r>
            </a:p>
          </p:txBody>
        </p:sp>
      </p:grpSp>
      <p:sp>
        <p:nvSpPr>
          <p:cNvPr id="108" name="Left Brace 107"/>
          <p:cNvSpPr/>
          <p:nvPr/>
        </p:nvSpPr>
        <p:spPr>
          <a:xfrm>
            <a:off x="4833577" y="1628800"/>
            <a:ext cx="542598" cy="313234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15" name="TextBox 114"/>
          <p:cNvSpPr txBox="1"/>
          <p:nvPr/>
        </p:nvSpPr>
        <p:spPr>
          <a:xfrm>
            <a:off x="4424643" y="3056474"/>
            <a:ext cx="500458" cy="276999"/>
          </a:xfrm>
          <a:prstGeom prst="rect">
            <a:avLst/>
          </a:prstGeom>
          <a:noFill/>
        </p:spPr>
        <p:txBody>
          <a:bodyPr wrap="none" rtlCol="0">
            <a:spAutoFit/>
          </a:bodyPr>
          <a:lstStyle/>
          <a:p>
            <a:r>
              <a:rPr lang="en-US" sz="1200" dirty="0"/>
              <a:t>ESR</a:t>
            </a:r>
          </a:p>
        </p:txBody>
      </p:sp>
      <p:cxnSp>
        <p:nvCxnSpPr>
          <p:cNvPr id="5" name="Straight Connector 4"/>
          <p:cNvCxnSpPr/>
          <p:nvPr/>
        </p:nvCxnSpPr>
        <p:spPr>
          <a:xfrm>
            <a:off x="2332378" y="3609020"/>
            <a:ext cx="468052"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2423050" y="3717032"/>
            <a:ext cx="290624"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2555631" y="3717032"/>
            <a:ext cx="0" cy="35254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2408867" y="4074928"/>
            <a:ext cx="290624"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2447764" y="4113076"/>
            <a:ext cx="240185"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2511832" y="4149080"/>
            <a:ext cx="112048"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V="1">
            <a:off x="2408867" y="3438412"/>
            <a:ext cx="391563" cy="4531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2126258" y="3352002"/>
            <a:ext cx="182880" cy="274320"/>
          </a:xfrm>
          <a:prstGeom prst="rect">
            <a:avLst/>
          </a:prstGeom>
          <a:noFill/>
        </p:spPr>
        <p:txBody>
          <a:bodyPr wrap="square" lIns="45720" rIns="45720" rtlCol="0">
            <a:spAutoFit/>
          </a:bodyPr>
          <a:lstStyle/>
          <a:p>
            <a:r>
              <a:rPr lang="en-US" dirty="0"/>
              <a:t>+</a:t>
            </a:r>
          </a:p>
        </p:txBody>
      </p:sp>
      <p:sp>
        <p:nvSpPr>
          <p:cNvPr id="76" name="TextBox 75"/>
          <p:cNvSpPr txBox="1"/>
          <p:nvPr/>
        </p:nvSpPr>
        <p:spPr>
          <a:xfrm>
            <a:off x="2159732" y="3552057"/>
            <a:ext cx="182880" cy="369332"/>
          </a:xfrm>
          <a:prstGeom prst="rect">
            <a:avLst/>
          </a:prstGeom>
          <a:noFill/>
        </p:spPr>
        <p:txBody>
          <a:bodyPr wrap="square" lIns="45720" rIns="45720" rtlCol="0">
            <a:spAutoFit/>
          </a:bodyPr>
          <a:lstStyle/>
          <a:p>
            <a:r>
              <a:rPr lang="en-US" dirty="0"/>
              <a:t>-</a:t>
            </a:r>
          </a:p>
        </p:txBody>
      </p:sp>
      <p:sp>
        <p:nvSpPr>
          <p:cNvPr id="79" name="TextBox 78"/>
          <p:cNvSpPr txBox="1"/>
          <p:nvPr/>
        </p:nvSpPr>
        <p:spPr>
          <a:xfrm>
            <a:off x="5056830" y="821712"/>
            <a:ext cx="3958362" cy="461665"/>
          </a:xfrm>
          <a:prstGeom prst="rect">
            <a:avLst/>
          </a:prstGeom>
          <a:noFill/>
        </p:spPr>
        <p:txBody>
          <a:bodyPr wrap="square" rtlCol="0">
            <a:spAutoFit/>
          </a:bodyPr>
          <a:lstStyle/>
          <a:p>
            <a:r>
              <a:rPr lang="en-US" sz="1200" dirty="0"/>
              <a:t>QSE responsibility for managing State of Charge by changing ESR (HSL,LSL) telemetry</a:t>
            </a:r>
          </a:p>
        </p:txBody>
      </p:sp>
    </p:spTree>
    <p:extLst>
      <p:ext uri="{BB962C8B-B14F-4D97-AF65-F5344CB8AC3E}">
        <p14:creationId xmlns:p14="http://schemas.microsoft.com/office/powerpoint/2010/main" val="1936181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path" presetSubtype="0" accel="50000" decel="50000" autoRev="1" fill="hold" nodeType="clickEffect">
                                  <p:stCondLst>
                                    <p:cond delay="0"/>
                                  </p:stCondLst>
                                  <p:childTnLst>
                                    <p:animMotion origin="layout" path="M 5.55556E-7 -1.11111E-6 L -0.08976 0.00185 " pathEditMode="relative" rAng="0" ptsTypes="AA">
                                      <p:cBhvr>
                                        <p:cTn id="6" dur="2500" fill="hold"/>
                                        <p:tgtEl>
                                          <p:spTgt spid="100"/>
                                        </p:tgtEl>
                                        <p:attrNameLst>
                                          <p:attrName>ppt_x</p:attrName>
                                          <p:attrName>ppt_y</p:attrName>
                                        </p:attrNameLst>
                                      </p:cBhvr>
                                      <p:rCtr x="-4497" y="93"/>
                                    </p:animMotion>
                                  </p:childTnLst>
                                </p:cTn>
                              </p:par>
                              <p:par>
                                <p:cTn id="7" presetID="42" presetClass="path" presetSubtype="0" accel="50000" decel="50000" autoRev="1" fill="hold" nodeType="withEffect">
                                  <p:stCondLst>
                                    <p:cond delay="0"/>
                                  </p:stCondLst>
                                  <p:childTnLst>
                                    <p:animMotion origin="layout" path="M -1.38889E-6 -3.7037E-7 L -0.00573 0.11296 " pathEditMode="relative" rAng="0" ptsTypes="AA">
                                      <p:cBhvr>
                                        <p:cTn id="8" dur="2500" fill="hold"/>
                                        <p:tgtEl>
                                          <p:spTgt spid="88"/>
                                        </p:tgtEl>
                                        <p:attrNameLst>
                                          <p:attrName>ppt_x</p:attrName>
                                          <p:attrName>ppt_y</p:attrName>
                                        </p:attrNameLst>
                                      </p:cBhvr>
                                      <p:rCtr x="-295" y="5648"/>
                                    </p:animMotion>
                                  </p:childTnLst>
                                </p:cTn>
                              </p:par>
                              <p:par>
                                <p:cTn id="9" presetID="42" presetClass="path" presetSubtype="0" accel="50000" decel="50000" autoRev="1" fill="hold" nodeType="withEffect">
                                  <p:stCondLst>
                                    <p:cond delay="0"/>
                                  </p:stCondLst>
                                  <p:childTnLst>
                                    <p:animMotion origin="layout" path="M 5E-6 -1.11111E-6 L 0.00087 0.08472 " pathEditMode="relative" rAng="0" ptsTypes="AA">
                                      <p:cBhvr>
                                        <p:cTn id="10" dur="2500" fill="hold"/>
                                        <p:tgtEl>
                                          <p:spTgt spid="10"/>
                                        </p:tgtEl>
                                        <p:attrNameLst>
                                          <p:attrName>ppt_x</p:attrName>
                                          <p:attrName>ppt_y</p:attrName>
                                        </p:attrNameLst>
                                      </p:cBhvr>
                                      <p:rCtr x="35" y="4236"/>
                                    </p:animMotion>
                                  </p:childTnLst>
                                </p:cTn>
                              </p:par>
                              <p:par>
                                <p:cTn id="11" presetID="42" presetClass="path" presetSubtype="0" accel="50000" decel="50000" fill="hold" nodeType="withEffect">
                                  <p:stCondLst>
                                    <p:cond delay="0"/>
                                  </p:stCondLst>
                                  <p:childTnLst>
                                    <p:animMotion origin="layout" path="M 3.33333E-6 4.07407E-6 L -0.00018 0.13796 " pathEditMode="relative" rAng="0" ptsTypes="AA">
                                      <p:cBhvr>
                                        <p:cTn id="12" dur="5000" fill="hold"/>
                                        <p:tgtEl>
                                          <p:spTgt spid="107"/>
                                        </p:tgtEl>
                                        <p:attrNameLst>
                                          <p:attrName>ppt_x</p:attrName>
                                          <p:attrName>ppt_y</p:attrName>
                                        </p:attrNameLst>
                                      </p:cBhvr>
                                      <p:rCtr x="-17" y="689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NPRR 1014 Single Model Resource</a:t>
            </a:r>
          </a:p>
        </p:txBody>
      </p:sp>
      <p:sp>
        <p:nvSpPr>
          <p:cNvPr id="3" name="Content Placeholder 2"/>
          <p:cNvSpPr>
            <a:spLocks noGrp="1"/>
          </p:cNvSpPr>
          <p:nvPr>
            <p:ph idx="1"/>
          </p:nvPr>
        </p:nvSpPr>
        <p:spPr/>
        <p:txBody>
          <a:bodyPr/>
          <a:lstStyle/>
          <a:p>
            <a:pPr>
              <a:lnSpc>
                <a:spcPct val="150000"/>
              </a:lnSpc>
              <a:buFont typeface="+mj-lt"/>
              <a:buAutoNum type="arabicPeriod"/>
            </a:pPr>
            <a:r>
              <a:rPr lang="en-US" sz="1800" dirty="0"/>
              <a:t>Physically a single device in NMMS, EMS and MMS with one electrical pathway to the modeled electrical network for both charging and discharging</a:t>
            </a:r>
          </a:p>
          <a:p>
            <a:pPr>
              <a:lnSpc>
                <a:spcPct val="150000"/>
              </a:lnSpc>
              <a:buFont typeface="+mj-lt"/>
              <a:buAutoNum type="arabicPeriod"/>
            </a:pPr>
            <a:r>
              <a:rPr lang="en-US" sz="1800" dirty="0"/>
              <a:t>Can smoothly transition from charging to discharging and vice-versa and there is no dead-band around 0 MW</a:t>
            </a:r>
          </a:p>
          <a:p>
            <a:pPr>
              <a:lnSpc>
                <a:spcPct val="150000"/>
              </a:lnSpc>
              <a:buFont typeface="+mj-lt"/>
              <a:buAutoNum type="arabicPeriod"/>
            </a:pPr>
            <a:r>
              <a:rPr lang="en-US" sz="1800" dirty="0"/>
              <a:t>ERCOT systems/software will assume that there are no temporal constraints (StartTime, MinUpTime, MinDownTime, etc.) and also assume that there is no transition times between charging and discharging. </a:t>
            </a:r>
          </a:p>
          <a:p>
            <a:pPr>
              <a:lnSpc>
                <a:spcPct val="150000"/>
              </a:lnSpc>
              <a:buFont typeface="+mj-lt"/>
              <a:buAutoNum type="arabicPeriod"/>
            </a:pPr>
            <a:r>
              <a:rPr lang="en-US" sz="1800" dirty="0"/>
              <a:t>Does not have Startup, minimum energy, shutdown and transition costs</a:t>
            </a:r>
          </a:p>
          <a:p>
            <a:pPr>
              <a:lnSpc>
                <a:spcPct val="150000"/>
              </a:lnSpc>
              <a:buFont typeface="+mj-lt"/>
              <a:buAutoNum type="arabicPeriod"/>
            </a:pPr>
            <a:r>
              <a:rPr lang="en-US" sz="1800" dirty="0"/>
              <a:t>Energy awards (DAM) / Base Points (RTC) will be a single number (in MW) that can be positive MW (discharge) or negative MW (charge)</a:t>
            </a:r>
          </a:p>
          <a:p>
            <a:pPr marL="0" indent="0">
              <a:lnSpc>
                <a:spcPct val="150000"/>
              </a:lnSpc>
              <a:buNone/>
            </a:pPr>
            <a:endParaRPr lang="en-US" sz="1800" dirty="0"/>
          </a:p>
          <a:p>
            <a:pPr marL="0" indent="0">
              <a:lnSpc>
                <a:spcPct val="150000"/>
              </a:lnSpc>
              <a:buNone/>
            </a:pPr>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1273033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NPRR 1014 Single Model Resource</a:t>
            </a:r>
          </a:p>
        </p:txBody>
      </p:sp>
      <p:sp>
        <p:nvSpPr>
          <p:cNvPr id="3" name="Content Placeholder 2"/>
          <p:cNvSpPr>
            <a:spLocks noGrp="1"/>
          </p:cNvSpPr>
          <p:nvPr>
            <p:ph idx="1"/>
          </p:nvPr>
        </p:nvSpPr>
        <p:spPr/>
        <p:txBody>
          <a:bodyPr/>
          <a:lstStyle/>
          <a:p>
            <a:pPr>
              <a:lnSpc>
                <a:spcPct val="150000"/>
              </a:lnSpc>
              <a:buFont typeface="+mj-lt"/>
              <a:buAutoNum type="arabicPeriod" startAt="6"/>
            </a:pPr>
            <a:r>
              <a:rPr lang="en-US" sz="1800" dirty="0"/>
              <a:t>Ancillary Service Awards (DAM or RTC) will be positive MW</a:t>
            </a:r>
          </a:p>
          <a:p>
            <a:pPr>
              <a:lnSpc>
                <a:spcPct val="150000"/>
              </a:lnSpc>
              <a:buFont typeface="+mj-lt"/>
              <a:buAutoNum type="arabicPeriod" startAt="6"/>
            </a:pPr>
            <a:r>
              <a:rPr lang="en-US" sz="1800" dirty="0"/>
              <a:t>For NPRR 1014 - State Of Charge and State Of Charge Operational Limits (min, max) will not be used in the optimization engines of DAM, RUC, and Real-Time Market (RTC)  </a:t>
            </a:r>
            <a:r>
              <a:rPr lang="en-US" sz="1800" dirty="0">
                <a:solidFill>
                  <a:srgbClr val="FF0000"/>
                </a:solidFill>
              </a:rPr>
              <a:t>[Note SoC changes being considered to be included with new “RTC/Single Model/Soc Project”]</a:t>
            </a:r>
          </a:p>
          <a:p>
            <a:pPr>
              <a:lnSpc>
                <a:spcPct val="150000"/>
              </a:lnSpc>
              <a:buFont typeface="+mj-lt"/>
              <a:buAutoNum type="arabicPeriod" startAt="6"/>
            </a:pPr>
            <a:r>
              <a:rPr lang="en-US" sz="1800" dirty="0"/>
              <a:t>State of Charge (SOC) related telemetry (per NPRR 1014) continues what we have today and used for:</a:t>
            </a:r>
          </a:p>
          <a:p>
            <a:pPr marL="800100" lvl="1" indent="-342900">
              <a:lnSpc>
                <a:spcPct val="150000"/>
              </a:lnSpc>
              <a:buFont typeface="+mj-lt"/>
              <a:buAutoNum type="alphaLcPeriod"/>
            </a:pPr>
            <a:r>
              <a:rPr lang="en-US" sz="1600" dirty="0"/>
              <a:t>Calculation of contribution to PRC</a:t>
            </a:r>
          </a:p>
          <a:p>
            <a:pPr marL="800100" lvl="1" indent="-342900">
              <a:lnSpc>
                <a:spcPct val="150000"/>
              </a:lnSpc>
              <a:buFont typeface="+mj-lt"/>
              <a:buAutoNum type="alphaLcPeriod"/>
            </a:pPr>
            <a:r>
              <a:rPr lang="en-US" sz="1600" dirty="0"/>
              <a:t>ERCOT Operator situational awareness displays</a:t>
            </a:r>
          </a:p>
          <a:p>
            <a:pPr>
              <a:lnSpc>
                <a:spcPct val="150000"/>
              </a:lnSpc>
              <a:buFont typeface="+mj-lt"/>
              <a:buAutoNum type="arabicPeriod" startAt="6"/>
            </a:pPr>
            <a:r>
              <a:rPr lang="en-US" sz="1800" dirty="0"/>
              <a:t>QSEs have the responsibility for maintaining State Of Charge and reflecting energy capability to ERCOT via telemetry, COP, etc. </a:t>
            </a:r>
          </a:p>
          <a:p>
            <a:pPr>
              <a:lnSpc>
                <a:spcPct val="150000"/>
              </a:lnSpc>
            </a:pPr>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spTree>
    <p:extLst>
      <p:ext uri="{BB962C8B-B14F-4D97-AF65-F5344CB8AC3E}">
        <p14:creationId xmlns:p14="http://schemas.microsoft.com/office/powerpoint/2010/main" val="440555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NPRR 1014 Single Model Resource</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304800" y="762000"/>
                <a:ext cx="8534400" cy="1905000"/>
              </a:xfrm>
            </p:spPr>
            <p:txBody>
              <a:bodyPr/>
              <a:lstStyle/>
              <a:p>
                <a:pPr>
                  <a:buFont typeface="+mj-lt"/>
                  <a:buAutoNum type="arabicPeriod" startAt="10"/>
                </a:pPr>
                <a:r>
                  <a:rPr lang="en-US" sz="1800" dirty="0"/>
                  <a:t>For participation in energy, QSEs will submit a single incremental energy price curve from charging (Bid-To-Buy) to discharging (Offer-To-Sell) that is monotonically non-decreasing from the ESR’s negative MW (charging) to positive MW (discharging) range </a:t>
                </a:r>
              </a:p>
              <a:p>
                <a:pPr>
                  <a:buFont typeface="+mj-lt"/>
                  <a:buAutoNum type="arabicPeriod" startAt="10"/>
                </a:pPr>
                <a:r>
                  <a:rPr lang="en-US" sz="1800" dirty="0"/>
                  <a:t>The maximum price on the charging curve is less than the minimum price on the discharging curve i.e. </a:t>
                </a:r>
                <a14:m>
                  <m:oMath xmlns:m="http://schemas.openxmlformats.org/officeDocument/2006/math">
                    <m:r>
                      <a:rPr lang="en-US" sz="1600" i="1">
                        <a:latin typeface="Cambria Math" panose="02040503050406030204" pitchFamily="18" charset="0"/>
                      </a:rPr>
                      <m:t>𝛿</m:t>
                    </m:r>
                    <m:r>
                      <a:rPr lang="en-US" sz="1600" i="1">
                        <a:latin typeface="Cambria Math" panose="02040503050406030204" pitchFamily="18" charset="0"/>
                      </a:rPr>
                      <m:t>&gt;0</m:t>
                    </m:r>
                  </m:oMath>
                </a14:m>
                <a:endParaRPr lang="en-US" sz="1600" dirty="0"/>
              </a:p>
              <a:p>
                <a:endParaRPr lang="en-US" sz="1800" dirty="0"/>
              </a:p>
              <a:p>
                <a:endParaRPr lang="en-US" sz="18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304800" y="762000"/>
                <a:ext cx="8534400" cy="1905000"/>
              </a:xfrm>
              <a:blipFill>
                <a:blip r:embed="rId2"/>
                <a:stretch>
                  <a:fillRect l="-429" t="-1597"/>
                </a:stretch>
              </a:blipFill>
            </p:spPr>
            <p:txBody>
              <a:bodyPr/>
              <a:lstStyle/>
              <a:p>
                <a:r>
                  <a:rPr lang="en-US">
                    <a:noFill/>
                  </a:rPr>
                  <a:t> </a:t>
                </a:r>
              </a:p>
            </p:txBody>
          </p:sp>
        </mc:Fallback>
      </mc:AlternateContent>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pic>
        <p:nvPicPr>
          <p:cNvPr id="5" name="Picture 4"/>
          <p:cNvPicPr>
            <a:picLocks noChangeAspect="1"/>
          </p:cNvPicPr>
          <p:nvPr/>
        </p:nvPicPr>
        <p:blipFill>
          <a:blip r:embed="rId3"/>
          <a:stretch>
            <a:fillRect/>
          </a:stretch>
        </p:blipFill>
        <p:spPr>
          <a:xfrm>
            <a:off x="914401" y="2743200"/>
            <a:ext cx="6767512" cy="3505200"/>
          </a:xfrm>
          <a:prstGeom prst="rect">
            <a:avLst/>
          </a:prstGeom>
        </p:spPr>
      </p:pic>
    </p:spTree>
    <p:extLst>
      <p:ext uri="{BB962C8B-B14F-4D97-AF65-F5344CB8AC3E}">
        <p14:creationId xmlns:p14="http://schemas.microsoft.com/office/powerpoint/2010/main" val="1007115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NPRR 1014 Single Model Resource</a:t>
            </a:r>
          </a:p>
        </p:txBody>
      </p:sp>
      <p:sp>
        <p:nvSpPr>
          <p:cNvPr id="3" name="Content Placeholder 2"/>
          <p:cNvSpPr>
            <a:spLocks noGrp="1"/>
          </p:cNvSpPr>
          <p:nvPr>
            <p:ph idx="1"/>
          </p:nvPr>
        </p:nvSpPr>
        <p:spPr>
          <a:xfrm>
            <a:off x="304800" y="990600"/>
            <a:ext cx="8534400" cy="5181600"/>
          </a:xfrm>
        </p:spPr>
        <p:txBody>
          <a:bodyPr/>
          <a:lstStyle/>
          <a:p>
            <a:pPr>
              <a:lnSpc>
                <a:spcPct val="150000"/>
              </a:lnSpc>
              <a:buFont typeface="+mj-lt"/>
              <a:buAutoNum type="arabicPeriod" startAt="12"/>
            </a:pPr>
            <a:r>
              <a:rPr lang="en-US" sz="1800" dirty="0"/>
              <a:t>StartUp, Minimum Energy costs are zero (note in DAM, RUC and RTC, there is no commitment cost, i.e. the optimization engine sees a Single Model ESR as an On-line Resource available for Dispatch)</a:t>
            </a:r>
          </a:p>
          <a:p>
            <a:pPr>
              <a:lnSpc>
                <a:spcPct val="150000"/>
              </a:lnSpc>
              <a:buFont typeface="+mj-lt"/>
              <a:buAutoNum type="arabicPeriod" startAt="12"/>
            </a:pPr>
            <a:r>
              <a:rPr lang="en-US" sz="1800" dirty="0"/>
              <a:t>AS market participation (EMS Upgrade/RTC go-live):  A Single Model ESR can offer to provide any Ancillary Service where it has demonstrated the appropriate qualifications</a:t>
            </a:r>
          </a:p>
          <a:p>
            <a:pPr>
              <a:lnSpc>
                <a:spcPct val="150000"/>
              </a:lnSpc>
              <a:buFont typeface="+mj-lt"/>
              <a:buAutoNum type="arabicPeriod" startAt="12"/>
            </a:pPr>
            <a:r>
              <a:rPr lang="en-US" sz="1800" dirty="0"/>
              <a:t>Constraints in optimization engine for DAM, RUC and RTC</a:t>
            </a:r>
          </a:p>
          <a:p>
            <a:pPr lvl="1">
              <a:lnSpc>
                <a:spcPct val="150000"/>
              </a:lnSpc>
            </a:pPr>
            <a:r>
              <a:rPr lang="en-US" sz="1600" dirty="0"/>
              <a:t>Dispatch problem for on-line Single Model ESR (no commitment)</a:t>
            </a:r>
          </a:p>
          <a:p>
            <a:pPr lvl="1">
              <a:lnSpc>
                <a:spcPct val="150000"/>
              </a:lnSpc>
            </a:pPr>
            <a:r>
              <a:rPr lang="en-US" sz="1600" dirty="0"/>
              <a:t>Constraints are the same as on-line conventional Generation Resource with following additional considerations</a:t>
            </a:r>
          </a:p>
          <a:p>
            <a:pPr lvl="2">
              <a:lnSpc>
                <a:spcPct val="150000"/>
              </a:lnSpc>
            </a:pPr>
            <a:r>
              <a:rPr lang="en-US" sz="1400" dirty="0"/>
              <a:t>Limits (LSL, LDL and sometimes HDL,HSL) can be negative</a:t>
            </a:r>
          </a:p>
          <a:p>
            <a:pPr lvl="2">
              <a:lnSpc>
                <a:spcPct val="150000"/>
              </a:lnSpc>
            </a:pPr>
            <a:r>
              <a:rPr lang="en-US" sz="1400" dirty="0"/>
              <a:t>Energy Awards/Base points can be positive or negative values</a:t>
            </a:r>
          </a:p>
          <a:p>
            <a:pPr>
              <a:lnSpc>
                <a:spcPct val="150000"/>
              </a:lnSpc>
            </a:pPr>
            <a:endParaRPr lang="en-US" sz="1800" dirty="0"/>
          </a:p>
          <a:p>
            <a:pPr>
              <a:lnSpc>
                <a:spcPct val="150000"/>
              </a:lnSpc>
            </a:pPr>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spTree>
    <p:extLst>
      <p:ext uri="{BB962C8B-B14F-4D97-AF65-F5344CB8AC3E}">
        <p14:creationId xmlns:p14="http://schemas.microsoft.com/office/powerpoint/2010/main" val="74826875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purl.org/dc/elements/1.1/"/>
    <ds:schemaRef ds:uri="http://schemas.microsoft.com/office/2006/metadata/properties"/>
    <ds:schemaRef ds:uri="http://purl.org/dc/terms/"/>
    <ds:schemaRef ds:uri="http://schemas.microsoft.com/office/2006/documentManagement/types"/>
    <ds:schemaRef ds:uri="http://schemas.openxmlformats.org/package/2006/metadata/core-properties"/>
    <ds:schemaRef ds:uri="http://schemas.microsoft.com/office/infopath/2007/PartnerControls"/>
    <ds:schemaRef ds:uri="c34af464-7aa1-4edd-9be4-83dffc1cb926"/>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1663</TotalTime>
  <Words>1288</Words>
  <Application>Microsoft Office PowerPoint</Application>
  <PresentationFormat>On-screen Show (4:3)</PresentationFormat>
  <Paragraphs>164</Paragraphs>
  <Slides>12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12</vt:i4>
      </vt:variant>
    </vt:vector>
  </HeadingPairs>
  <TitlesOfParts>
    <vt:vector size="18" baseType="lpstr">
      <vt:lpstr>Arial</vt:lpstr>
      <vt:lpstr>Calibri</vt:lpstr>
      <vt:lpstr>Cambria Math</vt:lpstr>
      <vt:lpstr>Times New Roman</vt:lpstr>
      <vt:lpstr>1_Custom Design</vt:lpstr>
      <vt:lpstr>Office Theme</vt:lpstr>
      <vt:lpstr>PowerPoint Presentation</vt:lpstr>
      <vt:lpstr>ERCOT Evolution for Battery Energy Storage Resources</vt:lpstr>
      <vt:lpstr>KTCs for NPRR 1014 (BESTF-4) Single Model Energy Storage Resource </vt:lpstr>
      <vt:lpstr>High Level Description for NPRR 1014</vt:lpstr>
      <vt:lpstr>Single Model ESR</vt:lpstr>
      <vt:lpstr>NPRR 1014 Single Model Resource</vt:lpstr>
      <vt:lpstr>NPRR 1014 Single Model Resource</vt:lpstr>
      <vt:lpstr>NPRR 1014 Single Model Resource</vt:lpstr>
      <vt:lpstr>NPRR 1014 Single Model Resource</vt:lpstr>
      <vt:lpstr>Single Model Settlements (KTC -7) </vt:lpstr>
      <vt:lpstr>Settlements Continued</vt:lpstr>
      <vt:lpstr>Potentially Useful Links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Ragsdale, Kenneth</cp:lastModifiedBy>
  <cp:revision>44</cp:revision>
  <cp:lastPrinted>2016-01-21T20:53:15Z</cp:lastPrinted>
  <dcterms:created xsi:type="dcterms:W3CDTF">2016-01-21T15:20:31Z</dcterms:created>
  <dcterms:modified xsi:type="dcterms:W3CDTF">2023-09-07T15:48:19Z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2023-09-01T14:30:22Z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702bdec6-7b0e-4746-93a6-4b53c4f8f347</vt:lpwstr>
  </property>
  <property fmtid="{D5CDD505-2E9C-101B-9397-08002B2CF9AE}" pid="9" name="MSIP_Label_7084cbda-52b8-46fb-a7b7-cb5bd465ed85_ContentBits">
    <vt:lpwstr>0</vt:lpwstr>
  </property>
</Properties>
</file>