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2" r:id="rId5"/>
    <p:sldMasterId id="2147483664" r:id="rId6"/>
  </p:sldMasterIdLst>
  <p:notesMasterIdLst>
    <p:notesMasterId r:id="rId57"/>
  </p:notesMasterIdLst>
  <p:handoutMasterIdLst>
    <p:handoutMasterId r:id="rId58"/>
  </p:handoutMasterIdLst>
  <p:sldIdLst>
    <p:sldId id="274" r:id="rId7"/>
    <p:sldId id="275" r:id="rId8"/>
    <p:sldId id="276" r:id="rId9"/>
    <p:sldId id="277" r:id="rId10"/>
    <p:sldId id="323"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 id="316" r:id="rId50"/>
    <p:sldId id="317" r:id="rId51"/>
    <p:sldId id="318" r:id="rId52"/>
    <p:sldId id="319" r:id="rId53"/>
    <p:sldId id="320" r:id="rId54"/>
    <p:sldId id="321" r:id="rId55"/>
    <p:sldId id="322" r:id="rId5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w, Pamela" initials="SP" lastIdx="3" clrIdx="0">
    <p:extLst>
      <p:ext uri="{19B8F6BF-5375-455C-9EA6-DF929625EA0E}">
        <p15:presenceInfo xmlns:p15="http://schemas.microsoft.com/office/powerpoint/2012/main" userId="S-1-5-21-639947351-343809578-3807592339-48228" providerId="AD"/>
      </p:ext>
    </p:extLst>
  </p:cmAuthor>
  <p:cmAuthor id="2" name="Pamela Shaw" initials="PS" lastIdx="4" clrIdx="1">
    <p:extLst>
      <p:ext uri="{19B8F6BF-5375-455C-9EA6-DF929625EA0E}">
        <p15:presenceInfo xmlns:p15="http://schemas.microsoft.com/office/powerpoint/2012/main" userId="Pamela Sha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64" autoAdjust="0"/>
    <p:restoredTop sz="79322" autoAdjust="0"/>
  </p:normalViewPr>
  <p:slideViewPr>
    <p:cSldViewPr showGuides="1">
      <p:cViewPr varScale="1">
        <p:scale>
          <a:sx n="90" d="100"/>
          <a:sy n="90" d="100"/>
        </p:scale>
        <p:origin x="1890"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handoutMaster" Target="handoutMasters/handoutMaster1.xml"/><Relationship Id="rId5" Type="http://schemas.openxmlformats.org/officeDocument/2006/relationships/slideMaster" Target="slideMasters/slideMaster2.xml"/><Relationship Id="rId61" Type="http://schemas.openxmlformats.org/officeDocument/2006/relationships/viewProps" Target="viewProps.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commentAuthors" Target="commentAuthor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notesMaster" Target="notesMasters/notesMaster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9/7/2023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38</a:t>
            </a:fld>
            <a:endParaRPr lang="en-US"/>
          </a:p>
        </p:txBody>
      </p:sp>
    </p:spTree>
    <p:extLst>
      <p:ext uri="{BB962C8B-B14F-4D97-AF65-F5344CB8AC3E}">
        <p14:creationId xmlns:p14="http://schemas.microsoft.com/office/powerpoint/2010/main" val="2942348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44</a:t>
            </a:fld>
            <a:endParaRPr lang="en-US"/>
          </a:p>
        </p:txBody>
      </p:sp>
    </p:spTree>
    <p:extLst>
      <p:ext uri="{BB962C8B-B14F-4D97-AF65-F5344CB8AC3E}">
        <p14:creationId xmlns:p14="http://schemas.microsoft.com/office/powerpoint/2010/main" val="3337651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5186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sz="320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4960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75766"/>
            <a:ext cx="8534400" cy="4844268"/>
          </a:xfrm>
          <a:prstGeom prst="rect">
            <a:avLst/>
          </a:prstGeom>
        </p:spPr>
        <p:txBody>
          <a:bodyPr/>
          <a:lstStyle>
            <a:lvl1pPr>
              <a:buFont typeface="+mj-lt"/>
              <a:buAutoNum type="arabicParenR"/>
              <a:defRPr sz="1800">
                <a:solidFill>
                  <a:schemeClr val="tx2"/>
                </a:solidFill>
              </a:defRPr>
            </a:lvl1pPr>
            <a:lvl2pPr marL="800100" indent="-342900">
              <a:buFont typeface="+mj-lt"/>
              <a:buAutoNum type="alphaLcParenR"/>
              <a:defRPr sz="1600">
                <a:solidFill>
                  <a:schemeClr val="tx2"/>
                </a:solidFill>
              </a:defRPr>
            </a:lvl2pPr>
            <a:lvl3pPr marL="1314450" indent="-400050">
              <a:buFont typeface="+mj-lt"/>
              <a:buAutoNum type="romanLcPeriod"/>
              <a:defRPr sz="1600">
                <a:solidFill>
                  <a:schemeClr val="tx2"/>
                </a:solidFill>
              </a:defRPr>
            </a:lvl3pPr>
            <a:lvl4pPr marL="1771650" indent="-400050">
              <a:buFont typeface="+mj-lt"/>
              <a:buAutoNum type="romanLcPeriod"/>
              <a:defRPr sz="1600">
                <a:solidFill>
                  <a:schemeClr val="tx2"/>
                </a:solidFill>
              </a:defRPr>
            </a:lvl4pPr>
            <a:lvl5pPr marL="2228850" indent="-400050">
              <a:buFont typeface="+mj-lt"/>
              <a:buAutoNum type="romanLcPeriod"/>
              <a:defRPr sz="16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408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24287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3069729491"/>
      </p:ext>
    </p:extLst>
  </p:cSld>
  <p:clrMap bg1="lt1" tx1="dk1" bg2="lt2" tx2="dk2" accent1="accent1" accent2="accent2" accent3="accent3" accent4="accent4" accent5="accent5" accent6="accent6" hlink="hlink" folHlink="folHlink"/>
  <p:sldLayoutIdLst>
    <p:sldLayoutId id="214748366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42337791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www.ercot.com/mktrules/issues/NPRR1013" TargetMode="External"/><Relationship Id="rId3" Type="http://schemas.openxmlformats.org/officeDocument/2006/relationships/hyperlink" Target="https://www.ercot.com/mktrules/issues/NPRR1008" TargetMode="External"/><Relationship Id="rId7" Type="http://schemas.openxmlformats.org/officeDocument/2006/relationships/hyperlink" Target="https://www.ercot.com/mktrules/issues/NPRR1012" TargetMode="External"/><Relationship Id="rId12" Type="http://schemas.openxmlformats.org/officeDocument/2006/relationships/hyperlink" Target="https://www.ercot.com/mktrules/puctDirectives/rtCoOptimization" TargetMode="External"/><Relationship Id="rId2" Type="http://schemas.openxmlformats.org/officeDocument/2006/relationships/hyperlink" Target="https://www.ercot.com/mktrules/issues/NPRR1007" TargetMode="External"/><Relationship Id="rId1" Type="http://schemas.openxmlformats.org/officeDocument/2006/relationships/slideLayout" Target="../slideLayouts/slideLayout4.xml"/><Relationship Id="rId6" Type="http://schemas.openxmlformats.org/officeDocument/2006/relationships/hyperlink" Target="https://www.ercot.com/mktrules/issues/NPRR1011" TargetMode="External"/><Relationship Id="rId11" Type="http://schemas.openxmlformats.org/officeDocument/2006/relationships/hyperlink" Target="https://www.ercot.com/committees/inactive/rtctf" TargetMode="External"/><Relationship Id="rId5" Type="http://schemas.openxmlformats.org/officeDocument/2006/relationships/hyperlink" Target="https://www.ercot.com/mktrules/issues/NPRR1010" TargetMode="External"/><Relationship Id="rId10" Type="http://schemas.openxmlformats.org/officeDocument/2006/relationships/hyperlink" Target="https://www.ercot.com/mktrules/issues/OBDRR020" TargetMode="External"/><Relationship Id="rId4" Type="http://schemas.openxmlformats.org/officeDocument/2006/relationships/hyperlink" Target="https://www.ercot.com/mktrules/issues/NPRR1009" TargetMode="External"/><Relationship Id="rId9" Type="http://schemas.openxmlformats.org/officeDocument/2006/relationships/hyperlink" Target="https://www.ercot.com/mktrules/issues/NOGRR211"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046988"/>
          </a:xfrm>
          <a:prstGeom prst="rect">
            <a:avLst/>
          </a:prstGeom>
          <a:noFill/>
        </p:spPr>
        <p:txBody>
          <a:bodyPr wrap="square" rtlCol="0">
            <a:spAutoFit/>
          </a:bodyPr>
          <a:lstStyle/>
          <a:p>
            <a:r>
              <a:rPr lang="en-US" sz="2400" b="1" dirty="0">
                <a:solidFill>
                  <a:srgbClr val="5B6770"/>
                </a:solidFill>
              </a:rPr>
              <a:t>Refresher on Real-Time Co-Optimization Key Principles </a:t>
            </a:r>
          </a:p>
          <a:p>
            <a:endParaRPr lang="en-US" dirty="0">
              <a:solidFill>
                <a:srgbClr val="5B6770"/>
              </a:solidFill>
            </a:endParaRPr>
          </a:p>
          <a:p>
            <a:r>
              <a:rPr lang="en-US" i="1" dirty="0">
                <a:solidFill>
                  <a:srgbClr val="5B6770"/>
                </a:solidFill>
              </a:rPr>
              <a:t>Dave Maggio</a:t>
            </a:r>
          </a:p>
          <a:p>
            <a:endParaRPr lang="en-US" dirty="0">
              <a:solidFill>
                <a:srgbClr val="5B6770"/>
              </a:solidFill>
            </a:endParaRPr>
          </a:p>
          <a:p>
            <a:r>
              <a:rPr lang="en-US" dirty="0">
                <a:solidFill>
                  <a:srgbClr val="5B6770"/>
                </a:solidFill>
              </a:rPr>
              <a:t>RTCBTF</a:t>
            </a:r>
          </a:p>
          <a:p>
            <a:r>
              <a:rPr lang="en-US" dirty="0">
                <a:solidFill>
                  <a:srgbClr val="5B6770"/>
                </a:solidFill>
              </a:rPr>
              <a:t>September 8, 2023</a:t>
            </a:r>
          </a:p>
          <a:p>
            <a:endParaRPr lang="en-US" dirty="0">
              <a:solidFill>
                <a:srgbClr val="5B6770"/>
              </a:solidFill>
            </a:endParaRPr>
          </a:p>
          <a:p>
            <a:r>
              <a:rPr lang="en-US" dirty="0">
                <a:solidFill>
                  <a:srgbClr val="5B6770"/>
                </a:solidFill>
              </a:rPr>
              <a:t>ERCOT Public</a:t>
            </a:r>
          </a:p>
          <a:p>
            <a:endParaRPr lang="en-US" dirty="0">
              <a:solidFill>
                <a:srgbClr val="5B6770"/>
              </a:solidFill>
            </a:endParaRPr>
          </a:p>
        </p:txBody>
      </p:sp>
    </p:spTree>
    <p:extLst>
      <p:ext uri="{BB962C8B-B14F-4D97-AF65-F5344CB8AC3E}">
        <p14:creationId xmlns:p14="http://schemas.microsoft.com/office/powerpoint/2010/main" val="2496034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KP1.2 - System-Wide Offer Cap and Power Balance Penalty Price </a:t>
            </a:r>
          </a:p>
        </p:txBody>
      </p:sp>
    </p:spTree>
    <p:extLst>
      <p:ext uri="{BB962C8B-B14F-4D97-AF65-F5344CB8AC3E}">
        <p14:creationId xmlns:p14="http://schemas.microsoft.com/office/powerpoint/2010/main" val="2021955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KP1.2 - System-Wide Offer Cap and Power Balance Penalty Price </a:t>
            </a:r>
          </a:p>
        </p:txBody>
      </p:sp>
      <p:sp>
        <p:nvSpPr>
          <p:cNvPr id="3" name="Content Placeholder 2"/>
          <p:cNvSpPr>
            <a:spLocks noGrp="1"/>
          </p:cNvSpPr>
          <p:nvPr>
            <p:ph idx="1"/>
          </p:nvPr>
        </p:nvSpPr>
        <p:spPr/>
        <p:txBody>
          <a:bodyPr/>
          <a:lstStyle/>
          <a:p>
            <a:pPr marL="457200" indent="-457200">
              <a:buFont typeface="+mj-lt"/>
              <a:buAutoNum type="arabicParenR"/>
            </a:pPr>
            <a:r>
              <a:rPr lang="en-US" sz="1800" dirty="0"/>
              <a:t>For the period of the annual Resource Adequacy cycle where the PNM threshold has not been met, the following parameters will be in effect for the RTM:</a:t>
            </a:r>
          </a:p>
          <a:p>
            <a:pPr marL="800100" lvl="1" indent="-342900">
              <a:buFont typeface="+mj-lt"/>
              <a:buAutoNum type="alphaLcParenR"/>
            </a:pPr>
            <a:r>
              <a:rPr lang="en-US" sz="1600" dirty="0"/>
              <a:t>SWOC will be equal to $2,000/MWh;</a:t>
            </a:r>
          </a:p>
          <a:p>
            <a:pPr marL="800100" lvl="1" indent="-342900">
              <a:buFont typeface="+mj-lt"/>
              <a:buAutoNum type="alphaLcParenR"/>
            </a:pPr>
            <a:r>
              <a:rPr lang="en-US" sz="1600" dirty="0"/>
              <a:t>VOLL and the maximum ASDC value will be equal to $9,000/MWh; </a:t>
            </a:r>
          </a:p>
          <a:p>
            <a:pPr marL="800100" lvl="1" indent="-342900">
              <a:buFont typeface="+mj-lt"/>
              <a:buAutoNum type="alphaLcParenR"/>
            </a:pPr>
            <a:r>
              <a:rPr lang="en-US" sz="1600" dirty="0"/>
              <a:t>The energy price, exclusive of congestion costs, produced every execution of the RTM will be capped at $9,000/MWh; and</a:t>
            </a:r>
          </a:p>
          <a:p>
            <a:pPr marL="800100" lvl="1" indent="-342900">
              <a:buFont typeface="+mj-lt"/>
              <a:buAutoNum type="alphaLcParenR"/>
            </a:pPr>
            <a:r>
              <a:rPr lang="en-US" sz="1600" dirty="0"/>
              <a:t>Power Balanc</a:t>
            </a:r>
            <a:r>
              <a:rPr lang="en-US" dirty="0"/>
              <a:t>e Penalty Price (P</a:t>
            </a:r>
            <a:r>
              <a:rPr lang="en-US" sz="1600" dirty="0"/>
              <a:t>BPP) will be equal to $11,000.01/MWh.</a:t>
            </a:r>
          </a:p>
          <a:p>
            <a:pPr>
              <a:buFont typeface="+mj-lt"/>
              <a:buAutoNum type="arabicParenR"/>
            </a:pPr>
            <a:r>
              <a:rPr lang="en-US" sz="1800" dirty="0"/>
              <a:t>After the PNM threshold has been met, a process will be used to adjust the parameters for the RTM to be:</a:t>
            </a:r>
          </a:p>
          <a:p>
            <a:pPr marL="800100" lvl="1" indent="-342900">
              <a:buFont typeface="+mj-lt"/>
              <a:buAutoNum type="alphaLcParenR"/>
            </a:pPr>
            <a:r>
              <a:rPr lang="en-US" sz="1600" dirty="0"/>
              <a:t>SWOC will be equal to $2,000/MWh;</a:t>
            </a:r>
          </a:p>
          <a:p>
            <a:pPr marL="800100" lvl="1" indent="-342900">
              <a:buFont typeface="+mj-lt"/>
              <a:buAutoNum type="alphaLcParenR"/>
            </a:pPr>
            <a:r>
              <a:rPr lang="en-US" sz="1600" dirty="0"/>
              <a:t>VOLL and the maximum ASDC value will be equal to $2,000/MWh; </a:t>
            </a:r>
          </a:p>
          <a:p>
            <a:pPr marL="800100" lvl="1" indent="-342900">
              <a:buFont typeface="+mj-lt"/>
              <a:buAutoNum type="alphaLcParenR"/>
            </a:pPr>
            <a:r>
              <a:rPr lang="en-US" sz="1600" dirty="0"/>
              <a:t>The energy price, exclusive of congestion costs, produced every execution of the RTM will be capped at $2,000/MWh; and</a:t>
            </a:r>
          </a:p>
          <a:p>
            <a:pPr marL="800100" lvl="1" indent="-342900">
              <a:buFont typeface="+mj-lt"/>
              <a:buAutoNum type="alphaLcParenR"/>
            </a:pPr>
            <a:r>
              <a:rPr lang="en-US" sz="1600" dirty="0"/>
              <a:t>PBPP will be equal to $4,000.01/MWh.</a:t>
            </a:r>
          </a:p>
          <a:p>
            <a:pPr marL="400050">
              <a:buFont typeface="+mj-lt"/>
              <a:buAutoNum type="arabicParenR"/>
            </a:pPr>
            <a:r>
              <a:rPr lang="en-US" sz="1800" dirty="0"/>
              <a:t>For the Day-Ahead Market (DAM), the SWOC will be equal to VOLL.</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1906535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KP1.3 - Offering and Awarding Ancillary Services in Real-Time</a:t>
            </a:r>
          </a:p>
        </p:txBody>
      </p:sp>
    </p:spTree>
    <p:extLst>
      <p:ext uri="{BB962C8B-B14F-4D97-AF65-F5344CB8AC3E}">
        <p14:creationId xmlns:p14="http://schemas.microsoft.com/office/powerpoint/2010/main" val="391910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KP1.3 - Offering and Awarding Ancillary Services in Real-Time</a:t>
            </a:r>
          </a:p>
        </p:txBody>
      </p:sp>
      <p:sp>
        <p:nvSpPr>
          <p:cNvPr id="3" name="Content Placeholder 2"/>
          <p:cNvSpPr>
            <a:spLocks noGrp="1"/>
          </p:cNvSpPr>
          <p:nvPr>
            <p:ph idx="1"/>
          </p:nvPr>
        </p:nvSpPr>
        <p:spPr/>
        <p:txBody>
          <a:bodyPr/>
          <a:lstStyle/>
          <a:p>
            <a:r>
              <a:rPr lang="en-US" sz="1600" dirty="0"/>
              <a:t>Qualified Scheduling Entities (QSEs) will have ability in Real-Time to indicate whether a Resource is temporarily unable to provide AS due to operational constraints. </a:t>
            </a:r>
          </a:p>
          <a:p>
            <a:r>
              <a:rPr lang="en-US" sz="1600" dirty="0"/>
              <a:t>Under-Frequency Relay (UFR) Load Resources will be able to self-provide RRS UFR and ECRS; the amount of which will based on Day-Ahead Market (DAM) and AS trades.</a:t>
            </a:r>
          </a:p>
          <a:p>
            <a:r>
              <a:rPr lang="en-US" sz="1600" dirty="0"/>
              <a:t>On-Line hydro Generation Resources not operating in Synchronous Condenser Fast-Response mode will be able to maintain RRS, Non-Spin, and ECRS on those Resources through modification of the Mitigated Offer Cap (MOC).</a:t>
            </a:r>
          </a:p>
          <a:p>
            <a:r>
              <a:rPr lang="en-US" sz="1600" dirty="0"/>
              <a:t>RTC will account for frequency responsive capacity of a Combined-Cycle Generation Resource (CCGR) when awarding AS that is required to be frequency responsive.</a:t>
            </a:r>
          </a:p>
          <a:p>
            <a:pPr lvl="1"/>
            <a:r>
              <a:rPr lang="en-US" sz="1400" dirty="0"/>
              <a:t>In Real-Time, QSEs will supply data informing ERCOT systems, on the portion of the total CCGR MW output that is being provided from the CCGR’s frequency responsive capacity, and, the high and low limits of the CCGR’s frequency responsive capacity.</a:t>
            </a:r>
          </a:p>
          <a:p>
            <a:pPr lvl="1"/>
            <a:r>
              <a:rPr lang="en-US" sz="1400" dirty="0"/>
              <a:t>Utilizing these additional Real-Time data provided by the QSE informing ERCOT systems of the CCGR’s frequency responsive parameters, RTC will limit frequency responsive AS awards to be within the frequency responsive capability limits.</a:t>
            </a:r>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13</a:t>
            </a:fld>
            <a:endParaRPr lang="en-US">
              <a:solidFill>
                <a:prstClr val="black">
                  <a:tint val="75000"/>
                </a:prstClr>
              </a:solidFill>
            </a:endParaRPr>
          </a:p>
        </p:txBody>
      </p:sp>
    </p:spTree>
    <p:extLst>
      <p:ext uri="{BB962C8B-B14F-4D97-AF65-F5344CB8AC3E}">
        <p14:creationId xmlns:p14="http://schemas.microsoft.com/office/powerpoint/2010/main" val="4045708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KP1.3 - Offering and Awarding Ancillary Services in Real-Time</a:t>
            </a:r>
          </a:p>
        </p:txBody>
      </p:sp>
      <p:sp>
        <p:nvSpPr>
          <p:cNvPr id="3" name="Content Placeholder 2"/>
          <p:cNvSpPr>
            <a:spLocks noGrp="1"/>
          </p:cNvSpPr>
          <p:nvPr>
            <p:ph idx="1"/>
          </p:nvPr>
        </p:nvSpPr>
        <p:spPr/>
        <p:txBody>
          <a:bodyPr/>
          <a:lstStyle/>
          <a:p>
            <a:pPr>
              <a:buFont typeface="+mj-lt"/>
              <a:buAutoNum type="arabicParenR" startAt="5"/>
            </a:pPr>
            <a:r>
              <a:rPr lang="en-US" sz="1600" dirty="0"/>
              <a:t>RTC will not change limitations on sub-categories of AS products (e.g., Fast Responding Regulation Service (FRRS), Fast Frequency Response (FFR), and RRS and ECRS provided via UFR).</a:t>
            </a:r>
          </a:p>
          <a:p>
            <a:pPr>
              <a:buAutoNum type="arabicParenR" startAt="5"/>
            </a:pPr>
            <a:r>
              <a:rPr lang="en-US" sz="1600" dirty="0"/>
              <a:t>Off-Line Resources providing Non-Spin that are in startup due to a manual deployment of Non-Spin by ERCOT will continue to be eligible for being awarded Non-Spin for the first 25 minutes following the deployment.  The eligible capacity will be based on the HSL of the Resource less its Base Point instruction.</a:t>
            </a:r>
          </a:p>
          <a:p>
            <a:pPr>
              <a:buAutoNum type="arabicParenR" startAt="5"/>
            </a:pPr>
            <a:r>
              <a:rPr lang="en-US" sz="1600" dirty="0"/>
              <a:t>Resources operating in quick-start mode that are in startup due to a deployment from ERCOT will continue to be eligible for being awarded ECRS and Non-Spin.  The eligible capacity will be based on the High Sustained Limit (HSL) of the Resource less its base point instruction.</a:t>
            </a:r>
          </a:p>
          <a:p>
            <a:pPr>
              <a:buAutoNum type="arabicParenR" startAt="5"/>
            </a:pPr>
            <a:r>
              <a:rPr lang="en-US" sz="1600" dirty="0"/>
              <a:t>During each execution, RTC awards for energy (Base Points) and AS will be based on taking a fresh look at the pool of Resources available to provide energy and AS.</a:t>
            </a:r>
          </a:p>
          <a:p>
            <a:pPr lvl="1"/>
            <a:r>
              <a:rPr lang="en-US" sz="1400" dirty="0"/>
              <a:t>Energy awards (Base Points) will be relative to Resource capability (limits, ramp rates).</a:t>
            </a:r>
          </a:p>
          <a:p>
            <a:pPr lvl="1"/>
            <a:r>
              <a:rPr lang="en-US" sz="1400" dirty="0"/>
              <a:t>AS awards will be relative to Resource capability (limits, ramp rates, etc.) and the ASDCs irrespective of the quantity of AS already being deployed.  </a:t>
            </a:r>
          </a:p>
          <a:p>
            <a:pPr lvl="1"/>
            <a:r>
              <a:rPr lang="en-US" sz="1400" dirty="0"/>
              <a:t>All Resources providing FFR shall be considered during the RTC runs following an automatic deployment of FFR, including continued awarding of FFR and economic dispatch of the Resource up to the Resource’s limits.  The RTC runs will consider the Resource’s energy and AS offers as well as the physical capabilities (e.g., HSL, ramp rates, etc.) of the Resource at the time of execution.</a:t>
            </a:r>
          </a:p>
          <a:p>
            <a:pPr>
              <a:buAutoNum type="arabicParenR" startAt="5"/>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3645240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KP1.3 - Offering and Awarding Ancillary Services in Real-Time</a:t>
            </a:r>
          </a:p>
        </p:txBody>
      </p:sp>
      <p:sp>
        <p:nvSpPr>
          <p:cNvPr id="3" name="Content Placeholder 2"/>
          <p:cNvSpPr>
            <a:spLocks noGrp="1"/>
          </p:cNvSpPr>
          <p:nvPr>
            <p:ph idx="1"/>
          </p:nvPr>
        </p:nvSpPr>
        <p:spPr/>
        <p:txBody>
          <a:bodyPr/>
          <a:lstStyle/>
          <a:p>
            <a:pPr>
              <a:buFont typeface="+mj-lt"/>
              <a:buAutoNum type="arabicParenR" startAt="9"/>
            </a:pPr>
            <a:r>
              <a:rPr lang="en-US" sz="1600" dirty="0"/>
              <a:t>Within RTC, ERCOT operators will have the ability to manually reduce the amount of AS being awarded to Resources that, when deployed, may violate transmission constraints.  ERCOT will notify QSE in Real-Time of any AS capability that has been </a:t>
            </a:r>
            <a:r>
              <a:rPr lang="en-US" sz="1600" dirty="0" err="1"/>
              <a:t>derated</a:t>
            </a:r>
            <a:r>
              <a:rPr lang="en-US" sz="1600" dirty="0"/>
              <a:t> by ERCOT including unit’s new AS limit in MW.  ERCOT will exclude any such manually reduced AS amounts from the AS imbalance calculation.</a:t>
            </a:r>
          </a:p>
          <a:p>
            <a:pPr>
              <a:buAutoNum type="arabicParenR" startAt="9"/>
            </a:pPr>
            <a:r>
              <a:rPr lang="en-US" sz="1600" dirty="0"/>
              <a:t>RTC will utilize the AS Offer structure that will be in place with the implementation of NPRR 863.</a:t>
            </a:r>
          </a:p>
          <a:p>
            <a:pPr>
              <a:buAutoNum type="arabicParenR" startAt="9"/>
            </a:pPr>
            <a:r>
              <a:rPr lang="en-US" sz="1600" dirty="0"/>
              <a:t>QSEs will have the ability to continuously update their AS Offers.  SCED will use the most recently available AS Offer.</a:t>
            </a:r>
          </a:p>
          <a:p>
            <a:pPr>
              <a:buAutoNum type="arabicParenR" startAt="9"/>
            </a:pPr>
            <a:r>
              <a:rPr lang="en-US" sz="1600" dirty="0"/>
              <a:t>Proxy AS Offers will be created for Resources that do not have a valid AS offer curve for the entire operating range of the Resource for use in the RTM and will be consistent with the following guidelines:</a:t>
            </a:r>
          </a:p>
          <a:p>
            <a:pPr lvl="1"/>
            <a:r>
              <a:rPr lang="en-US" sz="1400" dirty="0"/>
              <a:t>The proxy offer will be a linked AS Offer across all AS products for which a Resource is qualified to provide.  For Resources that are not Load Resources, the proxy offer MW will be equal to the Resource’s telemetered HSL.  For Load Resources, the proxy offer MW will be equal to the Resource’s telemetered MPC.</a:t>
            </a:r>
          </a:p>
          <a:p>
            <a:pPr>
              <a:buAutoNum type="arabicParenR" startAt="9"/>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15</a:t>
            </a:fld>
            <a:endParaRPr lang="en-US">
              <a:solidFill>
                <a:prstClr val="black">
                  <a:tint val="75000"/>
                </a:prstClr>
              </a:solidFill>
            </a:endParaRPr>
          </a:p>
        </p:txBody>
      </p:sp>
    </p:spTree>
    <p:extLst>
      <p:ext uri="{BB962C8B-B14F-4D97-AF65-F5344CB8AC3E}">
        <p14:creationId xmlns:p14="http://schemas.microsoft.com/office/powerpoint/2010/main" val="4189415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KP1.3 - Offering and Awarding Ancillary Services in Real-Time</a:t>
            </a:r>
          </a:p>
        </p:txBody>
      </p:sp>
      <p:sp>
        <p:nvSpPr>
          <p:cNvPr id="3" name="Content Placeholder 2"/>
          <p:cNvSpPr>
            <a:spLocks noGrp="1"/>
          </p:cNvSpPr>
          <p:nvPr>
            <p:ph idx="1"/>
          </p:nvPr>
        </p:nvSpPr>
        <p:spPr>
          <a:xfrm>
            <a:off x="304800" y="1028141"/>
            <a:ext cx="8534400" cy="4844268"/>
          </a:xfrm>
        </p:spPr>
        <p:txBody>
          <a:bodyPr/>
          <a:lstStyle/>
          <a:p>
            <a:pPr lvl="1">
              <a:buFont typeface="+mj-lt"/>
              <a:buAutoNum type="alphaLcParenR" startAt="2"/>
            </a:pPr>
            <a:r>
              <a:rPr lang="en-US" sz="1400" dirty="0"/>
              <a:t>For each AS, the price in the proxy AS Offer for that AS for the Resource will be set equal to:</a:t>
            </a:r>
          </a:p>
          <a:p>
            <a:pPr lvl="2"/>
            <a:r>
              <a:rPr lang="en-US" sz="1400" dirty="0"/>
              <a:t>For </a:t>
            </a:r>
            <a:r>
              <a:rPr lang="en-US" sz="1400" dirty="0" err="1"/>
              <a:t>Reg</a:t>
            </a:r>
            <a:r>
              <a:rPr lang="en-US" sz="1400" dirty="0"/>
              <a:t>-Up and RRS, the maximum of a proxy offer price floor for that AS, the Resource’s highest submitted offer price for that AS, the Resource highest price offer for ECRS (submitted or proxy), and the Resource’s highest price offer for Non-Spin (submitted or proxy).</a:t>
            </a:r>
          </a:p>
          <a:p>
            <a:pPr lvl="2"/>
            <a:r>
              <a:rPr lang="en-US" sz="1400" dirty="0"/>
              <a:t>For ECRS, the maximum of a proxy offer price floor for ECRS, the Resource’s highest submitted offer price for ECRS, and the Resource’s highest price offer for Non-Spin (submitted or proxy).</a:t>
            </a:r>
          </a:p>
          <a:p>
            <a:pPr lvl="2"/>
            <a:r>
              <a:rPr lang="en-US" sz="1400" dirty="0"/>
              <a:t>For Non-Spin, the maximum of a proxy offer price floor for Non-Spin and the Resource’s highest submitted offer price for Non-Spin.</a:t>
            </a:r>
          </a:p>
          <a:p>
            <a:pPr lvl="2"/>
            <a:r>
              <a:rPr lang="en-US" sz="1400" dirty="0"/>
              <a:t>For </a:t>
            </a:r>
            <a:r>
              <a:rPr lang="en-US" sz="1400" dirty="0" err="1"/>
              <a:t>Reg</a:t>
            </a:r>
            <a:r>
              <a:rPr lang="en-US" sz="1400" dirty="0"/>
              <a:t>-Down, the maximum of a proxy offer price floor for </a:t>
            </a:r>
            <a:r>
              <a:rPr lang="en-US" sz="1400" dirty="0" err="1"/>
              <a:t>Reg</a:t>
            </a:r>
            <a:r>
              <a:rPr lang="en-US" sz="1400" dirty="0"/>
              <a:t>-Down and the Resource’s highest submitted offer price for </a:t>
            </a:r>
            <a:r>
              <a:rPr lang="en-US" sz="1400" dirty="0" err="1"/>
              <a:t>Reg</a:t>
            </a:r>
            <a:r>
              <a:rPr lang="en-US" sz="1400" dirty="0"/>
              <a:t>-Down.</a:t>
            </a:r>
          </a:p>
          <a:p>
            <a:pPr lvl="1">
              <a:buAutoNum type="alphaLcParenR" startAt="2"/>
            </a:pPr>
            <a:r>
              <a:rPr lang="en-US" sz="1400" dirty="0"/>
              <a:t>Each of the AS proxy offer price floors will be a separate configurable parameter that can be set equal to a defined $/MWh value.</a:t>
            </a:r>
          </a:p>
          <a:p>
            <a:pPr lvl="1">
              <a:buAutoNum type="alphaLcParenR" startAt="2"/>
            </a:pPr>
            <a:r>
              <a:rPr lang="en-US" sz="1400" dirty="0"/>
              <a:t>The system will be designed to allow different proxy offer price floors for instances in which the same AS can be provided by either Off-Line or On-Line Resources (i.e., the proxy offer price floor for an offline Non-Spin offer may be different than the proxy offer price floor for an online Non-Spin offer).  It will also be designed to allow different proxy offer price floors for different subcategories of AS (i.e., the proxy offer price floor for a PFR-type RRS offer may be different than the proxy offer price floor for a UFR-type RRS offer).</a:t>
            </a:r>
          </a:p>
          <a:p>
            <a:pPr lvl="1">
              <a:buAutoNum type="alphaLcParenR" startAt="2"/>
            </a:pPr>
            <a:r>
              <a:rPr lang="en-US" sz="1400" dirty="0"/>
              <a:t>The RTC optimization will enforce various Resource specific AS constraints to ensure the AS awards are feasible, considering both QSE submitted AS offers and RTC created proxy AS Offers.</a:t>
            </a:r>
          </a:p>
          <a:p>
            <a:pPr lvl="1">
              <a:buAutoNum type="alphaLcParenR" startAt="2"/>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16</a:t>
            </a:fld>
            <a:endParaRPr lang="en-US">
              <a:solidFill>
                <a:prstClr val="black">
                  <a:tint val="75000"/>
                </a:prstClr>
              </a:solidFill>
            </a:endParaRPr>
          </a:p>
        </p:txBody>
      </p:sp>
    </p:spTree>
    <p:extLst>
      <p:ext uri="{BB962C8B-B14F-4D97-AF65-F5344CB8AC3E}">
        <p14:creationId xmlns:p14="http://schemas.microsoft.com/office/powerpoint/2010/main" val="3034129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KP1.3 - Offering and Awarding Ancillary Services in Real-Time</a:t>
            </a:r>
          </a:p>
        </p:txBody>
      </p:sp>
      <p:sp>
        <p:nvSpPr>
          <p:cNvPr id="3" name="Content Placeholder 2"/>
          <p:cNvSpPr>
            <a:spLocks noGrp="1"/>
          </p:cNvSpPr>
          <p:nvPr>
            <p:ph idx="1"/>
          </p:nvPr>
        </p:nvSpPr>
        <p:spPr/>
        <p:txBody>
          <a:bodyPr/>
          <a:lstStyle/>
          <a:p>
            <a:pPr>
              <a:buFont typeface="+mj-lt"/>
              <a:buAutoNum type="arabicParenR" startAt="13"/>
            </a:pPr>
            <a:r>
              <a:rPr lang="en-US" dirty="0"/>
              <a:t>Proxy AS Offers will not be created for Resources for use in the DAM.</a:t>
            </a:r>
          </a:p>
          <a:p>
            <a:pPr>
              <a:buAutoNum type="arabicParenR" startAt="13"/>
            </a:pPr>
            <a:r>
              <a:rPr lang="en-US" dirty="0"/>
              <a:t>A behavioral rule will be created that QSEs shall not submit confirmed trades for AS sub-types in excess of their DAM self-arrangement quantity (including 0 or null) .</a:t>
            </a:r>
          </a:p>
          <a:p>
            <a:pPr lvl="1"/>
            <a:r>
              <a:rPr lang="en-US" dirty="0"/>
              <a:t>QSEs will be notified at 1430 in the Day-Ahead if they have an overage.</a:t>
            </a:r>
          </a:p>
          <a:p>
            <a:pPr lvl="1"/>
            <a:r>
              <a:rPr lang="en-US" dirty="0"/>
              <a:t>If the overage is not resolved by the end of the Adjustment Period, QSEs with any overage will be charged the RT MCPC for those quantities.</a:t>
            </a:r>
          </a:p>
          <a:p>
            <a:pPr lvl="1"/>
            <a:r>
              <a:rPr lang="en-US" dirty="0"/>
              <a:t>If ERCOT exceeds the AS sub-type limits system-wide in Real-Time, no awards will be prorated. </a:t>
            </a:r>
          </a:p>
          <a:p>
            <a:pPr>
              <a:buAutoNum type="arabicParenR" startAt="13"/>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17</a:t>
            </a:fld>
            <a:endParaRPr lang="en-US">
              <a:solidFill>
                <a:prstClr val="black">
                  <a:tint val="75000"/>
                </a:prstClr>
              </a:solidFill>
            </a:endParaRPr>
          </a:p>
        </p:txBody>
      </p:sp>
    </p:spTree>
    <p:extLst>
      <p:ext uri="{BB962C8B-B14F-4D97-AF65-F5344CB8AC3E}">
        <p14:creationId xmlns:p14="http://schemas.microsoft.com/office/powerpoint/2010/main" val="2806083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KP1.4 - Systems/Applications that Provide Input into the Real-Time Optimization Engine</a:t>
            </a:r>
          </a:p>
        </p:txBody>
      </p:sp>
    </p:spTree>
    <p:extLst>
      <p:ext uri="{BB962C8B-B14F-4D97-AF65-F5344CB8AC3E}">
        <p14:creationId xmlns:p14="http://schemas.microsoft.com/office/powerpoint/2010/main" val="2483365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KP1.4 - Systems/Applications that Provide Input into the Real-Time Optimization Engine</a:t>
            </a:r>
          </a:p>
        </p:txBody>
      </p:sp>
      <p:sp>
        <p:nvSpPr>
          <p:cNvPr id="3" name="Content Placeholder 2"/>
          <p:cNvSpPr>
            <a:spLocks noGrp="1"/>
          </p:cNvSpPr>
          <p:nvPr>
            <p:ph idx="1"/>
          </p:nvPr>
        </p:nvSpPr>
        <p:spPr>
          <a:xfrm>
            <a:off x="304800" y="1066241"/>
            <a:ext cx="8534400" cy="4844268"/>
          </a:xfrm>
        </p:spPr>
        <p:txBody>
          <a:bodyPr/>
          <a:lstStyle/>
          <a:p>
            <a:r>
              <a:rPr lang="en-US" sz="1400" dirty="0"/>
              <a:t>Under RTC, for Resources that are being economically dispatched by ERCOT, the current practice of pre-reserving portions of their capacity to provide AS through telemetry from the Resource’s QSE will be discontinued.  AS awards will now be an output of RTC. </a:t>
            </a:r>
          </a:p>
          <a:p>
            <a:pPr lvl="1"/>
            <a:r>
              <a:rPr lang="en-US" sz="1200" dirty="0"/>
              <a:t>Because of this, Resource Limit Calculator (RLC) calculated Resource Limits of High and Low Ancillary Service Limits (HASLs and LASLs) will be discontinued. </a:t>
            </a:r>
          </a:p>
          <a:p>
            <a:pPr lvl="1"/>
            <a:r>
              <a:rPr lang="en-US" sz="1200" dirty="0"/>
              <a:t>With the HASL and LASL calculations being discontinued, the method for calculating dispatch limits needs to be modified. HSLs, LSLs, and telemetered ramp rates will be used directly to calculate High and Low Dispatch Limits (HDLs and LDLs), per the formulas:</a:t>
            </a:r>
          </a:p>
          <a:p>
            <a:pPr marL="0" indent="0">
              <a:buNone/>
            </a:pPr>
            <a:r>
              <a:rPr lang="en-US" sz="1200" dirty="0"/>
              <a:t>	  HDL=Min(</a:t>
            </a:r>
            <a:r>
              <a:rPr lang="en-US" sz="1200" dirty="0" err="1"/>
              <a:t>HSL,TelemMW+NormalTelemeteredRampRateUp</a:t>
            </a:r>
            <a:r>
              <a:rPr lang="en-US" sz="1200" dirty="0"/>
              <a:t>*5)</a:t>
            </a:r>
          </a:p>
          <a:p>
            <a:pPr marL="0" indent="0">
              <a:buNone/>
            </a:pPr>
            <a:r>
              <a:rPr lang="en-US" sz="1200" dirty="0"/>
              <a:t>                       LDL=Max(</a:t>
            </a:r>
            <a:r>
              <a:rPr lang="en-US" sz="1200" dirty="0" err="1"/>
              <a:t>LSL,TelemMW-NormalTelemeteredRampRateDn</a:t>
            </a:r>
            <a:r>
              <a:rPr lang="en-US" sz="1200" dirty="0"/>
              <a:t>*5)</a:t>
            </a:r>
          </a:p>
          <a:p>
            <a:pPr>
              <a:buFont typeface="+mj-lt"/>
              <a:buAutoNum type="arabicParenR" startAt="2"/>
            </a:pPr>
            <a:r>
              <a:rPr lang="en-US" sz="1400" dirty="0"/>
              <a:t>Under RTC, the following will occur: </a:t>
            </a:r>
          </a:p>
          <a:p>
            <a:pPr lvl="1"/>
            <a:r>
              <a:rPr lang="en-US" sz="1200" dirty="0"/>
              <a:t>HASL and LASL calculations will be discontinued;</a:t>
            </a:r>
          </a:p>
          <a:p>
            <a:pPr lvl="1"/>
            <a:r>
              <a:rPr lang="en-US" sz="1200" dirty="0"/>
              <a:t>AS will be a Resource specific award (and an output of RTC); </a:t>
            </a:r>
          </a:p>
          <a:p>
            <a:pPr lvl="1"/>
            <a:r>
              <a:rPr lang="en-US" sz="1200" dirty="0"/>
              <a:t>AS will be awarded only to Resources that are qualified to provide the service; and </a:t>
            </a:r>
          </a:p>
          <a:p>
            <a:pPr lvl="1"/>
            <a:r>
              <a:rPr lang="en-US" sz="1200" dirty="0"/>
              <a:t>Regulation instructions will be Generation Resource-specific. </a:t>
            </a:r>
          </a:p>
          <a:p>
            <a:pPr marL="0" indent="0">
              <a:buNone/>
            </a:pPr>
            <a:r>
              <a:rPr lang="en-US" sz="1400" dirty="0"/>
              <a:t>	</a:t>
            </a:r>
            <a:r>
              <a:rPr lang="en-US" sz="1200" dirty="0"/>
              <a:t>Furthermore, the following modifications to Real-Time telemetered information provided from/to QSEs via RLC 	will be necessary: </a:t>
            </a:r>
          </a:p>
          <a:p>
            <a:pPr lvl="2"/>
            <a:r>
              <a:rPr lang="en-US" sz="1200" dirty="0"/>
              <a:t>For Generation Resources, AS-related (</a:t>
            </a:r>
            <a:r>
              <a:rPr lang="en-US" sz="1200" dirty="0" err="1"/>
              <a:t>i</a:t>
            </a:r>
            <a:r>
              <a:rPr lang="en-US" sz="1200" dirty="0"/>
              <a:t>) responsibility and schedule telemetry, and (ii) Regulation Up/Down participation factor telemetry from QSEs will be discontinued;</a:t>
            </a:r>
          </a:p>
          <a:p>
            <a:pPr lvl="2"/>
            <a:r>
              <a:rPr lang="en-US" sz="1200" dirty="0"/>
              <a:t>New telemetry for QSEs to track (</a:t>
            </a:r>
            <a:r>
              <a:rPr lang="en-US" sz="1200" dirty="0" err="1"/>
              <a:t>i</a:t>
            </a:r>
            <a:r>
              <a:rPr lang="en-US" sz="1200" dirty="0"/>
              <a:t>) Resource-specific AS awards, and  (ii) Generation Resource-specific Regulation Up/Down instructions from LFC;</a:t>
            </a:r>
          </a:p>
          <a:p>
            <a:pPr>
              <a:buAutoNum type="arabicParenR" startAt="2"/>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19</a:t>
            </a:fld>
            <a:endParaRPr lang="en-US">
              <a:solidFill>
                <a:prstClr val="black">
                  <a:tint val="75000"/>
                </a:prstClr>
              </a:solidFill>
            </a:endParaRPr>
          </a:p>
        </p:txBody>
      </p:sp>
    </p:spTree>
    <p:extLst>
      <p:ext uri="{BB962C8B-B14F-4D97-AF65-F5344CB8AC3E}">
        <p14:creationId xmlns:p14="http://schemas.microsoft.com/office/powerpoint/2010/main" val="3261777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304800" y="762000"/>
            <a:ext cx="8534400" cy="5334000"/>
          </a:xfrm>
        </p:spPr>
        <p:txBody>
          <a:bodyPr/>
          <a:lstStyle/>
          <a:p>
            <a:pPr>
              <a:buFont typeface="Arial" panose="020B0604020202020204" pitchFamily="34" charset="0"/>
              <a:buChar char="•"/>
            </a:pPr>
            <a:r>
              <a:rPr lang="en-US" dirty="0"/>
              <a:t>The following material is a collection of the Real-Time Co-optimization (RTC) Key Principles (KPs) and associated concepts that were approved by the ERCOT Board of Directors in February 2020.</a:t>
            </a:r>
          </a:p>
          <a:p>
            <a:pPr lvl="1">
              <a:buFont typeface="Arial" panose="020B0604020202020204" pitchFamily="34" charset="0"/>
              <a:buChar char="•"/>
            </a:pPr>
            <a:r>
              <a:rPr lang="en-US" b="1" i="1" dirty="0"/>
              <a:t>These are provided in the exact form in which they were approved at that time</a:t>
            </a:r>
            <a:r>
              <a:rPr lang="en-US" dirty="0"/>
              <a:t>, recognizing that other policy and design changes have occurred since then that may need to be incorporated.  There are also instances in which changes have already been implemented.</a:t>
            </a:r>
          </a:p>
          <a:p>
            <a:pPr marL="0" indent="0">
              <a:buNone/>
            </a:pPr>
            <a:endParaRPr lang="en-US" sz="1050" dirty="0"/>
          </a:p>
          <a:p>
            <a:pPr>
              <a:buFont typeface="Arial" panose="020B0604020202020204" pitchFamily="34" charset="0"/>
              <a:buChar char="•"/>
            </a:pPr>
            <a:r>
              <a:rPr lang="en-US" dirty="0"/>
              <a:t>These KPs set the stage for Revision Requests that were to be developed that adhered to these approved principles.  </a:t>
            </a:r>
          </a:p>
          <a:p>
            <a:pPr lvl="1">
              <a:buFont typeface="Arial" panose="020B0604020202020204" pitchFamily="34" charset="0"/>
              <a:buChar char="•"/>
            </a:pPr>
            <a:r>
              <a:rPr lang="en-US" dirty="0"/>
              <a:t>The associated suite of Revision Requests were approved in December 2020.</a:t>
            </a:r>
          </a:p>
          <a:p>
            <a:pPr>
              <a:buFont typeface="Arial" panose="020B0604020202020204" pitchFamily="34" charset="0"/>
              <a:buChar char="•"/>
            </a:pPr>
            <a:endParaRPr lang="en-US" dirty="0"/>
          </a:p>
          <a:p>
            <a:pPr>
              <a:buFont typeface="Arial" panose="020B0604020202020204" pitchFamily="34" charset="0"/>
              <a:buChar char="•"/>
            </a:pPr>
            <a:r>
              <a:rPr lang="en-US" dirty="0"/>
              <a:t>Today’s discussion will be a fairly quick review of all the material, but it is a chance for everyone to refamiliarize themselves with the information.</a:t>
            </a:r>
          </a:p>
          <a:p>
            <a:pPr>
              <a:buFont typeface="Arial" panose="020B0604020202020204" pitchFamily="34" charset="0"/>
              <a:buChar char="•"/>
            </a:pPr>
            <a:endParaRPr lang="en-US" dirty="0"/>
          </a:p>
          <a:p>
            <a:pPr>
              <a:buFont typeface="Arial" panose="020B0604020202020204" pitchFamily="34" charset="0"/>
              <a:buChar char="•"/>
            </a:pPr>
            <a:r>
              <a:rPr lang="en-US" dirty="0"/>
              <a:t>This is intended to be a helpful refresher, but we would encourage everyone to also spend time in reviewing the associated Revision Requests, which will play a more direct role in guiding the on-going project work.</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3713139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KP1.4 - Systems/Applications that Provide Input into the Real-Time Optimization Engine</a:t>
            </a:r>
          </a:p>
        </p:txBody>
      </p:sp>
      <p:sp>
        <p:nvSpPr>
          <p:cNvPr id="3" name="Content Placeholder 2"/>
          <p:cNvSpPr>
            <a:spLocks noGrp="1"/>
          </p:cNvSpPr>
          <p:nvPr>
            <p:ph idx="1"/>
          </p:nvPr>
        </p:nvSpPr>
        <p:spPr/>
        <p:txBody>
          <a:bodyPr/>
          <a:lstStyle/>
          <a:p>
            <a:pPr>
              <a:buFont typeface="+mj-lt"/>
              <a:buAutoNum type="arabicParenR" startAt="3"/>
            </a:pPr>
            <a:r>
              <a:rPr lang="en-US" dirty="0"/>
              <a:t>For  each Resource, QSEs will continue to send Up and Down Normal Ramp Rates that represent the 5-minute ramping capability of the Resource.  In addition, there will be new telemetry to be submitted by QSEs to inform ERCOT of the current physical capability of a qualified Resource to provide AS.  These telemetry points will be calculated and updated by the QSE every 2 seconds and will be used as additional limits on AS awards below what could be awarded given the Resource’s other constraints such as HSL, HDL, LDL, and LSL.  The table below describes the existing and new telemetry points required for each AS product or sub-product, the unit of measure for the telemetry point, and a comment describing what the telemetry point is and how it will be used.</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20</a:t>
            </a:fld>
            <a:endParaRPr lang="en-US">
              <a:solidFill>
                <a:prstClr val="black">
                  <a:tint val="75000"/>
                </a:prstClr>
              </a:solidFill>
            </a:endParaRPr>
          </a:p>
        </p:txBody>
      </p:sp>
    </p:spTree>
    <p:extLst>
      <p:ext uri="{BB962C8B-B14F-4D97-AF65-F5344CB8AC3E}">
        <p14:creationId xmlns:p14="http://schemas.microsoft.com/office/powerpoint/2010/main" val="4083335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KP1.4 - Systems/Applications that Provide Input into the Real-Time Optimization Engine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61368398"/>
              </p:ext>
            </p:extLst>
          </p:nvPr>
        </p:nvGraphicFramePr>
        <p:xfrm>
          <a:off x="556329" y="1133952"/>
          <a:ext cx="7606595" cy="4843464"/>
        </p:xfrm>
        <a:graphic>
          <a:graphicData uri="http://schemas.openxmlformats.org/drawingml/2006/table">
            <a:tbl>
              <a:tblPr firstRow="1" firstCol="1" bandRow="1">
                <a:tableStyleId>{5C22544A-7EE6-4342-B048-85BDC9FD1C3A}</a:tableStyleId>
              </a:tblPr>
              <a:tblGrid>
                <a:gridCol w="2025333">
                  <a:extLst>
                    <a:ext uri="{9D8B030D-6E8A-4147-A177-3AD203B41FA5}">
                      <a16:colId xmlns:a16="http://schemas.microsoft.com/office/drawing/2014/main" val="20000"/>
                    </a:ext>
                  </a:extLst>
                </a:gridCol>
                <a:gridCol w="1623359">
                  <a:extLst>
                    <a:ext uri="{9D8B030D-6E8A-4147-A177-3AD203B41FA5}">
                      <a16:colId xmlns:a16="http://schemas.microsoft.com/office/drawing/2014/main" val="20001"/>
                    </a:ext>
                  </a:extLst>
                </a:gridCol>
                <a:gridCol w="3957903">
                  <a:extLst>
                    <a:ext uri="{9D8B030D-6E8A-4147-A177-3AD203B41FA5}">
                      <a16:colId xmlns:a16="http://schemas.microsoft.com/office/drawing/2014/main" val="20002"/>
                    </a:ext>
                  </a:extLst>
                </a:gridCol>
              </a:tblGrid>
              <a:tr h="334032">
                <a:tc>
                  <a:txBody>
                    <a:bodyPr/>
                    <a:lstStyle/>
                    <a:p>
                      <a:pPr marL="0" marR="0">
                        <a:spcBef>
                          <a:spcPts val="600"/>
                        </a:spcBef>
                        <a:spcAft>
                          <a:spcPts val="600"/>
                        </a:spcAft>
                      </a:pPr>
                      <a:r>
                        <a:rPr lang="en-US" sz="1100" dirty="0">
                          <a:effectLst/>
                        </a:rPr>
                        <a:t>Product or sub-product</a:t>
                      </a:r>
                      <a:endParaRPr lang="en-US" sz="1100" dirty="0">
                        <a:effectLst/>
                        <a:latin typeface="Times New Roman" panose="02020603050405020304" pitchFamily="18" charset="0"/>
                        <a:ea typeface="Times New Roman" panose="02020603050405020304" pitchFamily="18" charset="0"/>
                      </a:endParaRPr>
                    </a:p>
                  </a:txBody>
                  <a:tcPr marL="62631" marR="62631" marT="0" marB="0"/>
                </a:tc>
                <a:tc>
                  <a:txBody>
                    <a:bodyPr/>
                    <a:lstStyle/>
                    <a:p>
                      <a:pPr marL="0" marR="0">
                        <a:spcBef>
                          <a:spcPts val="600"/>
                        </a:spcBef>
                        <a:spcAft>
                          <a:spcPts val="600"/>
                        </a:spcAft>
                      </a:pPr>
                      <a:r>
                        <a:rPr lang="en-US" sz="1100">
                          <a:effectLst/>
                        </a:rPr>
                        <a:t>Telemetry Unit</a:t>
                      </a:r>
                      <a:endParaRPr lang="en-US" sz="1100">
                        <a:effectLst/>
                        <a:latin typeface="Times New Roman" panose="02020603050405020304" pitchFamily="18" charset="0"/>
                        <a:ea typeface="Times New Roman" panose="02020603050405020304" pitchFamily="18" charset="0"/>
                      </a:endParaRPr>
                    </a:p>
                  </a:txBody>
                  <a:tcPr marL="62631" marR="62631" marT="0" marB="0"/>
                </a:tc>
                <a:tc>
                  <a:txBody>
                    <a:bodyPr/>
                    <a:lstStyle/>
                    <a:p>
                      <a:pPr marL="0" marR="0">
                        <a:spcBef>
                          <a:spcPts val="600"/>
                        </a:spcBef>
                        <a:spcAft>
                          <a:spcPts val="600"/>
                        </a:spcAft>
                      </a:pPr>
                      <a:r>
                        <a:rPr lang="en-US" sz="1100" dirty="0">
                          <a:effectLst/>
                        </a:rPr>
                        <a:t>Comment</a:t>
                      </a:r>
                      <a:endParaRPr lang="en-US" sz="1100" dirty="0">
                        <a:effectLst/>
                        <a:latin typeface="Times New Roman" panose="02020603050405020304" pitchFamily="18" charset="0"/>
                        <a:ea typeface="Times New Roman" panose="02020603050405020304" pitchFamily="18" charset="0"/>
                      </a:endParaRPr>
                    </a:p>
                  </a:txBody>
                  <a:tcPr marL="62631" marR="62631" marT="0" marB="0"/>
                </a:tc>
                <a:extLst>
                  <a:ext uri="{0D108BD9-81ED-4DB2-BD59-A6C34878D82A}">
                    <a16:rowId xmlns:a16="http://schemas.microsoft.com/office/drawing/2014/main" val="10000"/>
                  </a:ext>
                </a:extLst>
              </a:tr>
              <a:tr h="835080">
                <a:tc>
                  <a:txBody>
                    <a:bodyPr/>
                    <a:lstStyle/>
                    <a:p>
                      <a:pPr marL="0" marR="0">
                        <a:spcBef>
                          <a:spcPts val="600"/>
                        </a:spcBef>
                        <a:spcAft>
                          <a:spcPts val="600"/>
                        </a:spcAft>
                      </a:pPr>
                      <a:r>
                        <a:rPr lang="en-US" sz="1100">
                          <a:effectLst/>
                        </a:rPr>
                        <a:t>Energy (up)</a:t>
                      </a:r>
                      <a:endParaRPr lang="en-US" sz="1100">
                        <a:effectLst/>
                        <a:latin typeface="Times New Roman" panose="02020603050405020304" pitchFamily="18" charset="0"/>
                        <a:ea typeface="Times New Roman" panose="02020603050405020304" pitchFamily="18" charset="0"/>
                      </a:endParaRPr>
                    </a:p>
                  </a:txBody>
                  <a:tcPr marL="62631" marR="62631" marT="0" marB="0"/>
                </a:tc>
                <a:tc>
                  <a:txBody>
                    <a:bodyPr/>
                    <a:lstStyle/>
                    <a:p>
                      <a:pPr marL="0" marR="0">
                        <a:spcBef>
                          <a:spcPts val="600"/>
                        </a:spcBef>
                        <a:spcAft>
                          <a:spcPts val="600"/>
                        </a:spcAft>
                      </a:pPr>
                      <a:r>
                        <a:rPr lang="en-US" sz="1100">
                          <a:effectLst/>
                        </a:rPr>
                        <a:t>MW/minute</a:t>
                      </a:r>
                      <a:endParaRPr lang="en-US" sz="1100">
                        <a:effectLst/>
                        <a:latin typeface="Times New Roman" panose="02020603050405020304" pitchFamily="18" charset="0"/>
                        <a:ea typeface="Times New Roman" panose="02020603050405020304" pitchFamily="18" charset="0"/>
                      </a:endParaRPr>
                    </a:p>
                  </a:txBody>
                  <a:tcPr marL="62631" marR="62631" marT="0" marB="0"/>
                </a:tc>
                <a:tc>
                  <a:txBody>
                    <a:bodyPr/>
                    <a:lstStyle/>
                    <a:p>
                      <a:pPr marL="0" marR="0">
                        <a:spcBef>
                          <a:spcPts val="600"/>
                        </a:spcBef>
                        <a:spcAft>
                          <a:spcPts val="600"/>
                        </a:spcAft>
                      </a:pPr>
                      <a:r>
                        <a:rPr lang="en-US" sz="1100">
                          <a:effectLst/>
                        </a:rPr>
                        <a:t>5-minute blended Normal Up Ramp Rate that reflects the current ability of Resource to follow a Base Point instruction.  Determines HDL.  This is an existing telemetry point.</a:t>
                      </a:r>
                      <a:endParaRPr lang="en-US" sz="1100">
                        <a:effectLst/>
                        <a:latin typeface="Times New Roman" panose="02020603050405020304" pitchFamily="18" charset="0"/>
                        <a:ea typeface="Times New Roman" panose="02020603050405020304" pitchFamily="18" charset="0"/>
                      </a:endParaRPr>
                    </a:p>
                  </a:txBody>
                  <a:tcPr marL="62631" marR="62631" marT="0" marB="0"/>
                </a:tc>
                <a:extLst>
                  <a:ext uri="{0D108BD9-81ED-4DB2-BD59-A6C34878D82A}">
                    <a16:rowId xmlns:a16="http://schemas.microsoft.com/office/drawing/2014/main" val="10001"/>
                  </a:ext>
                </a:extLst>
              </a:tr>
              <a:tr h="835080">
                <a:tc>
                  <a:txBody>
                    <a:bodyPr/>
                    <a:lstStyle/>
                    <a:p>
                      <a:pPr marL="0" marR="0">
                        <a:spcBef>
                          <a:spcPts val="600"/>
                        </a:spcBef>
                        <a:spcAft>
                          <a:spcPts val="600"/>
                        </a:spcAft>
                      </a:pPr>
                      <a:r>
                        <a:rPr lang="en-US" sz="1100">
                          <a:effectLst/>
                        </a:rPr>
                        <a:t>Energy (down)</a:t>
                      </a:r>
                      <a:endParaRPr lang="en-US" sz="1100">
                        <a:effectLst/>
                        <a:latin typeface="Times New Roman" panose="02020603050405020304" pitchFamily="18" charset="0"/>
                        <a:ea typeface="Times New Roman" panose="02020603050405020304" pitchFamily="18" charset="0"/>
                      </a:endParaRPr>
                    </a:p>
                  </a:txBody>
                  <a:tcPr marL="62631" marR="62631" marT="0" marB="0"/>
                </a:tc>
                <a:tc>
                  <a:txBody>
                    <a:bodyPr/>
                    <a:lstStyle/>
                    <a:p>
                      <a:pPr marL="0" marR="0">
                        <a:spcBef>
                          <a:spcPts val="600"/>
                        </a:spcBef>
                        <a:spcAft>
                          <a:spcPts val="600"/>
                        </a:spcAft>
                      </a:pPr>
                      <a:r>
                        <a:rPr lang="en-US" sz="1100">
                          <a:effectLst/>
                        </a:rPr>
                        <a:t>MW/minute</a:t>
                      </a:r>
                      <a:endParaRPr lang="en-US" sz="1100">
                        <a:effectLst/>
                        <a:latin typeface="Times New Roman" panose="02020603050405020304" pitchFamily="18" charset="0"/>
                        <a:ea typeface="Times New Roman" panose="02020603050405020304" pitchFamily="18" charset="0"/>
                      </a:endParaRPr>
                    </a:p>
                  </a:txBody>
                  <a:tcPr marL="62631" marR="62631" marT="0" marB="0"/>
                </a:tc>
                <a:tc>
                  <a:txBody>
                    <a:bodyPr/>
                    <a:lstStyle/>
                    <a:p>
                      <a:pPr marL="0" marR="0">
                        <a:spcBef>
                          <a:spcPts val="600"/>
                        </a:spcBef>
                        <a:spcAft>
                          <a:spcPts val="600"/>
                        </a:spcAft>
                      </a:pPr>
                      <a:r>
                        <a:rPr lang="en-US" sz="1100">
                          <a:effectLst/>
                        </a:rPr>
                        <a:t>5-minute blended Normal Down Ramp Rate that reflects the current ability of Resource to follow a Base Point instruction.  Determines LDL. This is an existing telemetry point.</a:t>
                      </a:r>
                      <a:endParaRPr lang="en-US" sz="1100">
                        <a:effectLst/>
                        <a:latin typeface="Times New Roman" panose="02020603050405020304" pitchFamily="18" charset="0"/>
                        <a:ea typeface="Times New Roman" panose="02020603050405020304" pitchFamily="18" charset="0"/>
                      </a:endParaRPr>
                    </a:p>
                  </a:txBody>
                  <a:tcPr marL="62631" marR="62631" marT="0" marB="0"/>
                </a:tc>
                <a:extLst>
                  <a:ext uri="{0D108BD9-81ED-4DB2-BD59-A6C34878D82A}">
                    <a16:rowId xmlns:a16="http://schemas.microsoft.com/office/drawing/2014/main" val="10002"/>
                  </a:ext>
                </a:extLst>
              </a:tr>
              <a:tr h="835080">
                <a:tc>
                  <a:txBody>
                    <a:bodyPr/>
                    <a:lstStyle/>
                    <a:p>
                      <a:pPr marL="0" marR="0">
                        <a:spcBef>
                          <a:spcPts val="600"/>
                        </a:spcBef>
                        <a:spcAft>
                          <a:spcPts val="600"/>
                        </a:spcAft>
                      </a:pPr>
                      <a:r>
                        <a:rPr lang="en-US" sz="1100">
                          <a:effectLst/>
                        </a:rPr>
                        <a:t>Regulation Up</a:t>
                      </a:r>
                      <a:endParaRPr lang="en-US" sz="1100">
                        <a:effectLst/>
                        <a:latin typeface="Times New Roman" panose="02020603050405020304" pitchFamily="18" charset="0"/>
                        <a:ea typeface="Times New Roman" panose="02020603050405020304" pitchFamily="18" charset="0"/>
                      </a:endParaRPr>
                    </a:p>
                  </a:txBody>
                  <a:tcPr marL="62631" marR="62631" marT="0" marB="0"/>
                </a:tc>
                <a:tc>
                  <a:txBody>
                    <a:bodyPr/>
                    <a:lstStyle/>
                    <a:p>
                      <a:pPr marL="0" marR="0">
                        <a:spcBef>
                          <a:spcPts val="600"/>
                        </a:spcBef>
                        <a:spcAft>
                          <a:spcPts val="600"/>
                        </a:spcAft>
                      </a:pPr>
                      <a:r>
                        <a:rPr lang="en-US" sz="1100" dirty="0">
                          <a:effectLst/>
                        </a:rPr>
                        <a:t>MW/minute</a:t>
                      </a:r>
                      <a:endParaRPr lang="en-US" sz="1100" dirty="0">
                        <a:effectLst/>
                        <a:latin typeface="Times New Roman" panose="02020603050405020304" pitchFamily="18" charset="0"/>
                        <a:ea typeface="Times New Roman" panose="02020603050405020304" pitchFamily="18" charset="0"/>
                      </a:endParaRPr>
                    </a:p>
                  </a:txBody>
                  <a:tcPr marL="62631" marR="62631" marT="0" marB="0"/>
                </a:tc>
                <a:tc>
                  <a:txBody>
                    <a:bodyPr/>
                    <a:lstStyle/>
                    <a:p>
                      <a:pPr marL="0" marR="0">
                        <a:spcBef>
                          <a:spcPts val="600"/>
                        </a:spcBef>
                        <a:spcAft>
                          <a:spcPts val="600"/>
                        </a:spcAft>
                      </a:pPr>
                      <a:r>
                        <a:rPr lang="en-US" sz="1100">
                          <a:effectLst/>
                        </a:rPr>
                        <a:t>5-minute blended ramp rate that reflects the current capability of the Resource to provide Regulation Up.  In addition to HDL, limits amount of Regulation Up that SCED can award to the Resource.</a:t>
                      </a:r>
                      <a:endParaRPr lang="en-US" sz="1100">
                        <a:effectLst/>
                        <a:latin typeface="Times New Roman" panose="02020603050405020304" pitchFamily="18" charset="0"/>
                        <a:ea typeface="Times New Roman" panose="02020603050405020304" pitchFamily="18" charset="0"/>
                      </a:endParaRPr>
                    </a:p>
                  </a:txBody>
                  <a:tcPr marL="62631" marR="62631" marT="0" marB="0"/>
                </a:tc>
                <a:extLst>
                  <a:ext uri="{0D108BD9-81ED-4DB2-BD59-A6C34878D82A}">
                    <a16:rowId xmlns:a16="http://schemas.microsoft.com/office/drawing/2014/main" val="10003"/>
                  </a:ext>
                </a:extLst>
              </a:tr>
              <a:tr h="1002096">
                <a:tc>
                  <a:txBody>
                    <a:bodyPr/>
                    <a:lstStyle/>
                    <a:p>
                      <a:pPr marL="0" marR="0">
                        <a:spcBef>
                          <a:spcPts val="600"/>
                        </a:spcBef>
                        <a:spcAft>
                          <a:spcPts val="600"/>
                        </a:spcAft>
                      </a:pPr>
                      <a:r>
                        <a:rPr lang="en-US" sz="1100">
                          <a:effectLst/>
                        </a:rPr>
                        <a:t>Regulation Down</a:t>
                      </a:r>
                      <a:endParaRPr lang="en-US" sz="1100">
                        <a:effectLst/>
                        <a:latin typeface="Times New Roman" panose="02020603050405020304" pitchFamily="18" charset="0"/>
                        <a:ea typeface="Times New Roman" panose="02020603050405020304" pitchFamily="18" charset="0"/>
                      </a:endParaRPr>
                    </a:p>
                  </a:txBody>
                  <a:tcPr marL="62631" marR="62631" marT="0" marB="0"/>
                </a:tc>
                <a:tc>
                  <a:txBody>
                    <a:bodyPr/>
                    <a:lstStyle/>
                    <a:p>
                      <a:pPr marL="0" marR="0">
                        <a:spcBef>
                          <a:spcPts val="600"/>
                        </a:spcBef>
                        <a:spcAft>
                          <a:spcPts val="600"/>
                        </a:spcAft>
                      </a:pPr>
                      <a:r>
                        <a:rPr lang="en-US" sz="1100">
                          <a:effectLst/>
                        </a:rPr>
                        <a:t>MW/minute</a:t>
                      </a:r>
                      <a:endParaRPr lang="en-US" sz="1100">
                        <a:effectLst/>
                        <a:latin typeface="Times New Roman" panose="02020603050405020304" pitchFamily="18" charset="0"/>
                        <a:ea typeface="Times New Roman" panose="02020603050405020304" pitchFamily="18" charset="0"/>
                      </a:endParaRPr>
                    </a:p>
                  </a:txBody>
                  <a:tcPr marL="62631" marR="62631" marT="0" marB="0"/>
                </a:tc>
                <a:tc>
                  <a:txBody>
                    <a:bodyPr/>
                    <a:lstStyle/>
                    <a:p>
                      <a:pPr marL="0" marR="0">
                        <a:spcBef>
                          <a:spcPts val="600"/>
                        </a:spcBef>
                        <a:spcAft>
                          <a:spcPts val="600"/>
                        </a:spcAft>
                      </a:pPr>
                      <a:r>
                        <a:rPr lang="en-US" sz="1100">
                          <a:effectLst/>
                        </a:rPr>
                        <a:t>5-minute blended ramp rate that reflects the current capability of the Resource to provide Regulation Down.  In addition to LDL, limits the amount of Regulation Down that SCED can award to the Resource.</a:t>
                      </a:r>
                      <a:endParaRPr lang="en-US" sz="1100">
                        <a:effectLst/>
                        <a:latin typeface="Times New Roman" panose="02020603050405020304" pitchFamily="18" charset="0"/>
                        <a:ea typeface="Times New Roman" panose="02020603050405020304" pitchFamily="18" charset="0"/>
                      </a:endParaRPr>
                    </a:p>
                  </a:txBody>
                  <a:tcPr marL="62631" marR="62631" marT="0" marB="0"/>
                </a:tc>
                <a:extLst>
                  <a:ext uri="{0D108BD9-81ED-4DB2-BD59-A6C34878D82A}">
                    <a16:rowId xmlns:a16="http://schemas.microsoft.com/office/drawing/2014/main" val="10004"/>
                  </a:ext>
                </a:extLst>
              </a:tr>
              <a:tr h="1002096">
                <a:tc>
                  <a:txBody>
                    <a:bodyPr/>
                    <a:lstStyle/>
                    <a:p>
                      <a:pPr marL="0" marR="0">
                        <a:spcBef>
                          <a:spcPts val="600"/>
                        </a:spcBef>
                        <a:spcAft>
                          <a:spcPts val="600"/>
                        </a:spcAft>
                      </a:pPr>
                      <a:r>
                        <a:rPr lang="en-US" sz="1100">
                          <a:effectLst/>
                        </a:rPr>
                        <a:t>RRS-PFR</a:t>
                      </a:r>
                      <a:endParaRPr lang="en-US" sz="1100">
                        <a:effectLst/>
                        <a:latin typeface="Times New Roman" panose="02020603050405020304" pitchFamily="18" charset="0"/>
                        <a:ea typeface="Times New Roman" panose="02020603050405020304" pitchFamily="18" charset="0"/>
                      </a:endParaRPr>
                    </a:p>
                  </a:txBody>
                  <a:tcPr marL="62631" marR="62631" marT="0" marB="0"/>
                </a:tc>
                <a:tc>
                  <a:txBody>
                    <a:bodyPr/>
                    <a:lstStyle/>
                    <a:p>
                      <a:pPr marL="0" marR="0">
                        <a:spcBef>
                          <a:spcPts val="600"/>
                        </a:spcBef>
                        <a:spcAft>
                          <a:spcPts val="600"/>
                        </a:spcAft>
                      </a:pPr>
                      <a:r>
                        <a:rPr lang="en-US" sz="1100">
                          <a:effectLst/>
                        </a:rPr>
                        <a:t>MW</a:t>
                      </a:r>
                      <a:endParaRPr lang="en-US" sz="1100">
                        <a:effectLst/>
                        <a:latin typeface="Times New Roman" panose="02020603050405020304" pitchFamily="18" charset="0"/>
                        <a:ea typeface="Times New Roman" panose="02020603050405020304" pitchFamily="18" charset="0"/>
                      </a:endParaRPr>
                    </a:p>
                  </a:txBody>
                  <a:tcPr marL="62631" marR="62631" marT="0" marB="0"/>
                </a:tc>
                <a:tc>
                  <a:txBody>
                    <a:bodyPr/>
                    <a:lstStyle/>
                    <a:p>
                      <a:pPr marL="0" marR="0">
                        <a:spcBef>
                          <a:spcPts val="600"/>
                        </a:spcBef>
                        <a:spcAft>
                          <a:spcPts val="600"/>
                        </a:spcAft>
                      </a:pPr>
                      <a:r>
                        <a:rPr lang="en-US" sz="1100" dirty="0">
                          <a:effectLst/>
                        </a:rPr>
                        <a:t>Reflects the current capability to provide RRS from PFR via Governor response.  In addition to available headroom and </a:t>
                      </a:r>
                      <a:r>
                        <a:rPr lang="en-US" sz="1100" dirty="0">
                          <a:solidFill>
                            <a:schemeClr val="accent1"/>
                          </a:solidFill>
                          <a:effectLst/>
                        </a:rPr>
                        <a:t>20% of HSL</a:t>
                      </a:r>
                      <a:r>
                        <a:rPr lang="en-US" sz="1100" dirty="0">
                          <a:effectLst/>
                        </a:rPr>
                        <a:t>, limits the amount of RRS-PFR that SCED can award to the Resource.</a:t>
                      </a:r>
                      <a:endParaRPr lang="en-US" sz="1100" dirty="0">
                        <a:effectLst/>
                        <a:latin typeface="Times New Roman" panose="02020603050405020304" pitchFamily="18" charset="0"/>
                        <a:ea typeface="Times New Roman" panose="02020603050405020304" pitchFamily="18" charset="0"/>
                      </a:endParaRPr>
                    </a:p>
                  </a:txBody>
                  <a:tcPr marL="62631" marR="62631" marT="0" marB="0"/>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21</a:t>
            </a:fld>
            <a:endParaRPr lang="en-US">
              <a:solidFill>
                <a:prstClr val="black">
                  <a:tint val="75000"/>
                </a:prstClr>
              </a:solidFill>
            </a:endParaRPr>
          </a:p>
        </p:txBody>
      </p:sp>
    </p:spTree>
    <p:extLst>
      <p:ext uri="{BB962C8B-B14F-4D97-AF65-F5344CB8AC3E}">
        <p14:creationId xmlns:p14="http://schemas.microsoft.com/office/powerpoint/2010/main" val="1989976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KP1.4 - Systems/Applications that Provide Input into the Real-Time Optimization Engine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70102868"/>
              </p:ext>
            </p:extLst>
          </p:nvPr>
        </p:nvGraphicFramePr>
        <p:xfrm>
          <a:off x="556329" y="1133952"/>
          <a:ext cx="7606595" cy="4351152"/>
        </p:xfrm>
        <a:graphic>
          <a:graphicData uri="http://schemas.openxmlformats.org/drawingml/2006/table">
            <a:tbl>
              <a:tblPr firstRow="1" firstCol="1" bandRow="1">
                <a:tableStyleId>{5C22544A-7EE6-4342-B048-85BDC9FD1C3A}</a:tableStyleId>
              </a:tblPr>
              <a:tblGrid>
                <a:gridCol w="2025333">
                  <a:extLst>
                    <a:ext uri="{9D8B030D-6E8A-4147-A177-3AD203B41FA5}">
                      <a16:colId xmlns:a16="http://schemas.microsoft.com/office/drawing/2014/main" val="20000"/>
                    </a:ext>
                  </a:extLst>
                </a:gridCol>
                <a:gridCol w="1623359">
                  <a:extLst>
                    <a:ext uri="{9D8B030D-6E8A-4147-A177-3AD203B41FA5}">
                      <a16:colId xmlns:a16="http://schemas.microsoft.com/office/drawing/2014/main" val="20001"/>
                    </a:ext>
                  </a:extLst>
                </a:gridCol>
                <a:gridCol w="3957903">
                  <a:extLst>
                    <a:ext uri="{9D8B030D-6E8A-4147-A177-3AD203B41FA5}">
                      <a16:colId xmlns:a16="http://schemas.microsoft.com/office/drawing/2014/main" val="20002"/>
                    </a:ext>
                  </a:extLst>
                </a:gridCol>
              </a:tblGrid>
              <a:tr h="334032">
                <a:tc>
                  <a:txBody>
                    <a:bodyPr/>
                    <a:lstStyle/>
                    <a:p>
                      <a:pPr marL="0" marR="0">
                        <a:spcBef>
                          <a:spcPts val="600"/>
                        </a:spcBef>
                        <a:spcAft>
                          <a:spcPts val="600"/>
                        </a:spcAft>
                      </a:pPr>
                      <a:r>
                        <a:rPr lang="en-US" sz="1100" dirty="0">
                          <a:effectLst/>
                          <a:latin typeface="Arial" panose="020B0604020202020204" pitchFamily="34" charset="0"/>
                          <a:cs typeface="Arial" panose="020B0604020202020204" pitchFamily="34" charset="0"/>
                        </a:rPr>
                        <a:t>Product or sub-product</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2631" marR="62631" marT="0" marB="0"/>
                </a:tc>
                <a:tc>
                  <a:txBody>
                    <a:bodyPr/>
                    <a:lstStyle/>
                    <a:p>
                      <a:pPr marL="0" marR="0">
                        <a:spcBef>
                          <a:spcPts val="600"/>
                        </a:spcBef>
                        <a:spcAft>
                          <a:spcPts val="600"/>
                        </a:spcAft>
                      </a:pPr>
                      <a:r>
                        <a:rPr lang="en-US" sz="1100">
                          <a:effectLst/>
                          <a:latin typeface="Arial" panose="020B0604020202020204" pitchFamily="34" charset="0"/>
                          <a:cs typeface="Arial" panose="020B0604020202020204" pitchFamily="34" charset="0"/>
                        </a:rPr>
                        <a:t>Telemetry Unit</a:t>
                      </a:r>
                      <a:endParaRPr lang="en-US" sz="1100">
                        <a:effectLst/>
                        <a:latin typeface="Arial" panose="020B0604020202020204" pitchFamily="34" charset="0"/>
                        <a:ea typeface="Times New Roman" panose="02020603050405020304" pitchFamily="18" charset="0"/>
                        <a:cs typeface="Arial" panose="020B0604020202020204" pitchFamily="34" charset="0"/>
                      </a:endParaRPr>
                    </a:p>
                  </a:txBody>
                  <a:tcPr marL="62631" marR="62631" marT="0" marB="0"/>
                </a:tc>
                <a:tc>
                  <a:txBody>
                    <a:bodyPr/>
                    <a:lstStyle/>
                    <a:p>
                      <a:pPr marL="0" marR="0">
                        <a:spcBef>
                          <a:spcPts val="600"/>
                        </a:spcBef>
                        <a:spcAft>
                          <a:spcPts val="600"/>
                        </a:spcAft>
                      </a:pPr>
                      <a:r>
                        <a:rPr lang="en-US" sz="1100" dirty="0">
                          <a:effectLst/>
                          <a:latin typeface="Arial" panose="020B0604020202020204" pitchFamily="34" charset="0"/>
                          <a:cs typeface="Arial" panose="020B0604020202020204" pitchFamily="34" charset="0"/>
                        </a:rPr>
                        <a:t>Comment</a:t>
                      </a:r>
                      <a:endParaRPr lang="en-US" sz="1100" dirty="0">
                        <a:effectLst/>
                        <a:latin typeface="Arial" panose="020B0604020202020204" pitchFamily="34" charset="0"/>
                        <a:ea typeface="Times New Roman" panose="02020603050405020304" pitchFamily="18" charset="0"/>
                        <a:cs typeface="Arial" panose="020B0604020202020204" pitchFamily="34" charset="0"/>
                      </a:endParaRPr>
                    </a:p>
                  </a:txBody>
                  <a:tcPr marL="62631" marR="62631" marT="0" marB="0"/>
                </a:tc>
                <a:extLst>
                  <a:ext uri="{0D108BD9-81ED-4DB2-BD59-A6C34878D82A}">
                    <a16:rowId xmlns:a16="http://schemas.microsoft.com/office/drawing/2014/main" val="10000"/>
                  </a:ext>
                </a:extLst>
              </a:tr>
              <a:tr h="835080">
                <a:tc>
                  <a:txBody>
                    <a:bodyPr/>
                    <a:lstStyle/>
                    <a:p>
                      <a:pPr marL="0" marR="0">
                        <a:spcBef>
                          <a:spcPts val="600"/>
                        </a:spcBef>
                        <a:spcAft>
                          <a:spcPts val="600"/>
                        </a:spcAft>
                      </a:pPr>
                      <a:r>
                        <a:rPr lang="en-US" sz="1100">
                          <a:effectLst/>
                          <a:latin typeface="Arial" panose="020B0604020202020204" pitchFamily="34" charset="0"/>
                          <a:ea typeface="Times New Roman" panose="02020603050405020304" pitchFamily="18" charset="0"/>
                          <a:cs typeface="Arial" panose="020B0604020202020204" pitchFamily="34" charset="0"/>
                        </a:rPr>
                        <a:t>RRS-FFR</a:t>
                      </a:r>
                    </a:p>
                  </a:txBody>
                  <a:tcPr marL="68580" marR="68580" marT="0" marB="0"/>
                </a:tc>
                <a:tc>
                  <a:txBody>
                    <a:bodyPr/>
                    <a:lstStyle/>
                    <a:p>
                      <a:pPr marL="0" marR="0">
                        <a:spcBef>
                          <a:spcPts val="600"/>
                        </a:spcBef>
                        <a:spcAft>
                          <a:spcPts val="600"/>
                        </a:spcAft>
                      </a:pPr>
                      <a:r>
                        <a:rPr lang="en-US" sz="1100">
                          <a:effectLst/>
                          <a:latin typeface="Arial" panose="020B0604020202020204" pitchFamily="34" charset="0"/>
                          <a:ea typeface="Times New Roman" panose="02020603050405020304" pitchFamily="18" charset="0"/>
                          <a:cs typeface="Arial" panose="020B0604020202020204" pitchFamily="34" charset="0"/>
                        </a:rPr>
                        <a:t>MW</a:t>
                      </a:r>
                    </a:p>
                  </a:txBody>
                  <a:tcPr marL="68580" marR="68580" marT="0" marB="0"/>
                </a:tc>
                <a:tc>
                  <a:txBody>
                    <a:bodyPr/>
                    <a:lstStyle/>
                    <a:p>
                      <a:pPr marL="0" marR="0">
                        <a:spcBef>
                          <a:spcPts val="600"/>
                        </a:spcBef>
                        <a:spcAft>
                          <a:spcPts val="60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Reflected the current capability to provide FFR.  In addition to HSL, limits the amount of RRS-FFR that SCED can award to the Resource.</a:t>
                      </a:r>
                    </a:p>
                  </a:txBody>
                  <a:tcPr marL="68580" marR="68580" marT="0" marB="0"/>
                </a:tc>
                <a:extLst>
                  <a:ext uri="{0D108BD9-81ED-4DB2-BD59-A6C34878D82A}">
                    <a16:rowId xmlns:a16="http://schemas.microsoft.com/office/drawing/2014/main" val="10001"/>
                  </a:ext>
                </a:extLst>
              </a:tr>
              <a:tr h="835080">
                <a:tc>
                  <a:txBody>
                    <a:bodyPr/>
                    <a:lstStyle/>
                    <a:p>
                      <a:pPr marL="0" marR="0">
                        <a:spcBef>
                          <a:spcPts val="600"/>
                        </a:spcBef>
                        <a:spcAft>
                          <a:spcPts val="600"/>
                        </a:spcAft>
                      </a:pPr>
                      <a:r>
                        <a:rPr lang="en-US" sz="1100">
                          <a:effectLst/>
                          <a:latin typeface="Arial" panose="020B0604020202020204" pitchFamily="34" charset="0"/>
                          <a:ea typeface="Times New Roman" panose="02020603050405020304" pitchFamily="18" charset="0"/>
                          <a:cs typeface="Arial" panose="020B0604020202020204" pitchFamily="34" charset="0"/>
                        </a:rPr>
                        <a:t>RRS-UFR</a:t>
                      </a:r>
                    </a:p>
                  </a:txBody>
                  <a:tcPr marL="68580" marR="68580" marT="0" marB="0"/>
                </a:tc>
                <a:tc>
                  <a:txBody>
                    <a:bodyPr/>
                    <a:lstStyle/>
                    <a:p>
                      <a:pPr marL="0" marR="0">
                        <a:spcBef>
                          <a:spcPts val="600"/>
                        </a:spcBef>
                        <a:spcAft>
                          <a:spcPts val="600"/>
                        </a:spcAft>
                      </a:pPr>
                      <a:r>
                        <a:rPr lang="en-US" sz="1100">
                          <a:effectLst/>
                          <a:latin typeface="Arial" panose="020B0604020202020204" pitchFamily="34" charset="0"/>
                          <a:ea typeface="Times New Roman" panose="02020603050405020304" pitchFamily="18" charset="0"/>
                          <a:cs typeface="Arial" panose="020B0604020202020204" pitchFamily="34" charset="0"/>
                        </a:rPr>
                        <a:t>MW</a:t>
                      </a:r>
                    </a:p>
                  </a:txBody>
                  <a:tcPr marL="68580" marR="68580" marT="0" marB="0"/>
                </a:tc>
                <a:tc>
                  <a:txBody>
                    <a:bodyPr/>
                    <a:lstStyle/>
                    <a:p>
                      <a:pPr marL="0" marR="0">
                        <a:spcBef>
                          <a:spcPts val="600"/>
                        </a:spcBef>
                        <a:spcAft>
                          <a:spcPts val="600"/>
                        </a:spcAft>
                      </a:pPr>
                      <a:r>
                        <a:rPr lang="en-US" sz="1100">
                          <a:effectLst/>
                          <a:latin typeface="Arial" panose="020B0604020202020204" pitchFamily="34" charset="0"/>
                          <a:ea typeface="Times New Roman" panose="02020603050405020304" pitchFamily="18" charset="0"/>
                          <a:cs typeface="Arial" panose="020B0604020202020204" pitchFamily="34" charset="0"/>
                        </a:rPr>
                        <a:t>Reflects the current capability to provide RRS via UFR.  In addition to available headroom, limits the amount of RRS-UFR that SCED can award to the Resource.</a:t>
                      </a:r>
                    </a:p>
                  </a:txBody>
                  <a:tcPr marL="68580" marR="68580" marT="0" marB="0"/>
                </a:tc>
                <a:extLst>
                  <a:ext uri="{0D108BD9-81ED-4DB2-BD59-A6C34878D82A}">
                    <a16:rowId xmlns:a16="http://schemas.microsoft.com/office/drawing/2014/main" val="10002"/>
                  </a:ext>
                </a:extLst>
              </a:tr>
              <a:tr h="835080">
                <a:tc>
                  <a:txBody>
                    <a:bodyPr/>
                    <a:lstStyle/>
                    <a:p>
                      <a:pPr marL="0" marR="0">
                        <a:spcBef>
                          <a:spcPts val="600"/>
                        </a:spcBef>
                        <a:spcAft>
                          <a:spcPts val="600"/>
                        </a:spcAft>
                      </a:pPr>
                      <a:r>
                        <a:rPr lang="en-US" sz="1100">
                          <a:effectLst/>
                          <a:latin typeface="Arial" panose="020B0604020202020204" pitchFamily="34" charset="0"/>
                          <a:ea typeface="Times New Roman" panose="02020603050405020304" pitchFamily="18" charset="0"/>
                          <a:cs typeface="Arial" panose="020B0604020202020204" pitchFamily="34" charset="0"/>
                        </a:rPr>
                        <a:t>ECRS</a:t>
                      </a:r>
                    </a:p>
                  </a:txBody>
                  <a:tcPr marL="68580" marR="68580" marT="0" marB="0"/>
                </a:tc>
                <a:tc>
                  <a:txBody>
                    <a:bodyPr/>
                    <a:lstStyle/>
                    <a:p>
                      <a:pPr marL="0" marR="0">
                        <a:spcBef>
                          <a:spcPts val="600"/>
                        </a:spcBef>
                        <a:spcAft>
                          <a:spcPts val="60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MW/minute</a:t>
                      </a:r>
                    </a:p>
                  </a:txBody>
                  <a:tcPr marL="68580" marR="68580" marT="0" marB="0"/>
                </a:tc>
                <a:tc>
                  <a:txBody>
                    <a:bodyPr/>
                    <a:lstStyle/>
                    <a:p>
                      <a:pPr marL="0" marR="0">
                        <a:spcBef>
                          <a:spcPts val="600"/>
                        </a:spcBef>
                        <a:spcAft>
                          <a:spcPts val="600"/>
                        </a:spcAft>
                      </a:pPr>
                      <a:r>
                        <a:rPr lang="en-US" sz="1100">
                          <a:effectLst/>
                          <a:latin typeface="Arial" panose="020B0604020202020204" pitchFamily="34" charset="0"/>
                          <a:ea typeface="Times New Roman" panose="02020603050405020304" pitchFamily="18" charset="0"/>
                          <a:cs typeface="Arial" panose="020B0604020202020204" pitchFamily="34" charset="0"/>
                        </a:rPr>
                        <a:t>10-minute blended ramp rate that reflects the current capability of the Resource to provide ECRS.  In addition to HSL, limits the amount of ECRS that SCED can award the Resource.  This value will be the ten-minute output change capability of the Resource divided by ten (positive change for Resources injecting into the grid and negative change for Resources withdrawing from the grid).</a:t>
                      </a:r>
                    </a:p>
                  </a:txBody>
                  <a:tcPr marL="68580" marR="68580" marT="0" marB="0"/>
                </a:tc>
                <a:extLst>
                  <a:ext uri="{0D108BD9-81ED-4DB2-BD59-A6C34878D82A}">
                    <a16:rowId xmlns:a16="http://schemas.microsoft.com/office/drawing/2014/main" val="10003"/>
                  </a:ext>
                </a:extLst>
              </a:tr>
              <a:tr h="1002096">
                <a:tc>
                  <a:txBody>
                    <a:bodyPr/>
                    <a:lstStyle/>
                    <a:p>
                      <a:pPr marL="0" marR="0">
                        <a:spcBef>
                          <a:spcPts val="600"/>
                        </a:spcBef>
                        <a:spcAft>
                          <a:spcPts val="600"/>
                        </a:spcAft>
                      </a:pPr>
                      <a:r>
                        <a:rPr lang="en-US" sz="1100">
                          <a:effectLst/>
                          <a:latin typeface="Arial" panose="020B0604020202020204" pitchFamily="34" charset="0"/>
                          <a:ea typeface="Times New Roman" panose="02020603050405020304" pitchFamily="18" charset="0"/>
                          <a:cs typeface="Arial" panose="020B0604020202020204" pitchFamily="34" charset="0"/>
                        </a:rPr>
                        <a:t>Non-Spin</a:t>
                      </a:r>
                    </a:p>
                  </a:txBody>
                  <a:tcPr marL="68580" marR="68580" marT="0" marB="0"/>
                </a:tc>
                <a:tc>
                  <a:txBody>
                    <a:bodyPr/>
                    <a:lstStyle/>
                    <a:p>
                      <a:pPr marL="0" marR="0">
                        <a:spcBef>
                          <a:spcPts val="600"/>
                        </a:spcBef>
                        <a:spcAft>
                          <a:spcPts val="60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MW/minute</a:t>
                      </a:r>
                    </a:p>
                  </a:txBody>
                  <a:tcPr marL="68580" marR="68580" marT="0" marB="0"/>
                </a:tc>
                <a:tc>
                  <a:txBody>
                    <a:bodyPr/>
                    <a:lstStyle/>
                    <a:p>
                      <a:pPr marL="0" marR="0">
                        <a:spcBef>
                          <a:spcPts val="600"/>
                        </a:spcBef>
                        <a:spcAft>
                          <a:spcPts val="600"/>
                        </a:spcAft>
                      </a:pPr>
                      <a:r>
                        <a:rPr lang="en-US" sz="1100" dirty="0">
                          <a:effectLst/>
                          <a:latin typeface="Arial" panose="020B0604020202020204" pitchFamily="34" charset="0"/>
                          <a:ea typeface="Times New Roman" panose="02020603050405020304" pitchFamily="18" charset="0"/>
                          <a:cs typeface="Arial" panose="020B0604020202020204" pitchFamily="34" charset="0"/>
                        </a:rPr>
                        <a:t>30-minute blended ramp rate that reflects the current capability of the Resource to provide Non-Spin.  In addition to HSL, limits the amount of Non-Spin that SCED can award the Resource.  This value will be the 30-minute output change capability of the Resource divided by 30 (positive change for Resources injecting into the grid and negative change for Resources withdrawing from the grid).</a:t>
                      </a:r>
                    </a:p>
                  </a:txBody>
                  <a:tcPr marL="68580" marR="68580" marT="0" marB="0"/>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22</a:t>
            </a:fld>
            <a:endParaRPr lang="en-US">
              <a:solidFill>
                <a:prstClr val="black">
                  <a:tint val="75000"/>
                </a:prstClr>
              </a:solidFill>
            </a:endParaRPr>
          </a:p>
        </p:txBody>
      </p:sp>
    </p:spTree>
    <p:extLst>
      <p:ext uri="{BB962C8B-B14F-4D97-AF65-F5344CB8AC3E}">
        <p14:creationId xmlns:p14="http://schemas.microsoft.com/office/powerpoint/2010/main" val="3387139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KP1.4 - Systems/Applications that Provide Input into the Real-Time Optimization Engine</a:t>
            </a:r>
          </a:p>
        </p:txBody>
      </p:sp>
      <p:sp>
        <p:nvSpPr>
          <p:cNvPr id="3" name="Content Placeholder 2"/>
          <p:cNvSpPr>
            <a:spLocks noGrp="1"/>
          </p:cNvSpPr>
          <p:nvPr>
            <p:ph idx="1"/>
          </p:nvPr>
        </p:nvSpPr>
        <p:spPr>
          <a:xfrm>
            <a:off x="304800" y="1075766"/>
            <a:ext cx="8534400" cy="5172634"/>
          </a:xfrm>
        </p:spPr>
        <p:txBody>
          <a:bodyPr/>
          <a:lstStyle/>
          <a:p>
            <a:pPr>
              <a:buFont typeface="+mj-lt"/>
              <a:buAutoNum type="arabicParenR" startAt="4"/>
            </a:pPr>
            <a:r>
              <a:rPr lang="en-US" sz="1600" dirty="0"/>
              <a:t>Under RTC, the following changes will be made to Resource Statuses provided by QSEs for their Resources. </a:t>
            </a:r>
          </a:p>
          <a:p>
            <a:pPr lvl="1"/>
            <a:r>
              <a:rPr lang="en-US" sz="1400" dirty="0"/>
              <a:t>The following changes will be made for Resources that are not Load Resources:</a:t>
            </a:r>
          </a:p>
          <a:p>
            <a:pPr lvl="2"/>
            <a:r>
              <a:rPr lang="en-US" sz="1400" dirty="0"/>
              <a:t>A new status of ONSC will be created for Resources that are on-line operating as a synchronous condenser.  This status will be for both Current Operating Plan (COP) and Real-Time telemetry.  Resources with this status will be eligible to provide RRS and ECRS and will count towards Physical Responsive Capability (PRC).</a:t>
            </a:r>
          </a:p>
          <a:p>
            <a:pPr lvl="2"/>
            <a:r>
              <a:rPr lang="en-US" sz="1400" dirty="0"/>
              <a:t>A new status of ONHOLD will be created for Resources that are on-line but are temporarily not available for being awarded AS or economically dispatched by ERCOT.  This status will only be used for Real-Time telemetry. Resources with this status will have their Base Point set equal to the telemetered MW output of the Resource, will not be eligible to provide AS, and will not count towards PRC.</a:t>
            </a:r>
          </a:p>
          <a:p>
            <a:pPr lvl="2"/>
            <a:r>
              <a:rPr lang="en-US" sz="1400" dirty="0"/>
              <a:t>All Resources Statuses that are specific to a particular AS product will be eliminated.  These statuses are ONREG, ONOSREG, ONDSRREG, FRRUP, ONRR, ONECRS, ONFFRRRS, and OFFNS.</a:t>
            </a:r>
          </a:p>
          <a:p>
            <a:pPr lvl="1"/>
            <a:r>
              <a:rPr lang="en-US" sz="1400" dirty="0"/>
              <a:t>The following changes will be made for Load Resources:</a:t>
            </a:r>
          </a:p>
          <a:p>
            <a:pPr lvl="2"/>
            <a:r>
              <a:rPr lang="en-US" sz="1400" dirty="0"/>
              <a:t>A new status of ONL will be created for Resources that are On-Line and are available for economic dispatch and/or for providing AS.  Economic dispatch is only applicable to CLRs that are qualified to participate in SCED and have a valid Energy Bid in Real-Time.</a:t>
            </a:r>
          </a:p>
          <a:p>
            <a:pPr lvl="2"/>
            <a:r>
              <a:rPr lang="en-US" sz="1400" dirty="0"/>
              <a:t>All Resources Statuses that are specific to a particular AS product or being a CLR will be eliminated.  These statuses are ONRGL, FRRSUP, FRRSDN, ONCLR, ONRL, ONECL, and ONFRRRSL.</a:t>
            </a:r>
          </a:p>
          <a:p>
            <a:pPr>
              <a:buAutoNum type="arabicParenR" startAt="4"/>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23</a:t>
            </a:fld>
            <a:endParaRPr lang="en-US">
              <a:solidFill>
                <a:prstClr val="black">
                  <a:tint val="75000"/>
                </a:prstClr>
              </a:solidFill>
            </a:endParaRPr>
          </a:p>
        </p:txBody>
      </p:sp>
    </p:spTree>
    <p:extLst>
      <p:ext uri="{BB962C8B-B14F-4D97-AF65-F5344CB8AC3E}">
        <p14:creationId xmlns:p14="http://schemas.microsoft.com/office/powerpoint/2010/main" val="2444938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KP1.5 - Process for Deploying Ancillary Services</a:t>
            </a:r>
          </a:p>
        </p:txBody>
      </p:sp>
    </p:spTree>
    <p:extLst>
      <p:ext uri="{BB962C8B-B14F-4D97-AF65-F5344CB8AC3E}">
        <p14:creationId xmlns:p14="http://schemas.microsoft.com/office/powerpoint/2010/main" val="1873188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KP1.5 - Process for Deploying Ancillary Services</a:t>
            </a:r>
          </a:p>
        </p:txBody>
      </p:sp>
      <p:sp>
        <p:nvSpPr>
          <p:cNvPr id="3" name="Content Placeholder 2"/>
          <p:cNvSpPr>
            <a:spLocks noGrp="1"/>
          </p:cNvSpPr>
          <p:nvPr>
            <p:ph idx="1"/>
          </p:nvPr>
        </p:nvSpPr>
        <p:spPr/>
        <p:txBody>
          <a:bodyPr/>
          <a:lstStyle/>
          <a:p>
            <a:r>
              <a:rPr lang="en-US" dirty="0"/>
              <a:t>The AS manager application will be modified to obtain Resource-specific AS responsibility/award information as an output from RTC (i.e., it will no longer be driven by Real-Time telemetry and COP information provided by QSEs).</a:t>
            </a:r>
          </a:p>
          <a:p>
            <a:r>
              <a:rPr lang="en-US" dirty="0"/>
              <a:t>Under the current process, energy for immediate dispatch and Location Marginal Prices (LMPs) from SCED are binding; this process will remain in place with RTC.  Thus, RTC awards for AS products, energy, dispatch, and their respective prices (e.g., LMPs, MCPCs) will be immediately binding as applicable to various AS products (e.g., </a:t>
            </a:r>
            <a:r>
              <a:rPr lang="en-US" dirty="0" err="1"/>
              <a:t>Reg</a:t>
            </a:r>
            <a:r>
              <a:rPr lang="en-US" dirty="0"/>
              <a:t>-Up and </a:t>
            </a:r>
            <a:r>
              <a:rPr lang="en-US" dirty="0" err="1"/>
              <a:t>Reg</a:t>
            </a:r>
            <a:r>
              <a:rPr lang="en-US" dirty="0"/>
              <a:t>-Down).</a:t>
            </a:r>
          </a:p>
          <a:p>
            <a:r>
              <a:rPr lang="en-US" dirty="0"/>
              <a:t>Regulations Service instructions from ERCOT will become Resource-specific (i.e., no longer QSE portfolio level; participation factors will be removed).</a:t>
            </a:r>
          </a:p>
          <a:p>
            <a:r>
              <a:rPr lang="en-US" dirty="0"/>
              <a:t>Load Frequency Control (LFC )will be modified to address more frequent awards of Regulation Service to qualified Resources; upon the receipt of new Base Points and AS awards from RTC, LFC will reset Regulation Service instructions to zero.</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25</a:t>
            </a:fld>
            <a:endParaRPr lang="en-US">
              <a:solidFill>
                <a:prstClr val="black">
                  <a:tint val="75000"/>
                </a:prstClr>
              </a:solidFill>
            </a:endParaRPr>
          </a:p>
        </p:txBody>
      </p:sp>
    </p:spTree>
    <p:extLst>
      <p:ext uri="{BB962C8B-B14F-4D97-AF65-F5344CB8AC3E}">
        <p14:creationId xmlns:p14="http://schemas.microsoft.com/office/powerpoint/2010/main" val="12129935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KP1.5 - Process for Deploying Ancillary Services</a:t>
            </a:r>
          </a:p>
        </p:txBody>
      </p:sp>
      <p:sp>
        <p:nvSpPr>
          <p:cNvPr id="3" name="Content Placeholder 2"/>
          <p:cNvSpPr>
            <a:spLocks noGrp="1"/>
          </p:cNvSpPr>
          <p:nvPr>
            <p:ph idx="1"/>
          </p:nvPr>
        </p:nvSpPr>
        <p:spPr/>
        <p:txBody>
          <a:bodyPr/>
          <a:lstStyle/>
          <a:p>
            <a:pPr>
              <a:buFont typeface="+mj-lt"/>
              <a:buAutoNum type="arabicParenR" startAt="5"/>
            </a:pPr>
            <a:r>
              <a:rPr lang="en-US" sz="1600" dirty="0"/>
              <a:t>Updated Desire Base Point (UDBP) will be replaced by Updated Desired Set Point (UDSP)—UDSP will be a single value that is the sum of two components: Base Ramp and Resource-specific Regulation Service instruction.  Base Ramp will be a four-minute ramp similar to UDBP, except that the starting point of the Base Ramp will be the expected output of the Resource using the previous Base Point and the last Resource-specific Regulation instruction from LFC before new Base Points were input to LFC (i.e., the expected output based on these two components).  For Resources that are not providing Regulation Service, the Regulation instruction component will be zero.  LFC will then determine the Resource-specific instruction and add it to the Base Ramp. </a:t>
            </a:r>
          </a:p>
          <a:p>
            <a:pPr marL="0" indent="0">
              <a:buNone/>
            </a:pPr>
            <a:r>
              <a:rPr lang="en-US" sz="1600" dirty="0"/>
              <a:t>	LFC will send UDSP every four seconds for all Resources receiving a Base Point 	from RTC and will continue to do so as new RTC results become available.  	The UDSP ramp may be temporarily halted for Resources that have Base Points 	directionally opposite a significant frequency deviation.</a:t>
            </a:r>
          </a:p>
          <a:p>
            <a:pPr>
              <a:buFont typeface="+mj-lt"/>
              <a:buAutoNum type="arabicParenR" startAt="6"/>
            </a:pPr>
            <a:r>
              <a:rPr lang="en-US" sz="1600" dirty="0"/>
              <a:t>The calculated system level regulation requirement will be distributed as Regulation Service Instructions to each Resource proportionate to their Regulation Service awards. Issued Resource-specific Regulation Service instructions will respect Resource limits (i.e., HSL, LSL, and ramp rates) by considering UDSP and Resource-specific Regulation Service instructions. Remaining un-deployed system level regulation will be distributed to Resources with Regulation Service awards that have un-deployed Regulation Service award capacity. </a:t>
            </a:r>
          </a:p>
          <a:p>
            <a:pPr>
              <a:buAutoNum type="arabicParenR" startAt="6"/>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26</a:t>
            </a:fld>
            <a:endParaRPr lang="en-US">
              <a:solidFill>
                <a:prstClr val="black">
                  <a:tint val="75000"/>
                </a:prstClr>
              </a:solidFill>
            </a:endParaRPr>
          </a:p>
        </p:txBody>
      </p:sp>
    </p:spTree>
    <p:extLst>
      <p:ext uri="{BB962C8B-B14F-4D97-AF65-F5344CB8AC3E}">
        <p14:creationId xmlns:p14="http://schemas.microsoft.com/office/powerpoint/2010/main" val="27991136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KP1.5 - Process for Deploying Ancillary Services</a:t>
            </a:r>
          </a:p>
        </p:txBody>
      </p:sp>
      <p:sp>
        <p:nvSpPr>
          <p:cNvPr id="3" name="Content Placeholder 2"/>
          <p:cNvSpPr>
            <a:spLocks noGrp="1"/>
          </p:cNvSpPr>
          <p:nvPr>
            <p:ph idx="1"/>
          </p:nvPr>
        </p:nvSpPr>
        <p:spPr>
          <a:xfrm>
            <a:off x="304800" y="1000125"/>
            <a:ext cx="8534400" cy="4919909"/>
          </a:xfrm>
        </p:spPr>
        <p:txBody>
          <a:bodyPr/>
          <a:lstStyle/>
          <a:p>
            <a:pPr>
              <a:buFont typeface="+mj-lt"/>
              <a:buAutoNum type="arabicParenR" startAt="7"/>
            </a:pPr>
            <a:r>
              <a:rPr lang="en-US" dirty="0"/>
              <a:t>Operational procedures for deploying Offline Non-spin, ECRS and RRS from Load Resources remain the same.</a:t>
            </a:r>
          </a:p>
          <a:p>
            <a:pPr>
              <a:buAutoNum type="arabicParenR" startAt="7"/>
            </a:pPr>
            <a:r>
              <a:rPr lang="en-US" dirty="0"/>
              <a:t>For manual deployment of Generation Resources carrying RRS with the Resource on Synchronous Condenser Fast Response Mode or carrying RRS as FFR capable Resources excluding NCLR, LFC will send energy deployment instructions.</a:t>
            </a:r>
          </a:p>
          <a:p>
            <a:pPr>
              <a:buAutoNum type="arabicParenR" startAt="7"/>
            </a:pPr>
            <a:r>
              <a:rPr lang="en-US" dirty="0"/>
              <a:t>The existing process for QSEs to update telemetered AS schedules following manual deployment for Generation Resources and Controllable Load Resources will be removed under RTC.</a:t>
            </a:r>
          </a:p>
          <a:p>
            <a:pPr>
              <a:buAutoNum type="arabicParenR" startAt="7"/>
            </a:pPr>
            <a:r>
              <a:rPr lang="en-US" dirty="0"/>
              <a:t>Under scarcity conditions, energy to be served is given priority and smaller amounts of each Ancillary Service will be procured. This will result in scarcity prices being set by the demand curves and reflected in energy prices and MCPCs.</a:t>
            </a:r>
          </a:p>
          <a:p>
            <a:pPr>
              <a:buAutoNum type="arabicParenR" startAt="7"/>
            </a:pPr>
            <a:r>
              <a:rPr lang="en-US" dirty="0"/>
              <a:t>The administrative price floor for Non-Spin will be replaced by prices determined from awarded offers and the ASDC for Non-Spin.</a:t>
            </a:r>
          </a:p>
          <a:p>
            <a:pPr>
              <a:buAutoNum type="arabicParenR" startAt="7"/>
            </a:pPr>
            <a:r>
              <a:rPr lang="en-US" dirty="0"/>
              <a:t>RTC will continue to have the ability for the optimization to be executed off-cycle, manually or automatically, between regularly scheduled 5-minute executions.</a:t>
            </a:r>
          </a:p>
          <a:p>
            <a:pPr>
              <a:buAutoNum type="arabicParenR" startAt="7"/>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27</a:t>
            </a:fld>
            <a:endParaRPr lang="en-US">
              <a:solidFill>
                <a:prstClr val="black">
                  <a:tint val="75000"/>
                </a:prstClr>
              </a:solidFill>
            </a:endParaRPr>
          </a:p>
        </p:txBody>
      </p:sp>
    </p:spTree>
    <p:extLst>
      <p:ext uri="{BB962C8B-B14F-4D97-AF65-F5344CB8AC3E}">
        <p14:creationId xmlns:p14="http://schemas.microsoft.com/office/powerpoint/2010/main" val="2813102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KP1.5 - Process for Deploying Ancillary Services</a:t>
            </a:r>
          </a:p>
        </p:txBody>
      </p:sp>
      <p:sp>
        <p:nvSpPr>
          <p:cNvPr id="3" name="Content Placeholder 2"/>
          <p:cNvSpPr>
            <a:spLocks noGrp="1"/>
          </p:cNvSpPr>
          <p:nvPr>
            <p:ph idx="1"/>
          </p:nvPr>
        </p:nvSpPr>
        <p:spPr/>
        <p:txBody>
          <a:bodyPr/>
          <a:lstStyle/>
          <a:p>
            <a:pPr>
              <a:buFont typeface="+mj-lt"/>
              <a:buAutoNum type="arabicParenR" startAt="14"/>
            </a:pPr>
            <a:r>
              <a:rPr lang="en-US" dirty="0"/>
              <a:t>In Emergency Base Points, RTC systems will consider the AS awards from the most recent SCED execution. Non-AS awarded capacity will be utilized ahead of AS awarded capacity and, if necessary, Non-Spin capacity will be utilized before ECRS and ECRS will be utilized before Regulation Service and RRS capacity.</a:t>
            </a:r>
          </a:p>
          <a:p>
            <a:pPr>
              <a:buAutoNum type="arabicParenR" startAt="14"/>
            </a:pPr>
            <a:r>
              <a:rPr lang="en-US" dirty="0"/>
              <a:t>No new Settlement calculations will be needed to address the case where there is a SCED failure.</a:t>
            </a:r>
          </a:p>
          <a:p>
            <a:pPr>
              <a:buAutoNum type="arabicParenR" startAt="14"/>
            </a:pPr>
            <a:r>
              <a:rPr lang="en-US" dirty="0"/>
              <a:t>Under RTC FRRS will not be needed as a subset of Regulation Ancillary  Service and will be removed. ESRs will be required to qualify and provide the same Regulation Service as other Resources providing Regulation Service.</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28</a:t>
            </a:fld>
            <a:endParaRPr lang="en-US">
              <a:solidFill>
                <a:prstClr val="black">
                  <a:tint val="75000"/>
                </a:prstClr>
              </a:solidFill>
            </a:endParaRPr>
          </a:p>
        </p:txBody>
      </p:sp>
    </p:spTree>
    <p:extLst>
      <p:ext uri="{BB962C8B-B14F-4D97-AF65-F5344CB8AC3E}">
        <p14:creationId xmlns:p14="http://schemas.microsoft.com/office/powerpoint/2010/main" val="17337613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KP1.6 - Ancillary Service Imbalance Settlement</a:t>
            </a:r>
          </a:p>
        </p:txBody>
      </p:sp>
    </p:spTree>
    <p:extLst>
      <p:ext uri="{BB962C8B-B14F-4D97-AF65-F5344CB8AC3E}">
        <p14:creationId xmlns:p14="http://schemas.microsoft.com/office/powerpoint/2010/main" val="1637702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Useful Links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Useful links:</a:t>
            </a:r>
          </a:p>
          <a:p>
            <a:pPr lvl="1">
              <a:buFont typeface="Arial" panose="020B0604020202020204" pitchFamily="34" charset="0"/>
              <a:buChar char="•"/>
            </a:pPr>
            <a:r>
              <a:rPr lang="en-US" sz="1800" dirty="0"/>
              <a:t>Associated Revision Requests:</a:t>
            </a:r>
          </a:p>
          <a:p>
            <a:pPr lvl="2">
              <a:buFont typeface="Arial" panose="020B0604020202020204" pitchFamily="34" charset="0"/>
              <a:buChar char="•"/>
            </a:pPr>
            <a:r>
              <a:rPr lang="en-US" dirty="0">
                <a:hlinkClick r:id="rId2"/>
              </a:rPr>
              <a:t>NPRR1007</a:t>
            </a:r>
            <a:r>
              <a:rPr lang="en-US" dirty="0"/>
              <a:t>, </a:t>
            </a:r>
            <a:r>
              <a:rPr lang="en-US" dirty="0">
                <a:hlinkClick r:id="rId3"/>
              </a:rPr>
              <a:t>NPRR1008</a:t>
            </a:r>
            <a:r>
              <a:rPr lang="en-US" dirty="0"/>
              <a:t>, </a:t>
            </a:r>
            <a:r>
              <a:rPr lang="en-US" dirty="0">
                <a:hlinkClick r:id="rId4"/>
              </a:rPr>
              <a:t>NPRR1009</a:t>
            </a:r>
            <a:r>
              <a:rPr lang="en-US" dirty="0"/>
              <a:t>, </a:t>
            </a:r>
            <a:r>
              <a:rPr lang="en-US" dirty="0">
                <a:hlinkClick r:id="rId5"/>
              </a:rPr>
              <a:t>NPRR1010</a:t>
            </a:r>
            <a:r>
              <a:rPr lang="en-US" dirty="0"/>
              <a:t>, </a:t>
            </a:r>
            <a:r>
              <a:rPr lang="en-US" dirty="0">
                <a:hlinkClick r:id="rId6"/>
              </a:rPr>
              <a:t>NPRR1011</a:t>
            </a:r>
            <a:r>
              <a:rPr lang="en-US" dirty="0"/>
              <a:t>, </a:t>
            </a:r>
            <a:r>
              <a:rPr lang="en-US" dirty="0">
                <a:hlinkClick r:id="rId7"/>
              </a:rPr>
              <a:t>NPRR1012</a:t>
            </a:r>
            <a:r>
              <a:rPr lang="en-US" dirty="0"/>
              <a:t>, </a:t>
            </a:r>
            <a:r>
              <a:rPr lang="en-US" dirty="0">
                <a:hlinkClick r:id="rId8"/>
              </a:rPr>
              <a:t>NPRR1013</a:t>
            </a:r>
            <a:r>
              <a:rPr lang="en-US" dirty="0"/>
              <a:t>, </a:t>
            </a:r>
            <a:r>
              <a:rPr lang="en-US" dirty="0">
                <a:hlinkClick r:id="rId9"/>
              </a:rPr>
              <a:t>NOGRR211</a:t>
            </a:r>
            <a:r>
              <a:rPr lang="en-US" dirty="0"/>
              <a:t>, and </a:t>
            </a:r>
            <a:r>
              <a:rPr lang="en-US" dirty="0">
                <a:hlinkClick r:id="rId10"/>
              </a:rPr>
              <a:t>OBDRR020</a:t>
            </a:r>
            <a:endParaRPr lang="en-US"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Real-Time Co-optimization Task Force (RTCTF) page - </a:t>
            </a:r>
            <a:r>
              <a:rPr lang="en-US" sz="1800" dirty="0">
                <a:hlinkClick r:id="rId11"/>
              </a:rPr>
              <a:t>Real-Time Co-Optimization Task Force (ercot.com)</a:t>
            </a:r>
            <a:endParaRPr lang="en-US" sz="1800" dirty="0"/>
          </a:p>
          <a:p>
            <a:pPr>
              <a:buFont typeface="Arial" panose="020B0604020202020204" pitchFamily="34" charset="0"/>
              <a:buChar char="•"/>
            </a:pPr>
            <a:endParaRPr lang="en-US" sz="2000" dirty="0"/>
          </a:p>
          <a:p>
            <a:pPr lvl="1">
              <a:buFont typeface="Arial" panose="020B0604020202020204" pitchFamily="34" charset="0"/>
              <a:buChar char="•"/>
            </a:pPr>
            <a:r>
              <a:rPr lang="en-US" sz="1800" dirty="0"/>
              <a:t>Commission directives page for RTC with additional KP information and history - </a:t>
            </a:r>
            <a:r>
              <a:rPr lang="en-US" sz="1800" dirty="0">
                <a:hlinkClick r:id="rId12"/>
              </a:rPr>
              <a:t>Real-Time Co-Optimization (ercot.com)</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Material at the end of these presentation will highlight some of the open items that we expect to resolve with the RTCBTF in the coming months and beyond.</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736419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KP1.6 - Ancillary Service Imbalance Settlement</a:t>
            </a:r>
          </a:p>
        </p:txBody>
      </p:sp>
      <p:sp>
        <p:nvSpPr>
          <p:cNvPr id="3" name="Content Placeholder 2"/>
          <p:cNvSpPr>
            <a:spLocks noGrp="1"/>
          </p:cNvSpPr>
          <p:nvPr>
            <p:ph idx="1"/>
          </p:nvPr>
        </p:nvSpPr>
        <p:spPr/>
        <p:txBody>
          <a:bodyPr/>
          <a:lstStyle/>
          <a:p>
            <a:r>
              <a:rPr lang="en-US" sz="1600" dirty="0"/>
              <a:t>The new AS imbalance Settlement process will not create new sources of uplift or Make-Whole Charges/Payments for Load Serving Entities (LSEs). </a:t>
            </a:r>
          </a:p>
          <a:p>
            <a:r>
              <a:rPr lang="en-US" sz="1600" dirty="0"/>
              <a:t>AS imbalance calculations will be created for each AS product in the RTM.  </a:t>
            </a:r>
          </a:p>
          <a:p>
            <a:r>
              <a:rPr lang="en-US" sz="1600" dirty="0"/>
              <a:t>15-minute Settlement of non-zero net AS imbalance amounts will be charged/paid to QSEs on a LRS basis.  Where the amount cleared in DAM plus corresponding AS trades is equal to the corresponding RTM award MW amount, there will be no LRS-based charge/payment.</a:t>
            </a:r>
          </a:p>
          <a:p>
            <a:r>
              <a:rPr lang="en-US" sz="1600" dirty="0"/>
              <a:t>Under RTC, a QSE’s RTM AS Obligation shall equal the RTM LRS multiplied by sum of all RTM AS awards (i.e., there will be no portfolio self-arrangement for the RTM).</a:t>
            </a:r>
          </a:p>
          <a:p>
            <a:r>
              <a:rPr lang="en-US" sz="1600" dirty="0"/>
              <a:t>Under RTC, the following revisions will be made credit exposure calculations to account for the RTC AS activity:</a:t>
            </a:r>
          </a:p>
          <a:p>
            <a:pPr lvl="1"/>
            <a:r>
              <a:rPr lang="en-US" sz="1400" dirty="0"/>
              <a:t>Updates will be made to the Real-Time Liability Completed and Not Settled (RTLCNS) component of Estimated Aggregate Liability (EAL) calculation to include RTC AS activity.</a:t>
            </a:r>
          </a:p>
          <a:p>
            <a:pPr lvl="1"/>
            <a:r>
              <a:rPr lang="en-US" sz="1400" dirty="0"/>
              <a:t>Updates will be made to the Real-Time Liability Estimates (RTL) component of the EAL to include RTC AS activity (these components will flow into RTLCNS).</a:t>
            </a:r>
          </a:p>
          <a:p>
            <a:pPr lvl="1"/>
            <a:r>
              <a:rPr lang="en-US" sz="1400" dirty="0"/>
              <a:t>Updates will be made to the Minimum Current Exposure (MCE) component of Total Potential Exposure (TPE) calculation to include RTC AS activity.</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30</a:t>
            </a:fld>
            <a:endParaRPr lang="en-US">
              <a:solidFill>
                <a:prstClr val="black">
                  <a:tint val="75000"/>
                </a:prstClr>
              </a:solidFill>
            </a:endParaRPr>
          </a:p>
        </p:txBody>
      </p:sp>
    </p:spTree>
    <p:extLst>
      <p:ext uri="{BB962C8B-B14F-4D97-AF65-F5344CB8AC3E}">
        <p14:creationId xmlns:p14="http://schemas.microsoft.com/office/powerpoint/2010/main" val="1372390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KP2 - Suite of Ancillary Service Products</a:t>
            </a:r>
          </a:p>
        </p:txBody>
      </p:sp>
    </p:spTree>
    <p:extLst>
      <p:ext uri="{BB962C8B-B14F-4D97-AF65-F5344CB8AC3E}">
        <p14:creationId xmlns:p14="http://schemas.microsoft.com/office/powerpoint/2010/main" val="26414953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KP2 - Suite of Ancillary Service Products</a:t>
            </a:r>
          </a:p>
        </p:txBody>
      </p:sp>
      <p:sp>
        <p:nvSpPr>
          <p:cNvPr id="3" name="Content Placeholder 2"/>
          <p:cNvSpPr>
            <a:spLocks noGrp="1"/>
          </p:cNvSpPr>
          <p:nvPr>
            <p:ph idx="1"/>
          </p:nvPr>
        </p:nvSpPr>
        <p:spPr>
          <a:xfrm>
            <a:off x="304800" y="932891"/>
            <a:ext cx="8534400" cy="4844268"/>
          </a:xfrm>
        </p:spPr>
        <p:txBody>
          <a:bodyPr/>
          <a:lstStyle/>
          <a:p>
            <a:r>
              <a:rPr lang="en-US" sz="1600" dirty="0"/>
              <a:t>The set of AS products under RTC will be the products finalized with the approval NPRR863. </a:t>
            </a:r>
          </a:p>
          <a:p>
            <a:r>
              <a:rPr lang="en-US" sz="1600" dirty="0"/>
              <a:t>For all AS, the qualification process will determine for each Resource the maximum MW amount the Resource is qualified to provide.  ERCOT will limit awards to no more than the qualified quantity. </a:t>
            </a:r>
          </a:p>
          <a:p>
            <a:r>
              <a:rPr lang="en-US" sz="1600" dirty="0"/>
              <a:t>Regulation Service</a:t>
            </a:r>
          </a:p>
          <a:p>
            <a:pPr lvl="1"/>
            <a:r>
              <a:rPr lang="en-US" sz="1400" dirty="0"/>
              <a:t>Continue with current qualification methodology. Existing Regulation Ancillary Service qualification tests can continue under RTC and ERCOT suggests currently qualified Resources qualification status to carry-over into RTC. </a:t>
            </a:r>
          </a:p>
          <a:p>
            <a:pPr lvl="1"/>
            <a:r>
              <a:rPr lang="en-US" sz="1400" dirty="0"/>
              <a:t>MW qualified to provide Regulation Service excluding Fast Responding Regulation Service (FRRS) will be limited to how much Resources can sustain for 15 minutes. </a:t>
            </a:r>
          </a:p>
          <a:p>
            <a:r>
              <a:rPr lang="en-US" sz="1600" dirty="0"/>
              <a:t>RRS</a:t>
            </a:r>
          </a:p>
          <a:p>
            <a:pPr lvl="1"/>
            <a:r>
              <a:rPr lang="en-US" sz="1400" dirty="0"/>
              <a:t>For a Generation Resource or Controllable Load Resource, continue with current qualification methodology and include the provision to sustain the qualified MW for 15 minutes.</a:t>
            </a:r>
          </a:p>
          <a:p>
            <a:pPr lvl="1"/>
            <a:r>
              <a:rPr lang="en-US" sz="1400" dirty="0"/>
              <a:t>For a Generation Resource operating in synchronous condenser fast-response mode, continue with current qualification methodology.</a:t>
            </a:r>
          </a:p>
          <a:p>
            <a:pPr lvl="1"/>
            <a:r>
              <a:rPr lang="en-US" sz="1400" dirty="0"/>
              <a:t>For a Load Resource controlled by high set UFR set at 59.7 Hz, continue with current qualification methodology.</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32</a:t>
            </a:fld>
            <a:endParaRPr lang="en-US">
              <a:solidFill>
                <a:prstClr val="black">
                  <a:tint val="75000"/>
                </a:prstClr>
              </a:solidFill>
            </a:endParaRPr>
          </a:p>
        </p:txBody>
      </p:sp>
    </p:spTree>
    <p:extLst>
      <p:ext uri="{BB962C8B-B14F-4D97-AF65-F5344CB8AC3E}">
        <p14:creationId xmlns:p14="http://schemas.microsoft.com/office/powerpoint/2010/main" val="1050606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KP2 - Suite of Ancillary Service Products</a:t>
            </a:r>
          </a:p>
        </p:txBody>
      </p:sp>
      <p:sp>
        <p:nvSpPr>
          <p:cNvPr id="3" name="Content Placeholder 2"/>
          <p:cNvSpPr>
            <a:spLocks noGrp="1"/>
          </p:cNvSpPr>
          <p:nvPr>
            <p:ph idx="1"/>
          </p:nvPr>
        </p:nvSpPr>
        <p:spPr>
          <a:xfrm>
            <a:off x="304800" y="932891"/>
            <a:ext cx="8534400" cy="5172634"/>
          </a:xfrm>
        </p:spPr>
        <p:txBody>
          <a:bodyPr/>
          <a:lstStyle/>
          <a:p>
            <a:pPr lvl="1">
              <a:buFont typeface="+mj-lt"/>
              <a:buAutoNum type="alphaLcParenR" startAt="4"/>
            </a:pPr>
            <a:r>
              <a:rPr lang="en-US" sz="1400" dirty="0"/>
              <a:t>For a Resource providing FFR including under-frequency relay Controlled Load Resources, ERCOT deployment signal and high-speed site-level data to verify the 15-cycle response along with the sustained 15-minute output.</a:t>
            </a:r>
          </a:p>
          <a:p>
            <a:pPr lvl="2"/>
            <a:r>
              <a:rPr lang="en-US" sz="1400" dirty="0"/>
              <a:t>A Resource must be able to sustain for full 15 minutes its output, equal or greater than the amount requested for FFR qualification.</a:t>
            </a:r>
          </a:p>
          <a:p>
            <a:pPr lvl="2"/>
            <a:r>
              <a:rPr lang="en-US" sz="1400" dirty="0"/>
              <a:t>A Resource must demonstrate its capability to provide full response in 15 cycles or faster when system frequency falls below 59.85 Hz.</a:t>
            </a:r>
          </a:p>
          <a:p>
            <a:pPr lvl="2"/>
            <a:r>
              <a:rPr lang="en-US" sz="1400" dirty="0"/>
              <a:t>High-speed recorder capability must be demonstrated.</a:t>
            </a:r>
          </a:p>
          <a:p>
            <a:pPr>
              <a:buFont typeface="+mj-lt"/>
              <a:buAutoNum type="arabicParenR" startAt="5"/>
            </a:pPr>
            <a:r>
              <a:rPr lang="en-US" sz="1600" dirty="0"/>
              <a:t>Non-Spin</a:t>
            </a:r>
          </a:p>
          <a:p>
            <a:pPr lvl="1"/>
            <a:r>
              <a:rPr lang="en-US" sz="1400" dirty="0"/>
              <a:t>For Off-Line Non-Spin, continue with current qualification methodology.</a:t>
            </a:r>
          </a:p>
          <a:p>
            <a:pPr lvl="1"/>
            <a:r>
              <a:rPr lang="en-US" sz="1400" dirty="0"/>
              <a:t>All SCED-dispatchable Resources are qualified to provide On-Line Non-Spin based on their 30-minute blended ramp rate.</a:t>
            </a:r>
          </a:p>
          <a:p>
            <a:pPr>
              <a:buAutoNum type="arabicParenR" startAt="5"/>
            </a:pPr>
            <a:r>
              <a:rPr lang="en-US" sz="1600" dirty="0"/>
              <a:t>ECRS</a:t>
            </a:r>
          </a:p>
          <a:p>
            <a:pPr lvl="1"/>
            <a:r>
              <a:rPr lang="en-US" sz="1400" dirty="0"/>
              <a:t>Off-Line ECRS can only be provided by Resources that have met the QSGR qualification.</a:t>
            </a:r>
          </a:p>
          <a:p>
            <a:pPr lvl="1"/>
            <a:r>
              <a:rPr lang="en-US" sz="1400" dirty="0"/>
              <a:t>All SCED-</a:t>
            </a:r>
            <a:r>
              <a:rPr lang="en-US" sz="1400" dirty="0" err="1"/>
              <a:t>dispatchable</a:t>
            </a:r>
            <a:r>
              <a:rPr lang="en-US" sz="1400" dirty="0"/>
              <a:t> Resources are qualified to provide On-Line ECRS based on their 10-minute blended ramp rate.</a:t>
            </a:r>
          </a:p>
          <a:p>
            <a:pPr lvl="1"/>
            <a:r>
              <a:rPr lang="en-US" sz="1400" dirty="0"/>
              <a:t>For ECRS from a Load Resource other than a Controllable Load Resource, the same qualification process used today to test manual deployment of Load Resources for RRS, excluding requirements for under-frequency relay response will be used.</a:t>
            </a:r>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33</a:t>
            </a:fld>
            <a:endParaRPr lang="en-US">
              <a:solidFill>
                <a:prstClr val="black">
                  <a:tint val="75000"/>
                </a:prstClr>
              </a:solidFill>
            </a:endParaRPr>
          </a:p>
        </p:txBody>
      </p:sp>
    </p:spTree>
    <p:extLst>
      <p:ext uri="{BB962C8B-B14F-4D97-AF65-F5344CB8AC3E}">
        <p14:creationId xmlns:p14="http://schemas.microsoft.com/office/powerpoint/2010/main" val="29343023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KP3 - Reliability Unit Commitment</a:t>
            </a:r>
          </a:p>
        </p:txBody>
      </p:sp>
    </p:spTree>
    <p:extLst>
      <p:ext uri="{BB962C8B-B14F-4D97-AF65-F5344CB8AC3E}">
        <p14:creationId xmlns:p14="http://schemas.microsoft.com/office/powerpoint/2010/main" val="7723330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KP3 - Reliability Unit Commitment</a:t>
            </a:r>
          </a:p>
        </p:txBody>
      </p:sp>
      <p:sp>
        <p:nvSpPr>
          <p:cNvPr id="3" name="Content Placeholder 2"/>
          <p:cNvSpPr>
            <a:spLocks noGrp="1"/>
          </p:cNvSpPr>
          <p:nvPr>
            <p:ph idx="1"/>
          </p:nvPr>
        </p:nvSpPr>
        <p:spPr>
          <a:xfrm>
            <a:off x="304800" y="1075766"/>
            <a:ext cx="8534400" cy="5239309"/>
          </a:xfrm>
        </p:spPr>
        <p:txBody>
          <a:bodyPr/>
          <a:lstStyle/>
          <a:p>
            <a:r>
              <a:rPr lang="en-US" dirty="0"/>
              <a:t>RUC will continue to ensure adequate capacity for Real-Time to meet energy and AS needs, and resolve transmission constraints; since it is designed to distribute AS across all available Resources, it has the additional flexibility for resolving transmission constraints as well as </a:t>
            </a:r>
            <a:r>
              <a:rPr lang="en-US" dirty="0" err="1"/>
              <a:t>AS</a:t>
            </a:r>
            <a:r>
              <a:rPr lang="en-US" dirty="0"/>
              <a:t> needs and should result in fewer RUC commitments for congestion.</a:t>
            </a:r>
          </a:p>
          <a:p>
            <a:r>
              <a:rPr lang="en-US" dirty="0"/>
              <a:t>RUC will be built with the capability to use RUC ASDCs. RUC will attempt to solve for a Resource commitment that meets the Load forecast and AS Plan considering Resources’ COPs and using defined penalty curves.  The values of these curves will be determined at a future date.</a:t>
            </a:r>
          </a:p>
          <a:p>
            <a:r>
              <a:rPr lang="en-US" dirty="0"/>
              <a:t>Modifications will be made to the existing set of data elements provided by QSEs in their COPs to accommodate changes to RUC optimization.</a:t>
            </a:r>
          </a:p>
          <a:p>
            <a:r>
              <a:rPr lang="en-US" dirty="0"/>
              <a:t>QSEs will have a mechanism in their COPs to indicate, for each hour, the physical ability/inability of a Resource to provide AS (i.e., the Resource Status).   </a:t>
            </a:r>
          </a:p>
          <a:p>
            <a:r>
              <a:rPr lang="en-US" dirty="0"/>
              <a:t>The amount of AS that can be provided by a Resource will be constrained by its qualifications and capabilities.</a:t>
            </a:r>
          </a:p>
          <a:p>
            <a:r>
              <a:rPr lang="en-US" dirty="0"/>
              <a:t>Proxy AS Offers will be used in RUC in determining a co-optimized solution where AS Offers have not been submitted.</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35</a:t>
            </a:fld>
            <a:endParaRPr lang="en-US">
              <a:solidFill>
                <a:prstClr val="black">
                  <a:tint val="75000"/>
                </a:prstClr>
              </a:solidFill>
            </a:endParaRPr>
          </a:p>
        </p:txBody>
      </p:sp>
    </p:spTree>
    <p:extLst>
      <p:ext uri="{BB962C8B-B14F-4D97-AF65-F5344CB8AC3E}">
        <p14:creationId xmlns:p14="http://schemas.microsoft.com/office/powerpoint/2010/main" val="29224365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KP3 - Reliability Unit Commitment</a:t>
            </a:r>
          </a:p>
        </p:txBody>
      </p:sp>
      <p:sp>
        <p:nvSpPr>
          <p:cNvPr id="3" name="Content Placeholder 2"/>
          <p:cNvSpPr>
            <a:spLocks noGrp="1"/>
          </p:cNvSpPr>
          <p:nvPr>
            <p:ph idx="1"/>
          </p:nvPr>
        </p:nvSpPr>
        <p:spPr>
          <a:xfrm>
            <a:off x="304800" y="1075766"/>
            <a:ext cx="8534400" cy="5239309"/>
          </a:xfrm>
        </p:spPr>
        <p:txBody>
          <a:bodyPr/>
          <a:lstStyle/>
          <a:p>
            <a:pPr>
              <a:buFont typeface="+mj-lt"/>
              <a:buAutoNum type="arabicParenR" startAt="7"/>
            </a:pPr>
            <a:r>
              <a:rPr lang="en-US" dirty="0"/>
              <a:t>In addition to online qualified Resources, the RUC engine will consider a COP Resource Status of OFFQS (Off-Line but available for SCED deployment) for a Resource that is qualified for ECRS, as being able to provide ECRS.</a:t>
            </a:r>
          </a:p>
          <a:p>
            <a:pPr>
              <a:buAutoNum type="arabicParenR" startAt="7"/>
            </a:pPr>
            <a:r>
              <a:rPr lang="en-US" dirty="0"/>
              <a:t>In addition to online qualified Resources, the RUC engine will consider a COP Resource Status of OFF (Off-Line but available for commitment in the DAM and RUC) for a Resource that is qualified for Non-Spin, as being able to provide Non-Spin.</a:t>
            </a:r>
          </a:p>
          <a:p>
            <a:pPr>
              <a:buAutoNum type="arabicParenR" startAt="7"/>
            </a:pPr>
            <a:r>
              <a:rPr lang="en-US" dirty="0"/>
              <a:t>The current process under which ERCOT Operators review recommendations from the RUC optimization and make commitment instruction decisions will remain in place.  This process includes:</a:t>
            </a:r>
          </a:p>
          <a:p>
            <a:pPr lvl="1"/>
            <a:r>
              <a:rPr lang="en-US" dirty="0"/>
              <a:t>ERCOT Operators will give Market Participants ample time to respond to postings of capacity shortages for future hours; and</a:t>
            </a:r>
          </a:p>
          <a:p>
            <a:pPr lvl="1"/>
            <a:r>
              <a:rPr lang="en-US" dirty="0"/>
              <a:t>If a generation commitment is recommended by RUC for a future hour, ERCOT Operators will delay any Dispatch Instruction until the next RUC process would not have sufficient lead time to commit the Resource for the same future hour thus giving QSEs a chance to self-commit.</a:t>
            </a:r>
          </a:p>
          <a:p>
            <a:pPr>
              <a:buAutoNum type="arabicParenR" startAt="7"/>
            </a:pPr>
            <a:r>
              <a:rPr lang="en-US" dirty="0"/>
              <a:t>Revenues from Real-Time AS awards will be used to offset the RUC Guarantee for the RUC Make-Whole Payment.</a:t>
            </a:r>
          </a:p>
          <a:p>
            <a:pPr>
              <a:buAutoNum type="arabicParenR" startAt="7"/>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36</a:t>
            </a:fld>
            <a:endParaRPr lang="en-US">
              <a:solidFill>
                <a:prstClr val="black">
                  <a:tint val="75000"/>
                </a:prstClr>
              </a:solidFill>
            </a:endParaRPr>
          </a:p>
        </p:txBody>
      </p:sp>
    </p:spTree>
    <p:extLst>
      <p:ext uri="{BB962C8B-B14F-4D97-AF65-F5344CB8AC3E}">
        <p14:creationId xmlns:p14="http://schemas.microsoft.com/office/powerpoint/2010/main" val="2617580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KP3 - Reliability Unit Commitment</a:t>
            </a:r>
          </a:p>
        </p:txBody>
      </p:sp>
      <p:sp>
        <p:nvSpPr>
          <p:cNvPr id="3" name="Content Placeholder 2"/>
          <p:cNvSpPr>
            <a:spLocks noGrp="1"/>
          </p:cNvSpPr>
          <p:nvPr>
            <p:ph idx="1"/>
          </p:nvPr>
        </p:nvSpPr>
        <p:spPr>
          <a:xfrm>
            <a:off x="304800" y="1075766"/>
            <a:ext cx="8534400" cy="5239309"/>
          </a:xfrm>
        </p:spPr>
        <p:txBody>
          <a:bodyPr/>
          <a:lstStyle/>
          <a:p>
            <a:pPr>
              <a:buFont typeface="+mj-lt"/>
              <a:buAutoNum type="arabicParenR" startAt="11"/>
            </a:pPr>
            <a:r>
              <a:rPr lang="en-US" dirty="0"/>
              <a:t>Revenues from Real-Time AS awards will be included as revenues in the RUC </a:t>
            </a:r>
            <a:r>
              <a:rPr lang="en-US" dirty="0" err="1"/>
              <a:t>Clawback</a:t>
            </a:r>
            <a:r>
              <a:rPr lang="en-US" dirty="0"/>
              <a:t> Charge.</a:t>
            </a:r>
          </a:p>
          <a:p>
            <a:pPr>
              <a:buAutoNum type="arabicParenR" startAt="11"/>
            </a:pPr>
            <a:r>
              <a:rPr lang="en-US" dirty="0"/>
              <a:t>The Capacity-Short Charge will be adjusted to allocate RUC Make-Whole Costs to QSEs that are short in either energy capacity or AS capacity.</a:t>
            </a:r>
          </a:p>
          <a:p>
            <a:pPr lvl="1"/>
            <a:r>
              <a:rPr lang="en-US" dirty="0"/>
              <a:t>QSEs with AS Supply Responsibility greater than their AS capability will be allocated a portion of RUC Make-Whole costs.</a:t>
            </a:r>
          </a:p>
          <a:p>
            <a:pPr lvl="1"/>
            <a:r>
              <a:rPr lang="en-US" dirty="0"/>
              <a:t>QSEs with an overall shortage in energy plus AS Supply Responsibility will be allocated a portion of the RUC Make-Whole costs.</a:t>
            </a:r>
          </a:p>
          <a:p>
            <a:pPr lvl="1"/>
            <a:r>
              <a:rPr lang="en-US" dirty="0"/>
              <a:t>AS capability for Capacity Short Charge Settlement purposes will be based on AS Offers validated against COP information.</a:t>
            </a:r>
          </a:p>
          <a:p>
            <a:pPr>
              <a:buAutoNum type="arabicParenR" startAt="11"/>
            </a:pPr>
            <a:r>
              <a:rPr lang="en-US" dirty="0"/>
              <a:t>The RUC engine will use the same proxy methodology for AS </a:t>
            </a:r>
            <a:r>
              <a:rPr lang="en-US" dirty="0" err="1"/>
              <a:t>as</a:t>
            </a:r>
            <a:r>
              <a:rPr lang="en-US" dirty="0"/>
              <a:t> Real-Time</a:t>
            </a:r>
          </a:p>
          <a:p>
            <a:pPr>
              <a:buAutoNum type="arabicParenR" startAt="11"/>
            </a:pPr>
            <a:r>
              <a:rPr lang="en-US" dirty="0"/>
              <a:t>The RUC engine will use the same scaling for AS offers as energy offers</a:t>
            </a:r>
          </a:p>
          <a:p>
            <a:pPr>
              <a:buAutoNum type="arabicParenR" startAt="11"/>
            </a:pPr>
            <a:r>
              <a:rPr lang="en-US" dirty="0"/>
              <a:t>RUC will use new information contained in the COP to determine how much capability for each AS product each Resource will be capable of providing</a:t>
            </a:r>
          </a:p>
          <a:p>
            <a:pPr>
              <a:buFont typeface="+mj-lt"/>
              <a:buAutoNum type="arabicParenR" startAt="11"/>
            </a:pPr>
            <a:r>
              <a:rPr lang="en-US" dirty="0"/>
              <a:t>The Energy Offer Floor for RUC-instructed Resources which have not opted out of RUC settlement will be $1,500/MWh for the dispatch run</a:t>
            </a:r>
          </a:p>
          <a:p>
            <a:pPr>
              <a:buAutoNum type="arabicParenR" startAt="11"/>
            </a:pPr>
            <a:endParaRPr lang="en-US" dirty="0"/>
          </a:p>
          <a:p>
            <a:pPr>
              <a:buAutoNum type="arabicParenR" startAt="7"/>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37</a:t>
            </a:fld>
            <a:endParaRPr lang="en-US">
              <a:solidFill>
                <a:prstClr val="black">
                  <a:tint val="75000"/>
                </a:prstClr>
              </a:solidFill>
            </a:endParaRPr>
          </a:p>
        </p:txBody>
      </p:sp>
    </p:spTree>
    <p:extLst>
      <p:ext uri="{BB962C8B-B14F-4D97-AF65-F5344CB8AC3E}">
        <p14:creationId xmlns:p14="http://schemas.microsoft.com/office/powerpoint/2010/main" val="26212465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KP3 - Reliability Unit Commitment</a:t>
            </a:r>
          </a:p>
        </p:txBody>
      </p:sp>
      <p:sp>
        <p:nvSpPr>
          <p:cNvPr id="3" name="Content Placeholder 2"/>
          <p:cNvSpPr>
            <a:spLocks noGrp="1"/>
          </p:cNvSpPr>
          <p:nvPr>
            <p:ph idx="1"/>
          </p:nvPr>
        </p:nvSpPr>
        <p:spPr>
          <a:xfrm>
            <a:off x="304800" y="1075766"/>
            <a:ext cx="8534400" cy="5239309"/>
          </a:xfrm>
        </p:spPr>
        <p:txBody>
          <a:bodyPr/>
          <a:lstStyle/>
          <a:p>
            <a:pPr>
              <a:buFont typeface="+mj-lt"/>
              <a:buAutoNum type="arabicParenR" startAt="17"/>
            </a:pPr>
            <a:r>
              <a:rPr lang="en-US" dirty="0"/>
              <a:t>All RUC-instructed Resources will have their EOC administratively set to a value just below the PBPP (i.e., $11,000/MWh) in the pricing run only.  This EOC is still subject to mitigation for non-competitive constraints.</a:t>
            </a:r>
          </a:p>
          <a:p>
            <a:pPr>
              <a:buAutoNum type="arabicParenR" startAt="17"/>
            </a:pPr>
            <a:r>
              <a:rPr lang="en-US" dirty="0"/>
              <a:t>The AS Offer Floors for RUC-instructed Resources which have not opted out of RUC Settlement will be $1,500/MWh for the dispatch run.</a:t>
            </a:r>
          </a:p>
          <a:p>
            <a:pPr>
              <a:buAutoNum type="arabicParenR" startAt="17"/>
            </a:pPr>
            <a:r>
              <a:rPr lang="en-US" dirty="0"/>
              <a:t>AS Offers for RUC-instructed Resources which have not opted out of RUC Settlement will be removed for the pricing run.</a:t>
            </a:r>
          </a:p>
          <a:p>
            <a:pPr>
              <a:buAutoNum type="arabicParenR" startAt="17"/>
            </a:pPr>
            <a:r>
              <a:rPr lang="en-US" dirty="0"/>
              <a:t>RTC will not affect the ability for QSEs to opt out of RUC Settlement.</a:t>
            </a:r>
          </a:p>
          <a:p>
            <a:pPr>
              <a:buAutoNum type="arabicParenR" startAt="11"/>
            </a:pPr>
            <a:endParaRPr lang="en-US" dirty="0"/>
          </a:p>
          <a:p>
            <a:pPr>
              <a:buAutoNum type="arabicParenR" startAt="7"/>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38</a:t>
            </a:fld>
            <a:endParaRPr lang="en-US">
              <a:solidFill>
                <a:prstClr val="black">
                  <a:tint val="75000"/>
                </a:prstClr>
              </a:solidFill>
            </a:endParaRPr>
          </a:p>
        </p:txBody>
      </p:sp>
    </p:spTree>
    <p:extLst>
      <p:ext uri="{BB962C8B-B14F-4D97-AF65-F5344CB8AC3E}">
        <p14:creationId xmlns:p14="http://schemas.microsoft.com/office/powerpoint/2010/main" val="19489932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KP4 - The Supplemental Ancillary Service Market Process</a:t>
            </a:r>
          </a:p>
        </p:txBody>
      </p:sp>
    </p:spTree>
    <p:extLst>
      <p:ext uri="{BB962C8B-B14F-4D97-AF65-F5344CB8AC3E}">
        <p14:creationId xmlns:p14="http://schemas.microsoft.com/office/powerpoint/2010/main" val="2687913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the KPs</a:t>
            </a:r>
          </a:p>
        </p:txBody>
      </p:sp>
      <p:sp>
        <p:nvSpPr>
          <p:cNvPr id="3" name="Content Placeholder 2"/>
          <p:cNvSpPr>
            <a:spLocks noGrp="1"/>
          </p:cNvSpPr>
          <p:nvPr>
            <p:ph idx="1"/>
          </p:nvPr>
        </p:nvSpPr>
        <p:spPr>
          <a:xfrm>
            <a:off x="304800" y="932873"/>
            <a:ext cx="8534400" cy="5210752"/>
          </a:xfrm>
        </p:spPr>
        <p:txBody>
          <a:bodyPr/>
          <a:lstStyle/>
          <a:p>
            <a:pPr>
              <a:buFont typeface="Arial" panose="020B0604020202020204" pitchFamily="34" charset="0"/>
              <a:buChar char="•"/>
            </a:pPr>
            <a:r>
              <a:rPr lang="en-US" dirty="0"/>
              <a:t>KP1 – Real-Time Market</a:t>
            </a:r>
          </a:p>
          <a:p>
            <a:pPr lvl="1">
              <a:buFont typeface="Arial" panose="020B0604020202020204" pitchFamily="34" charset="0"/>
              <a:buChar char="•"/>
            </a:pPr>
            <a:r>
              <a:rPr lang="en-US" sz="1800" dirty="0"/>
              <a:t>KP1.1 - Ancillary Service Demand Curves and Current Market Price Adders</a:t>
            </a:r>
          </a:p>
          <a:p>
            <a:pPr lvl="1">
              <a:buFont typeface="Arial" panose="020B0604020202020204" pitchFamily="34" charset="0"/>
              <a:buChar char="•"/>
            </a:pPr>
            <a:r>
              <a:rPr lang="en-US" sz="1800" dirty="0"/>
              <a:t>KP1.2 - System-Wide Offer Cap and Power Balance Penalty Price </a:t>
            </a:r>
          </a:p>
          <a:p>
            <a:pPr lvl="1">
              <a:buFont typeface="Arial" panose="020B0604020202020204" pitchFamily="34" charset="0"/>
              <a:buChar char="•"/>
            </a:pPr>
            <a:r>
              <a:rPr lang="en-US" sz="1800" dirty="0"/>
              <a:t>KP1.3 - Offering and Awarding Ancillary Services in Real-Time</a:t>
            </a:r>
          </a:p>
          <a:p>
            <a:pPr lvl="1">
              <a:buFont typeface="Arial" panose="020B0604020202020204" pitchFamily="34" charset="0"/>
              <a:buChar char="•"/>
            </a:pPr>
            <a:r>
              <a:rPr lang="en-US" sz="1800" dirty="0"/>
              <a:t>KP1.4 - Systems/Applications that Provide Input into the Real-Time Optimization Engine</a:t>
            </a:r>
          </a:p>
          <a:p>
            <a:pPr lvl="1">
              <a:buFont typeface="Arial" panose="020B0604020202020204" pitchFamily="34" charset="0"/>
              <a:buChar char="•"/>
            </a:pPr>
            <a:r>
              <a:rPr lang="en-US" sz="1800" dirty="0"/>
              <a:t>KP1.5 - Process for Deploying Ancillary Services</a:t>
            </a:r>
          </a:p>
          <a:p>
            <a:pPr lvl="1">
              <a:buFont typeface="Arial" panose="020B0604020202020204" pitchFamily="34" charset="0"/>
              <a:buChar char="•"/>
            </a:pPr>
            <a:r>
              <a:rPr lang="en-US" sz="1800" dirty="0"/>
              <a:t>KP1.6 - Ancillary Service Imbalance Settlement</a:t>
            </a:r>
          </a:p>
          <a:p>
            <a:pPr>
              <a:buFont typeface="Arial" panose="020B0604020202020204" pitchFamily="34" charset="0"/>
              <a:buChar char="•"/>
            </a:pPr>
            <a:r>
              <a:rPr lang="en-US" dirty="0"/>
              <a:t>KP2 - Suite of Ancillary Service Products</a:t>
            </a:r>
          </a:p>
          <a:p>
            <a:pPr>
              <a:buFont typeface="Arial" panose="020B0604020202020204" pitchFamily="34" charset="0"/>
              <a:buChar char="•"/>
            </a:pPr>
            <a:r>
              <a:rPr lang="en-US" dirty="0"/>
              <a:t>KP3 - Reliability Unit Commitment</a:t>
            </a:r>
          </a:p>
          <a:p>
            <a:pPr>
              <a:buFont typeface="Arial" panose="020B0604020202020204" pitchFamily="34" charset="0"/>
              <a:buChar char="•"/>
            </a:pPr>
            <a:r>
              <a:rPr lang="en-US" dirty="0"/>
              <a:t>KP4 - The Supplemental Ancillary Service Market Process</a:t>
            </a:r>
          </a:p>
          <a:p>
            <a:pPr>
              <a:buFont typeface="Arial" panose="020B0604020202020204" pitchFamily="34" charset="0"/>
              <a:buChar char="•"/>
            </a:pPr>
            <a:r>
              <a:rPr lang="en-US" dirty="0"/>
              <a:t>KP5 - Day-Ahead Market</a:t>
            </a:r>
          </a:p>
          <a:p>
            <a:pPr>
              <a:buFont typeface="Arial" panose="020B0604020202020204" pitchFamily="34" charset="0"/>
              <a:buChar char="•"/>
            </a:pPr>
            <a:r>
              <a:rPr lang="en-US" dirty="0"/>
              <a:t>KP6 - Market-Facing Reports</a:t>
            </a:r>
          </a:p>
          <a:p>
            <a:pPr>
              <a:buFont typeface="Arial" panose="020B0604020202020204" pitchFamily="34" charset="0"/>
              <a:buChar char="•"/>
            </a:pPr>
            <a:r>
              <a:rPr lang="en-US" dirty="0"/>
              <a:t>KP7 - Performance Monitoring</a:t>
            </a:r>
          </a:p>
          <a:p>
            <a:pPr>
              <a:buFont typeface="Arial" panose="020B0604020202020204" pitchFamily="34" charset="0"/>
              <a:buChar char="•"/>
            </a:pPr>
            <a:r>
              <a:rPr lang="en-US" dirty="0"/>
              <a:t>KP8 – RTC Out of Scope and Post-RTC Review Items</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14281848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KP4 - The Supplemental Ancillary Service Market Process</a:t>
            </a:r>
          </a:p>
        </p:txBody>
      </p:sp>
      <p:sp>
        <p:nvSpPr>
          <p:cNvPr id="3" name="Content Placeholder 2"/>
          <p:cNvSpPr>
            <a:spLocks noGrp="1"/>
          </p:cNvSpPr>
          <p:nvPr>
            <p:ph idx="1"/>
          </p:nvPr>
        </p:nvSpPr>
        <p:spPr>
          <a:xfrm>
            <a:off x="304800" y="1419224"/>
            <a:ext cx="8534400" cy="4500809"/>
          </a:xfrm>
        </p:spPr>
        <p:txBody>
          <a:bodyPr/>
          <a:lstStyle/>
          <a:p>
            <a:r>
              <a:rPr lang="en-US" dirty="0"/>
              <a:t>This RTC principle proposes the elimination of the SASM process.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40</a:t>
            </a:fld>
            <a:endParaRPr lang="en-US">
              <a:solidFill>
                <a:prstClr val="black">
                  <a:tint val="75000"/>
                </a:prstClr>
              </a:solidFill>
            </a:endParaRPr>
          </a:p>
        </p:txBody>
      </p:sp>
    </p:spTree>
    <p:extLst>
      <p:ext uri="{BB962C8B-B14F-4D97-AF65-F5344CB8AC3E}">
        <p14:creationId xmlns:p14="http://schemas.microsoft.com/office/powerpoint/2010/main" val="39932597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KP5 - Day-Ahead Market</a:t>
            </a:r>
          </a:p>
        </p:txBody>
      </p:sp>
    </p:spTree>
    <p:extLst>
      <p:ext uri="{BB962C8B-B14F-4D97-AF65-F5344CB8AC3E}">
        <p14:creationId xmlns:p14="http://schemas.microsoft.com/office/powerpoint/2010/main" val="36030346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KP5 - Day-Ahead Market</a:t>
            </a:r>
          </a:p>
        </p:txBody>
      </p:sp>
      <p:sp>
        <p:nvSpPr>
          <p:cNvPr id="3" name="Content Placeholder 2"/>
          <p:cNvSpPr>
            <a:spLocks noGrp="1"/>
          </p:cNvSpPr>
          <p:nvPr>
            <p:ph idx="1"/>
          </p:nvPr>
        </p:nvSpPr>
        <p:spPr/>
        <p:txBody>
          <a:bodyPr/>
          <a:lstStyle/>
          <a:p>
            <a:r>
              <a:rPr lang="en-US" dirty="0"/>
              <a:t>ASDCs will be added to the DAM optimization, and will be used as an input affecting the AS quantity procured and the MCPC.  </a:t>
            </a:r>
          </a:p>
          <a:p>
            <a:r>
              <a:rPr lang="en-US" dirty="0"/>
              <a:t>The same ASDCs that are used in Real-Time will be used in DAM.</a:t>
            </a:r>
          </a:p>
          <a:p>
            <a:pPr lvl="1"/>
            <a:r>
              <a:rPr lang="en-US" dirty="0"/>
              <a:t>In some cases, negative self-arranged quantities may necessitate shifting the DAM ASDC to the right, as they are treated by DAM as bids at the highest price on each corresponding ASDC.</a:t>
            </a:r>
          </a:p>
          <a:p>
            <a:r>
              <a:rPr lang="en-US" dirty="0"/>
              <a:t>The current DAM AS insufficiency process will be eliminated by removing:  </a:t>
            </a:r>
          </a:p>
          <a:p>
            <a:pPr lvl="1"/>
            <a:r>
              <a:rPr lang="en-US" dirty="0"/>
              <a:t>The process of reopening submission window for more offers; </a:t>
            </a:r>
          </a:p>
          <a:p>
            <a:pPr lvl="1"/>
            <a:r>
              <a:rPr lang="en-US" dirty="0"/>
              <a:t>The AS penalty costs; and </a:t>
            </a:r>
          </a:p>
          <a:p>
            <a:pPr lvl="1"/>
            <a:r>
              <a:rPr lang="en-US" dirty="0"/>
              <a:t>The current pricing run used when AS Offers are insufficient to meet the AS Plan.</a:t>
            </a:r>
          </a:p>
          <a:p>
            <a:r>
              <a:rPr lang="en-US" dirty="0"/>
              <a:t>AS Obligation quantities posted by 06:00 in the Day-Ahead will become an advisory-only number based on the AS Plan. </a:t>
            </a:r>
          </a:p>
          <a:p>
            <a:pPr lvl="1"/>
            <a:r>
              <a:rPr lang="en-US" dirty="0"/>
              <a:t>They will be used to validate self-arranged AS transactions. This validation will include any AS subtype limitations, e.g., RRS being provided via UFR.</a:t>
            </a:r>
          </a:p>
          <a:p>
            <a:r>
              <a:rPr lang="en-US" dirty="0"/>
              <a:t>Minimum AS Obligation quantity will be 0.1 MW.</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42</a:t>
            </a:fld>
            <a:endParaRPr lang="en-US">
              <a:solidFill>
                <a:prstClr val="black">
                  <a:tint val="75000"/>
                </a:prstClr>
              </a:solidFill>
            </a:endParaRPr>
          </a:p>
        </p:txBody>
      </p:sp>
    </p:spTree>
    <p:extLst>
      <p:ext uri="{BB962C8B-B14F-4D97-AF65-F5344CB8AC3E}">
        <p14:creationId xmlns:p14="http://schemas.microsoft.com/office/powerpoint/2010/main" val="35393607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KP5 - Day-Ahead Market</a:t>
            </a:r>
          </a:p>
        </p:txBody>
      </p:sp>
      <p:sp>
        <p:nvSpPr>
          <p:cNvPr id="3" name="Content Placeholder 2"/>
          <p:cNvSpPr>
            <a:spLocks noGrp="1"/>
          </p:cNvSpPr>
          <p:nvPr>
            <p:ph idx="1"/>
          </p:nvPr>
        </p:nvSpPr>
        <p:spPr>
          <a:xfrm>
            <a:off x="304800" y="980516"/>
            <a:ext cx="8534400" cy="4844268"/>
          </a:xfrm>
        </p:spPr>
        <p:txBody>
          <a:bodyPr/>
          <a:lstStyle/>
          <a:p>
            <a:pPr>
              <a:buFont typeface="+mj-lt"/>
              <a:buAutoNum type="arabicParenR" startAt="6"/>
            </a:pPr>
            <a:r>
              <a:rPr lang="en-US" dirty="0"/>
              <a:t>After DAM is published, updated AS Obligation quantities will be calculated and published based on the actual DAM AS requirement. These quantities may differ from the 06:00 posting, and are the quantities that will be used for DAM Settlement.</a:t>
            </a:r>
          </a:p>
          <a:p>
            <a:pPr lvl="1"/>
            <a:r>
              <a:rPr lang="en-US" dirty="0"/>
              <a:t>“DAM AS requirement” here means the sum of the DAM AS awards plus any self-arrangement.</a:t>
            </a:r>
          </a:p>
          <a:p>
            <a:pPr lvl="1"/>
            <a:r>
              <a:rPr lang="en-US" dirty="0"/>
              <a:t>In the event that a QSE’s self-arranged quantity exceeds the final AS Obligation, the remainder will be paid to the QSE at the DAM MCPC. Self-arranged AS transactions will not be allowed to be submitted or updated after DAM.</a:t>
            </a:r>
          </a:p>
          <a:p>
            <a:pPr>
              <a:buAutoNum type="arabicParenR" startAt="6"/>
            </a:pPr>
            <a:r>
              <a:rPr lang="en-US" dirty="0"/>
              <a:t>AS Virtual Offers</a:t>
            </a:r>
          </a:p>
          <a:p>
            <a:pPr lvl="1"/>
            <a:r>
              <a:rPr lang="en-US" dirty="0"/>
              <a:t>Allow one part, unlinked offers of AS that do not represent an offer from a physical Resource from QSEs.  The general purpose of adding this new transaction is convergence bidding, in contrast to conventional Resource-specific AS Offers. </a:t>
            </a:r>
          </a:p>
          <a:p>
            <a:pPr lvl="1"/>
            <a:r>
              <a:rPr lang="en-US" dirty="0"/>
              <a:t>If awarded, the QSE will be paid the DAM price for the capacity times the quantity awarded.  The awarded QSE will pay the Real-Time price times the quantity awarded. </a:t>
            </a:r>
          </a:p>
          <a:p>
            <a:pPr lvl="1"/>
            <a:r>
              <a:rPr lang="en-US" dirty="0"/>
              <a:t>This proposal does not change the quantity of capacity purchased for each AS.  ERCOT will attempt to procure the quantity from its AS Plan from Resource-specific offers as well as virtual offers against respective ASDCs.</a:t>
            </a:r>
          </a:p>
          <a:p>
            <a:pPr>
              <a:buAutoNum type="arabicParenR" startAt="6"/>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43</a:t>
            </a:fld>
            <a:endParaRPr lang="en-US">
              <a:solidFill>
                <a:prstClr val="black">
                  <a:tint val="75000"/>
                </a:prstClr>
              </a:solidFill>
            </a:endParaRPr>
          </a:p>
        </p:txBody>
      </p:sp>
    </p:spTree>
    <p:extLst>
      <p:ext uri="{BB962C8B-B14F-4D97-AF65-F5344CB8AC3E}">
        <p14:creationId xmlns:p14="http://schemas.microsoft.com/office/powerpoint/2010/main" val="10253480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KP5 - Day-Ahead Market</a:t>
            </a:r>
          </a:p>
        </p:txBody>
      </p:sp>
      <p:sp>
        <p:nvSpPr>
          <p:cNvPr id="3" name="Content Placeholder 2"/>
          <p:cNvSpPr>
            <a:spLocks noGrp="1"/>
          </p:cNvSpPr>
          <p:nvPr>
            <p:ph idx="1"/>
          </p:nvPr>
        </p:nvSpPr>
        <p:spPr>
          <a:xfrm>
            <a:off x="304800" y="980516"/>
            <a:ext cx="8534400" cy="4844268"/>
          </a:xfrm>
        </p:spPr>
        <p:txBody>
          <a:bodyPr/>
          <a:lstStyle/>
          <a:p>
            <a:pPr lvl="1">
              <a:buFont typeface="+mj-lt"/>
              <a:buAutoNum type="alphaLcParenR" startAt="4"/>
            </a:pPr>
            <a:r>
              <a:rPr lang="en-US" sz="1400" dirty="0"/>
              <a:t>Virtual offers can only be submitted for:</a:t>
            </a:r>
          </a:p>
          <a:p>
            <a:pPr lvl="2"/>
            <a:r>
              <a:rPr lang="en-US" sz="1400" dirty="0"/>
              <a:t>Conventional Regulation (not FRRS);</a:t>
            </a:r>
          </a:p>
          <a:p>
            <a:pPr lvl="2"/>
            <a:r>
              <a:rPr lang="en-US" sz="1400" dirty="0"/>
              <a:t>RRS – Primary Frequency Response type;  </a:t>
            </a:r>
          </a:p>
          <a:p>
            <a:pPr lvl="2"/>
            <a:r>
              <a:rPr lang="en-US" sz="1400" dirty="0"/>
              <a:t>ECRS – </a:t>
            </a:r>
            <a:r>
              <a:rPr lang="en-US" sz="1400" dirty="0" err="1"/>
              <a:t>dispatchable</a:t>
            </a:r>
            <a:r>
              <a:rPr lang="en-US" sz="1400" dirty="0"/>
              <a:t>; and</a:t>
            </a:r>
          </a:p>
          <a:p>
            <a:pPr lvl="2"/>
            <a:r>
              <a:rPr lang="en-US" sz="1400" dirty="0"/>
              <a:t>Non-Spin.</a:t>
            </a:r>
          </a:p>
          <a:p>
            <a:pPr lvl="1">
              <a:buAutoNum type="alphaLcParenR" startAt="4"/>
            </a:pPr>
            <a:r>
              <a:rPr lang="en-US" sz="1400" dirty="0"/>
              <a:t>The capability to self-arrange AS in excess of a QSE’s AS Obligation will no longer be needed and can be removed.</a:t>
            </a:r>
          </a:p>
          <a:p>
            <a:pPr lvl="1">
              <a:buAutoNum type="alphaLcParenR" startAt="4"/>
            </a:pPr>
            <a:r>
              <a:rPr lang="en-US" sz="1400" dirty="0"/>
              <a:t>Virtual AS Offers will automatically expire at the close of the DAM.</a:t>
            </a:r>
          </a:p>
          <a:p>
            <a:pPr lvl="1">
              <a:buAutoNum type="alphaLcParenR" startAt="4"/>
            </a:pPr>
            <a:r>
              <a:rPr lang="en-US" sz="1400" dirty="0"/>
              <a:t>The QSE will have the award included in the calculation of the QSE’s position regarding any RUC Capacity-Short Charge.</a:t>
            </a:r>
          </a:p>
          <a:p>
            <a:pPr lvl="1">
              <a:buAutoNum type="alphaLcParenR" startAt="4"/>
            </a:pPr>
            <a:r>
              <a:rPr lang="en-US" sz="1400" dirty="0"/>
              <a:t>The credit calculation for Real-Time Liability Estimate (RTLE) will also need to be modified to include this capacity in a fashion similar to the DAM energy short calculations.</a:t>
            </a:r>
          </a:p>
          <a:p>
            <a:pPr lvl="1">
              <a:buAutoNum type="alphaLcParenR" startAt="4"/>
            </a:pPr>
            <a:r>
              <a:rPr lang="en-US" sz="1400" dirty="0"/>
              <a:t>The DAM credit exposure calculations will be modified to validate the virtual AS Offers against the available credit limit, similar to how DAM Energy-Only Offers are treated (evaluating the potential DAM/RT price risk).  This will take the form of the 90th percentile of any positive hourly difference between the RT MCPC and the DAM MCPC over the previous 30 days.</a:t>
            </a:r>
          </a:p>
          <a:p>
            <a:pPr lvl="1">
              <a:buAutoNum type="alphaLcParenR" startAt="4"/>
            </a:pPr>
            <a:r>
              <a:rPr lang="en-US" sz="1400" dirty="0"/>
              <a:t>The Default Uplift Invoice Process will include virtual AS awards to the QSE when calculating the Maximum MWh Activity for the Counter-Party that represents the QSE.</a:t>
            </a:r>
          </a:p>
          <a:p>
            <a:pPr>
              <a:buAutoNum type="arabicParenR" startAt="6"/>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44</a:t>
            </a:fld>
            <a:endParaRPr lang="en-US">
              <a:solidFill>
                <a:prstClr val="black">
                  <a:tint val="75000"/>
                </a:prstClr>
              </a:solidFill>
            </a:endParaRPr>
          </a:p>
        </p:txBody>
      </p:sp>
    </p:spTree>
    <p:extLst>
      <p:ext uri="{BB962C8B-B14F-4D97-AF65-F5344CB8AC3E}">
        <p14:creationId xmlns:p14="http://schemas.microsoft.com/office/powerpoint/2010/main" val="11960765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KP6 - Market-Facing Reports</a:t>
            </a:r>
          </a:p>
        </p:txBody>
      </p:sp>
    </p:spTree>
    <p:extLst>
      <p:ext uri="{BB962C8B-B14F-4D97-AF65-F5344CB8AC3E}">
        <p14:creationId xmlns:p14="http://schemas.microsoft.com/office/powerpoint/2010/main" val="39853228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KP6 - Market-Facing Reports</a:t>
            </a:r>
          </a:p>
        </p:txBody>
      </p:sp>
      <p:sp>
        <p:nvSpPr>
          <p:cNvPr id="3" name="Content Placeholder 2"/>
          <p:cNvSpPr>
            <a:spLocks noGrp="1"/>
          </p:cNvSpPr>
          <p:nvPr>
            <p:ph idx="1"/>
          </p:nvPr>
        </p:nvSpPr>
        <p:spPr/>
        <p:txBody>
          <a:bodyPr/>
          <a:lstStyle/>
          <a:p>
            <a:r>
              <a:rPr lang="en-US" dirty="0"/>
              <a:t>As necessary, existing market-facing reports and user interfaces will be removed or modified and new market-facing reports and user interfaces will be created to implement RTC and achieve the key principles developed by the RTCTF.  </a:t>
            </a:r>
          </a:p>
          <a:p>
            <a:endParaRPr lang="en-US" dirty="0"/>
          </a:p>
          <a:p>
            <a:r>
              <a:rPr lang="en-US" dirty="0"/>
              <a:t>The list of reports and user interfaces will be share with the group and will be used to guide the development of Protocol language for RTC.</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46</a:t>
            </a:fld>
            <a:endParaRPr lang="en-US">
              <a:solidFill>
                <a:prstClr val="black">
                  <a:tint val="75000"/>
                </a:prstClr>
              </a:solidFill>
            </a:endParaRPr>
          </a:p>
        </p:txBody>
      </p:sp>
    </p:spTree>
    <p:extLst>
      <p:ext uri="{BB962C8B-B14F-4D97-AF65-F5344CB8AC3E}">
        <p14:creationId xmlns:p14="http://schemas.microsoft.com/office/powerpoint/2010/main" val="7988046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KP7 - Performance Monitoring</a:t>
            </a:r>
          </a:p>
        </p:txBody>
      </p:sp>
    </p:spTree>
    <p:extLst>
      <p:ext uri="{BB962C8B-B14F-4D97-AF65-F5344CB8AC3E}">
        <p14:creationId xmlns:p14="http://schemas.microsoft.com/office/powerpoint/2010/main" val="4057771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KP7 - Performance Monitoring</a:t>
            </a:r>
          </a:p>
        </p:txBody>
      </p:sp>
      <p:sp>
        <p:nvSpPr>
          <p:cNvPr id="3" name="Content Placeholder 2"/>
          <p:cNvSpPr>
            <a:spLocks noGrp="1"/>
          </p:cNvSpPr>
          <p:nvPr>
            <p:ph idx="1"/>
          </p:nvPr>
        </p:nvSpPr>
        <p:spPr/>
        <p:txBody>
          <a:bodyPr/>
          <a:lstStyle/>
          <a:p>
            <a:r>
              <a:rPr lang="en-US" sz="1600" dirty="0"/>
              <a:t>Generation and Controllable Load Resource Energy Deployment Performance (GREDP and CLREDP) calculations will be updated to account changes made to deployments instructions from ERCOT.  The “ABP” and “ARI” components of the GREDP and CLREDP calculations will be replaced with an ASP component, where ASP is equal to the time-weighted average of the UDSP, which is sum of a linearly ramped Base Point (Base Ramp) and Regulation Service instruction that the Resource should have produced during a five-minute clock interval.  </a:t>
            </a:r>
          </a:p>
          <a:p>
            <a:r>
              <a:rPr lang="en-US" sz="1600" dirty="0"/>
              <a:t>Currently, ERCOT measures a QSE’s total telemetered AS Responsibilities and total AS Responsibilities submitted in COPs against its total AS Obligation in order to identify any non-compliance with the QSE meeting its obligation.  With RTC, the concept of an AS Obligation based on DAM awards, AS self-arrangement, and AS trades is no longer relevant.  As such, related compliance requirements and associated reporting will be removed.  </a:t>
            </a:r>
          </a:p>
          <a:p>
            <a:r>
              <a:rPr lang="en-US" sz="1600" dirty="0"/>
              <a:t>With RTC, the updating on AS Schedules following a deployment instruction for the purpose of adjusting HASLs is no longer relevant.  As such, the compliance requirement and associated reporting will be removed. </a:t>
            </a:r>
          </a:p>
          <a:p>
            <a:r>
              <a:rPr lang="en-US" sz="1600" dirty="0"/>
              <a:t>In line with the changes for GREDP and CLREDP, the AABP calculation used in the BPD Settlement will replace the sum of the AVGBP and the AVGREG with the ASP component. </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48</a:t>
            </a:fld>
            <a:endParaRPr lang="en-US">
              <a:solidFill>
                <a:prstClr val="black">
                  <a:tint val="75000"/>
                </a:prstClr>
              </a:solidFill>
            </a:endParaRPr>
          </a:p>
        </p:txBody>
      </p:sp>
    </p:spTree>
    <p:extLst>
      <p:ext uri="{BB962C8B-B14F-4D97-AF65-F5344CB8AC3E}">
        <p14:creationId xmlns:p14="http://schemas.microsoft.com/office/powerpoint/2010/main" val="36583845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KP8 – RTC Out of Scope and Post-RTC Review Items</a:t>
            </a:r>
          </a:p>
        </p:txBody>
      </p:sp>
    </p:spTree>
    <p:extLst>
      <p:ext uri="{BB962C8B-B14F-4D97-AF65-F5344CB8AC3E}">
        <p14:creationId xmlns:p14="http://schemas.microsoft.com/office/powerpoint/2010/main" val="3464052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1D93BD3E-1E9A-4970-A6F7-E7AC52762E0C}" type="slidenum">
              <a:rPr lang="en-US" smtClean="0"/>
              <a:pPr/>
              <a:t>5</a:t>
            </a:fld>
            <a:endParaRPr lang="en-US"/>
          </a:p>
        </p:txBody>
      </p:sp>
      <p:sp>
        <p:nvSpPr>
          <p:cNvPr id="3" name="Content Placeholder 2"/>
          <p:cNvSpPr>
            <a:spLocks noGrp="1"/>
          </p:cNvSpPr>
          <p:nvPr>
            <p:ph sz="half" idx="1"/>
          </p:nvPr>
        </p:nvSpPr>
        <p:spPr>
          <a:xfrm>
            <a:off x="533400" y="990600"/>
            <a:ext cx="3886200" cy="4800600"/>
          </a:xfrm>
        </p:spPr>
        <p:txBody>
          <a:bodyPr/>
          <a:lstStyle/>
          <a:p>
            <a:r>
              <a:rPr lang="en-US" sz="1600" dirty="0"/>
              <a:t>Ancillary Services (AS)</a:t>
            </a:r>
          </a:p>
          <a:p>
            <a:r>
              <a:rPr lang="en-US" sz="1600" dirty="0"/>
              <a:t>Current Operating Plan (COP)</a:t>
            </a:r>
          </a:p>
          <a:p>
            <a:r>
              <a:rPr lang="en-US" sz="1600" dirty="0"/>
              <a:t>Day-Ahead Market (DAM)</a:t>
            </a:r>
          </a:p>
          <a:p>
            <a:r>
              <a:rPr lang="en-US" sz="1600" dirty="0"/>
              <a:t>Energy Offer Curve (EOC)</a:t>
            </a:r>
          </a:p>
          <a:p>
            <a:r>
              <a:rPr lang="en-US" sz="1600" dirty="0"/>
              <a:t>ERCOT Contingency Reserve Service (ECRS)</a:t>
            </a:r>
          </a:p>
          <a:p>
            <a:r>
              <a:rPr lang="en-US" sz="1600" dirty="0"/>
              <a:t>High Ancillary Service Limit (HASL)</a:t>
            </a:r>
          </a:p>
          <a:p>
            <a:r>
              <a:rPr lang="en-US" sz="1600" dirty="0"/>
              <a:t>High Sustained Limit (HSL)</a:t>
            </a:r>
          </a:p>
          <a:p>
            <a:r>
              <a:rPr lang="en-US" sz="1600" dirty="0"/>
              <a:t>Load Frequency Control (LFC)</a:t>
            </a:r>
          </a:p>
          <a:p>
            <a:r>
              <a:rPr lang="en-US" sz="1600" dirty="0"/>
              <a:t>Locational Marginal Price (LMP)</a:t>
            </a:r>
          </a:p>
          <a:p>
            <a:r>
              <a:rPr lang="en-US" sz="1600" dirty="0"/>
              <a:t>Low Ancillary Service Limit (LASL)</a:t>
            </a:r>
          </a:p>
          <a:p>
            <a:r>
              <a:rPr lang="en-US" sz="1600" dirty="0"/>
              <a:t>Low Sustained Limit (LSL)</a:t>
            </a:r>
          </a:p>
          <a:p>
            <a:r>
              <a:rPr lang="en-US" sz="1600" dirty="0"/>
              <a:t>Market Clearing Price for Capacity (MCPC)</a:t>
            </a:r>
          </a:p>
          <a:p>
            <a:r>
              <a:rPr lang="en-US" sz="1600" dirty="0"/>
              <a:t>Nodal Protocol Revision Request (NPRR)</a:t>
            </a:r>
          </a:p>
          <a:p>
            <a:r>
              <a:rPr lang="en-US" sz="1600" dirty="0"/>
              <a:t>Non-Spinning Reserve (Non-Spin)</a:t>
            </a:r>
          </a:p>
          <a:p>
            <a:endParaRPr lang="en-US" sz="1800" dirty="0"/>
          </a:p>
        </p:txBody>
      </p:sp>
      <p:sp>
        <p:nvSpPr>
          <p:cNvPr id="4" name="Content Placeholder 3"/>
          <p:cNvSpPr>
            <a:spLocks noGrp="1"/>
          </p:cNvSpPr>
          <p:nvPr>
            <p:ph sz="half" idx="2"/>
          </p:nvPr>
        </p:nvSpPr>
        <p:spPr>
          <a:xfrm>
            <a:off x="4629150" y="990600"/>
            <a:ext cx="3886200" cy="4800600"/>
          </a:xfrm>
        </p:spPr>
        <p:txBody>
          <a:bodyPr/>
          <a:lstStyle/>
          <a:p>
            <a:r>
              <a:rPr lang="en-US" sz="1600" dirty="0"/>
              <a:t>Operating Reserve Demand Curve (ORDC)</a:t>
            </a:r>
          </a:p>
          <a:p>
            <a:r>
              <a:rPr lang="en-US" sz="1600" dirty="0"/>
              <a:t>Qualified Scheduling Entity (QSE)</a:t>
            </a:r>
          </a:p>
          <a:p>
            <a:r>
              <a:rPr lang="en-US" sz="1600" dirty="0"/>
              <a:t>Real-Time Co-optimization (RTC)</a:t>
            </a:r>
          </a:p>
          <a:p>
            <a:r>
              <a:rPr lang="en-US" sz="1600" dirty="0"/>
              <a:t>Real-Time Market (RTM)</a:t>
            </a:r>
          </a:p>
          <a:p>
            <a:r>
              <a:rPr lang="en-US" sz="1600" dirty="0"/>
              <a:t>Regulation Down (</a:t>
            </a:r>
            <a:r>
              <a:rPr lang="en-US" sz="1600" dirty="0" err="1"/>
              <a:t>Reg</a:t>
            </a:r>
            <a:r>
              <a:rPr lang="en-US" sz="1600" dirty="0"/>
              <a:t>-Down)</a:t>
            </a:r>
          </a:p>
          <a:p>
            <a:r>
              <a:rPr lang="en-US" sz="1600" dirty="0"/>
              <a:t>Regulation Up (</a:t>
            </a:r>
            <a:r>
              <a:rPr lang="en-US" sz="1600" dirty="0" err="1"/>
              <a:t>Reg</a:t>
            </a:r>
            <a:r>
              <a:rPr lang="en-US" sz="1600" dirty="0"/>
              <a:t>-Up)</a:t>
            </a:r>
          </a:p>
          <a:p>
            <a:r>
              <a:rPr lang="en-US" sz="1600" dirty="0"/>
              <a:t>Reliability Unit Commitment (RUC)</a:t>
            </a:r>
          </a:p>
          <a:p>
            <a:r>
              <a:rPr lang="en-US" sz="1600" dirty="0"/>
              <a:t>Resource Limit Calculator (RLC)</a:t>
            </a:r>
          </a:p>
          <a:p>
            <a:r>
              <a:rPr lang="en-US" sz="1600" dirty="0"/>
              <a:t>Responsive Reserve Service (RRS)</a:t>
            </a:r>
          </a:p>
          <a:p>
            <a:r>
              <a:rPr lang="en-US" sz="1600" dirty="0"/>
              <a:t>Security-Constrained Economic Dispatch (SCED)</a:t>
            </a:r>
          </a:p>
          <a:p>
            <a:r>
              <a:rPr lang="en-US" sz="1600" dirty="0"/>
              <a:t>Supplemental Ancillary Service Market (SASM)</a:t>
            </a:r>
          </a:p>
          <a:p>
            <a:r>
              <a:rPr lang="en-US" sz="1600" dirty="0"/>
              <a:t>System-Wide Offer Cap (SWOC)</a:t>
            </a:r>
          </a:p>
          <a:p>
            <a:r>
              <a:rPr lang="en-US" sz="1600" dirty="0"/>
              <a:t>Under-Frequency Relay (UFR)</a:t>
            </a:r>
          </a:p>
          <a:p>
            <a:r>
              <a:rPr lang="en-US" sz="1600" dirty="0"/>
              <a:t>Value of Lost Load (VOLL)</a:t>
            </a:r>
          </a:p>
        </p:txBody>
      </p:sp>
      <p:sp>
        <p:nvSpPr>
          <p:cNvPr id="5" name="Title 4"/>
          <p:cNvSpPr>
            <a:spLocks noGrp="1"/>
          </p:cNvSpPr>
          <p:nvPr>
            <p:ph type="title"/>
          </p:nvPr>
        </p:nvSpPr>
        <p:spPr/>
        <p:txBody>
          <a:bodyPr/>
          <a:lstStyle/>
          <a:p>
            <a:r>
              <a:rPr lang="en-US" sz="2400" dirty="0"/>
              <a:t>Acronyms</a:t>
            </a:r>
          </a:p>
        </p:txBody>
      </p:sp>
    </p:spTree>
    <p:extLst>
      <p:ext uri="{BB962C8B-B14F-4D97-AF65-F5344CB8AC3E}">
        <p14:creationId xmlns:p14="http://schemas.microsoft.com/office/powerpoint/2010/main" val="30572345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4DCB2-443E-4922-4F63-8A1B922F6A12}"/>
              </a:ext>
            </a:extLst>
          </p:cNvPr>
          <p:cNvSpPr>
            <a:spLocks noGrp="1"/>
          </p:cNvSpPr>
          <p:nvPr>
            <p:ph type="title"/>
          </p:nvPr>
        </p:nvSpPr>
        <p:spPr/>
        <p:txBody>
          <a:bodyPr/>
          <a:lstStyle/>
          <a:p>
            <a:r>
              <a:rPr lang="en-US" dirty="0"/>
              <a:t>Discussion Items for RTCBTF Specific to RTC</a:t>
            </a:r>
          </a:p>
        </p:txBody>
      </p:sp>
      <p:sp>
        <p:nvSpPr>
          <p:cNvPr id="3" name="Content Placeholder 2">
            <a:extLst>
              <a:ext uri="{FF2B5EF4-FFF2-40B4-BE49-F238E27FC236}">
                <a16:creationId xmlns:a16="http://schemas.microsoft.com/office/drawing/2014/main" id="{1B25277F-F49B-5739-28B4-6570CA885BDE}"/>
              </a:ext>
            </a:extLst>
          </p:cNvPr>
          <p:cNvSpPr>
            <a:spLocks noGrp="1"/>
          </p:cNvSpPr>
          <p:nvPr>
            <p:ph idx="1"/>
          </p:nvPr>
        </p:nvSpPr>
        <p:spPr/>
        <p:txBody>
          <a:bodyPr/>
          <a:lstStyle/>
          <a:p>
            <a:pPr marL="0" indent="0">
              <a:buNone/>
            </a:pPr>
            <a:r>
              <a:rPr lang="en-US" dirty="0"/>
              <a:t>This is an initial list, largely based on RTCTF discussions, and may not necessarily include all items that need review by the task force.</a:t>
            </a:r>
          </a:p>
          <a:p>
            <a:pPr marL="0" indent="0">
              <a:buNone/>
            </a:pPr>
            <a:endParaRPr lang="en-US" sz="1600" dirty="0"/>
          </a:p>
          <a:p>
            <a:r>
              <a:rPr lang="en-US" sz="1600" dirty="0"/>
              <a:t>Any Revision Requests needed to align RTC language with policy and market design changes since ’20</a:t>
            </a:r>
          </a:p>
          <a:p>
            <a:pPr lvl="1">
              <a:buFont typeface="Arial" panose="020B0604020202020204" pitchFamily="34" charset="0"/>
              <a:buChar char="•"/>
            </a:pPr>
            <a:r>
              <a:rPr lang="en-US" sz="1400" dirty="0"/>
              <a:t>For example, changes to SWCAP and Load Resource participation in Non-Spin</a:t>
            </a:r>
          </a:p>
          <a:p>
            <a:r>
              <a:rPr lang="en-US" sz="1600" dirty="0"/>
              <a:t>Ancillary Service proxy offer parameters</a:t>
            </a:r>
          </a:p>
          <a:p>
            <a:r>
              <a:rPr lang="en-US" sz="1600" dirty="0"/>
              <a:t>ASDCs for use in RUC under RTC</a:t>
            </a:r>
          </a:p>
          <a:p>
            <a:r>
              <a:rPr lang="en-US" sz="1600" dirty="0"/>
              <a:t>Triggers for initiating off-cycle SCED executions</a:t>
            </a:r>
          </a:p>
          <a:p>
            <a:r>
              <a:rPr lang="en-US" sz="1600" dirty="0"/>
              <a:t>Market Participant needs for implementation and the transition:</a:t>
            </a:r>
          </a:p>
          <a:p>
            <a:pPr lvl="1"/>
            <a:r>
              <a:rPr lang="en-US" sz="1400" dirty="0"/>
              <a:t>Mapping of bill determinants to extracts and reporting for developing shadow settlement</a:t>
            </a:r>
          </a:p>
          <a:p>
            <a:pPr lvl="1"/>
            <a:r>
              <a:rPr lang="en-US" sz="1400" dirty="0"/>
              <a:t>Changes to the ICCP handbook</a:t>
            </a:r>
          </a:p>
          <a:p>
            <a:pPr lvl="1"/>
            <a:r>
              <a:rPr lang="en-US" sz="1400" dirty="0"/>
              <a:t>Changes to documentation for non-ICCP market submissions</a:t>
            </a:r>
          </a:p>
          <a:p>
            <a:r>
              <a:rPr lang="en-US" sz="1600" dirty="0"/>
              <a:t>Potential updates to Operating Procedures, Business Practice Manuals, and the Verifiable Cost Manual</a:t>
            </a:r>
          </a:p>
          <a:p>
            <a:r>
              <a:rPr lang="en-US" sz="1600" dirty="0"/>
              <a:t>Development of tools for comparing ORDC and RTC pricing outcomes</a:t>
            </a:r>
          </a:p>
          <a:p>
            <a:endParaRPr lang="en-US" dirty="0"/>
          </a:p>
        </p:txBody>
      </p:sp>
      <p:sp>
        <p:nvSpPr>
          <p:cNvPr id="4" name="Slide Number Placeholder 3">
            <a:extLst>
              <a:ext uri="{FF2B5EF4-FFF2-40B4-BE49-F238E27FC236}">
                <a16:creationId xmlns:a16="http://schemas.microsoft.com/office/drawing/2014/main" id="{CCF823CF-1F3F-B77A-A66E-910D4E579C5F}"/>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50</a:t>
            </a:fld>
            <a:endParaRPr lang="en-US">
              <a:solidFill>
                <a:prstClr val="black">
                  <a:tint val="75000"/>
                </a:prstClr>
              </a:solidFill>
            </a:endParaRPr>
          </a:p>
        </p:txBody>
      </p:sp>
    </p:spTree>
    <p:extLst>
      <p:ext uri="{BB962C8B-B14F-4D97-AF65-F5344CB8AC3E}">
        <p14:creationId xmlns:p14="http://schemas.microsoft.com/office/powerpoint/2010/main" val="1514835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KP1.1 - Ancillary Service Demand Curves and Current Market Price Adders</a:t>
            </a:r>
          </a:p>
        </p:txBody>
      </p:sp>
    </p:spTree>
    <p:extLst>
      <p:ext uri="{BB962C8B-B14F-4D97-AF65-F5344CB8AC3E}">
        <p14:creationId xmlns:p14="http://schemas.microsoft.com/office/powerpoint/2010/main" val="515821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KP1.1 - Ancillary Service Demand Curves and Current Market Price Adders</a:t>
            </a:r>
          </a:p>
        </p:txBody>
      </p:sp>
      <p:sp>
        <p:nvSpPr>
          <p:cNvPr id="3" name="Content Placeholder 2"/>
          <p:cNvSpPr>
            <a:spLocks noGrp="1"/>
          </p:cNvSpPr>
          <p:nvPr>
            <p:ph idx="1"/>
          </p:nvPr>
        </p:nvSpPr>
        <p:spPr>
          <a:xfrm>
            <a:off x="304800" y="1136073"/>
            <a:ext cx="8534400" cy="4783960"/>
          </a:xfrm>
        </p:spPr>
        <p:txBody>
          <a:bodyPr/>
          <a:lstStyle/>
          <a:p>
            <a:pPr marL="457200" indent="-457200">
              <a:buFont typeface="+mj-lt"/>
              <a:buAutoNum type="arabicParenR"/>
            </a:pPr>
            <a:r>
              <a:rPr lang="en-US" sz="1600" dirty="0"/>
              <a:t>The ORDC price adders and the associated process of determining those price adders in Real-Time are eliminated under Real-Time Co-optimization (RTC).  Instead, the Real-Time market (RTM) optimization will use ASDCs as input and determine Market Clearing Prices for Capacity (MCPCs) for each of the individual AS products.</a:t>
            </a:r>
          </a:p>
          <a:p>
            <a:pPr marL="457200" indent="-457200">
              <a:buFont typeface="+mj-lt"/>
              <a:buAutoNum type="arabicParenR"/>
            </a:pPr>
            <a:r>
              <a:rPr lang="en-US" sz="1600" dirty="0"/>
              <a:t>The existing process of having a pricing run to capture the effects of reliability deployments will continue, as will the existing reliability deployment triggers for executing that process.  However, the pricing run will be modified to also co-optimize energy and AS.  To account for the co-optimization in the pricing run and to preserve the existing market design of removing Reliability Unit Commitment (RUC) and Reliability Must-Run (RMR) capacity from the calculation of scarcity prices, the following modifications will be made to the inputs:</a:t>
            </a:r>
          </a:p>
          <a:p>
            <a:pPr marL="857250" lvl="1" indent="-457200">
              <a:buFont typeface="+mj-lt"/>
              <a:buAutoNum type="alphaLcParenR"/>
            </a:pPr>
            <a:r>
              <a:rPr lang="en-US" sz="1400" dirty="0"/>
              <a:t>AS offers from Reliability Unit Commitment (RUC) instructed Resources, including RMR Resources, will be removed for the pricing run.</a:t>
            </a:r>
          </a:p>
          <a:p>
            <a:pPr marL="857250" lvl="1" indent="-457200">
              <a:buFont typeface="+mj-lt"/>
              <a:buAutoNum type="alphaLcParenR"/>
            </a:pPr>
            <a:r>
              <a:rPr lang="en-US" sz="1400" dirty="0"/>
              <a:t>Energy Offers for RUC-instructed Resources, including RMR Resources, will be administratively set to $11,000/MWh for the pricing run. This EOC is still subject to mitigation for non-competitive constraints.</a:t>
            </a:r>
            <a:endParaRPr lang="en-US" sz="1600" dirty="0"/>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498536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KP1.1 - Ancillary Service Demand Curves and Current Market Price Adders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457200" indent="-457200">
                  <a:buFont typeface="+mj-lt"/>
                  <a:buAutoNum type="arabicParenR" startAt="3"/>
                </a:pPr>
                <a:r>
                  <a:rPr lang="en-US" sz="1600" dirty="0"/>
                  <a:t>Real-Time AS Settlement will no longer include the Reliability Deployment Price Adder.  Instead, the MCPCs for AS resulting from including the impacts of the pricing run will be used for Real-Time AS imbalance Settlement. </a:t>
                </a:r>
              </a:p>
              <a:p>
                <a:pPr marL="457200" indent="-457200">
                  <a:buFont typeface="+mj-lt"/>
                  <a:buAutoNum type="arabicParenR" startAt="3"/>
                </a:pPr>
                <a:r>
                  <a:rPr lang="en-US" sz="1600" dirty="0">
                    <a:solidFill>
                      <a:schemeClr val="tx2"/>
                    </a:solidFill>
                  </a:rPr>
                  <a:t>To reasonably reflect the current RTM pricing outcomes expected with the ORDC methodology changes being made starting in March, 2020, the following steps will be taken to develop a single aggregate ORDC for disaggregation into individual ASDCs:</a:t>
                </a:r>
              </a:p>
              <a:p>
                <a:pPr marL="857250" lvl="1" indent="-457200">
                  <a:buFont typeface="+mj-lt"/>
                  <a:buAutoNum type="alphaLcParenR"/>
                </a:pPr>
                <a:r>
                  <a:rPr lang="en-US" sz="1400" dirty="0">
                    <a:solidFill>
                      <a:schemeClr val="tx2"/>
                    </a:solidFill>
                  </a:rPr>
                  <a:t>For all Security-Constrained Economic Dispatch (SCED) intervals where the sum of RTOLCAP and RTOFFCAP is less than 10,000MW, use the historical RTOLCAP and RTOFFCAP values to calculate the composite LOLP and composite price with composite price defined as:</a:t>
                </a:r>
              </a:p>
              <a:p>
                <a:pPr marL="0" indent="0">
                  <a:buNone/>
                </a:pPr>
                <a14:m>
                  <m:oMathPara xmlns:m="http://schemas.openxmlformats.org/officeDocument/2006/math">
                    <m:oMathParaPr>
                      <m:jc m:val="centerGroup"/>
                    </m:oMathParaPr>
                    <m:oMath xmlns:m="http://schemas.openxmlformats.org/officeDocument/2006/math">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𝟎</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𝟓</m:t>
                          </m:r>
                          <m:r>
                            <a:rPr lang="en-US" sz="1400" b="1" i="1">
                              <a:solidFill>
                                <a:schemeClr val="tx2"/>
                              </a:solidFill>
                              <a:latin typeface="Cambria Math" panose="02040503050406030204" pitchFamily="18" charset="0"/>
                            </a:rPr>
                            <m:t>∗</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𝟏</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𝒑𝒏𝒐𝒓𝒎</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𝑹𝑻𝑶𝑳𝑪𝑨𝑷</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𝑿</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𝟎</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𝟓</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𝟗𝟐𝟓</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𝟎</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𝟕𝟎𝟕</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𝟏𝟐𝟏𝟑</m:t>
                                  </m:r>
                                </m:e>
                              </m:d>
                            </m:e>
                          </m:d>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𝟎</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𝟓</m:t>
                          </m:r>
                          <m:r>
                            <a:rPr lang="en-US" sz="1400" b="1" i="1">
                              <a:solidFill>
                                <a:schemeClr val="tx2"/>
                              </a:solidFill>
                              <a:latin typeface="Cambria Math" panose="02040503050406030204" pitchFamily="18" charset="0"/>
                            </a:rPr>
                            <m:t>∗</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𝟏</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𝒑𝒏𝒐𝒓𝒎</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𝑹𝑻𝑶𝑳𝑪𝑨𝑷</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𝑹𝑻𝑶𝑭𝑭𝑪𝑨𝑷</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𝑿</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𝟗𝟐𝟓</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𝟏𝟐𝟏𝟑</m:t>
                                  </m:r>
                                </m:e>
                              </m:d>
                            </m:e>
                          </m:d>
                        </m:e>
                      </m:d>
                    </m:oMath>
                  </m:oMathPara>
                </a14:m>
                <a:endParaRPr lang="en-US" sz="1400" dirty="0">
                  <a:solidFill>
                    <a:schemeClr val="tx2"/>
                  </a:solidFill>
                </a:endParaRPr>
              </a:p>
              <a:p>
                <a:pPr marL="0" indent="0">
                  <a:buNone/>
                </a:pPr>
                <a14:m>
                  <m:oMathPara xmlns:m="http://schemas.openxmlformats.org/officeDocument/2006/math">
                    <m:oMathParaPr>
                      <m:jc m:val="centerGroup"/>
                    </m:oMathParaPr>
                    <m:oMath xmlns:m="http://schemas.openxmlformats.org/officeDocument/2006/math">
                      <m:r>
                        <a:rPr lang="en-US" sz="1400" b="1" i="1">
                          <a:solidFill>
                            <a:schemeClr val="tx2"/>
                          </a:solidFill>
                          <a:latin typeface="Cambria Math" panose="02040503050406030204" pitchFamily="18" charset="0"/>
                        </a:rPr>
                        <m:t>∗</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𝑽𝑶𝑳𝑳</m:t>
                          </m:r>
                          <m:r>
                            <a:rPr lang="en-US" sz="1400" b="1" i="1">
                              <a:solidFill>
                                <a:schemeClr val="tx2"/>
                              </a:solidFill>
                              <a:latin typeface="Cambria Math" panose="02040503050406030204" pitchFamily="18" charset="0"/>
                            </a:rPr>
                            <m:t>−</m:t>
                          </m:r>
                          <m:r>
                            <a:rPr lang="en-US" sz="1400" b="1" i="1">
                              <a:solidFill>
                                <a:schemeClr val="tx2"/>
                              </a:solidFill>
                              <a:latin typeface="Cambria Math" panose="02040503050406030204" pitchFamily="18" charset="0"/>
                            </a:rPr>
                            <m:t>𝒎𝒊𝒏</m:t>
                          </m:r>
                          <m:d>
                            <m:dPr>
                              <m:ctrlPr>
                                <a:rPr lang="en-US" sz="1400" b="1" i="1">
                                  <a:solidFill>
                                    <a:schemeClr val="tx2"/>
                                  </a:solidFill>
                                  <a:latin typeface="Cambria Math" panose="02040503050406030204" pitchFamily="18" charset="0"/>
                                </a:rPr>
                              </m:ctrlPr>
                            </m:dPr>
                            <m:e>
                              <m:r>
                                <a:rPr lang="en-US" sz="1400" b="1" i="1">
                                  <a:solidFill>
                                    <a:schemeClr val="tx2"/>
                                  </a:solidFill>
                                  <a:latin typeface="Cambria Math" panose="02040503050406030204" pitchFamily="18" charset="0"/>
                                </a:rPr>
                                <m:t>𝑺𝒚𝒔𝒕𝒆𝒎</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𝑳𝒂𝒎𝒃𝒅𝒂</m:t>
                              </m:r>
                              <m:r>
                                <a:rPr lang="en-US" sz="1400" b="1" i="1">
                                  <a:solidFill>
                                    <a:schemeClr val="tx2"/>
                                  </a:solidFill>
                                  <a:latin typeface="Cambria Math" panose="02040503050406030204" pitchFamily="18" charset="0"/>
                                </a:rPr>
                                <m:t>, </m:t>
                              </m:r>
                              <m:r>
                                <a:rPr lang="en-US" sz="1400" b="1" i="1">
                                  <a:solidFill>
                                    <a:schemeClr val="tx2"/>
                                  </a:solidFill>
                                  <a:latin typeface="Cambria Math" panose="02040503050406030204" pitchFamily="18" charset="0"/>
                                </a:rPr>
                                <m:t>𝟐𝟓𝟎</m:t>
                              </m:r>
                            </m:e>
                          </m:d>
                        </m:e>
                      </m:d>
                    </m:oMath>
                  </m:oMathPara>
                </a14:m>
                <a:endParaRPr lang="en-US" sz="1600" dirty="0">
                  <a:solidFill>
                    <a:schemeClr val="tx2"/>
                  </a:solidFill>
                </a:endParaRPr>
              </a:p>
              <a:p>
                <a:pPr marL="857250" lvl="1" indent="-457200">
                  <a:buFont typeface="+mj-lt"/>
                  <a:buAutoNum type="alphaLcParenR" startAt="2"/>
                </a:pPr>
                <a:r>
                  <a:rPr lang="en-US" sz="1400" dirty="0">
                    <a:solidFill>
                      <a:schemeClr val="tx2"/>
                    </a:solidFill>
                  </a:rPr>
                  <a:t>To account for lower reserve level areas where there are no historical observations, create a single point using the following assumptions:</a:t>
                </a:r>
              </a:p>
              <a:p>
                <a:pPr marL="1257300" lvl="2" indent="-457200">
                  <a:buFont typeface="+mj-lt"/>
                  <a:buAutoNum type="romanLcPeriod"/>
                </a:pPr>
                <a:r>
                  <a:rPr lang="en-US" sz="1400" dirty="0">
                    <a:solidFill>
                      <a:schemeClr val="tx2"/>
                    </a:solidFill>
                  </a:rPr>
                  <a:t>RTOFFCAP = 0, RTOLCAP = 2,000MW</a:t>
                </a:r>
              </a:p>
              <a:p>
                <a:pPr marL="1257300" lvl="2" indent="-457200">
                  <a:buFont typeface="+mj-lt"/>
                  <a:buAutoNum type="romanLcPeriod"/>
                </a:pPr>
                <a:r>
                  <a:rPr lang="en-US" sz="1400" dirty="0">
                    <a:solidFill>
                      <a:schemeClr val="tx2"/>
                    </a:solidFill>
                  </a:rPr>
                  <a:t>Set System Lambda equal to the average of system lambda, with the historical values capped at $250/MWh, during SCED timestamps with less than or equal to 4,000MW of total reserves</a:t>
                </a:r>
              </a:p>
              <a:p>
                <a:pPr marL="857250" lvl="1" indent="-457200">
                  <a:buFont typeface="+mj-lt"/>
                  <a:buAutoNum type="alphaLcParenR" startAt="2"/>
                </a:pPr>
                <a:r>
                  <a:rPr lang="en-US" sz="1400" dirty="0">
                    <a:solidFill>
                      <a:schemeClr val="tx2"/>
                    </a:solidFill>
                  </a:rPr>
                  <a:t>Using the results of (a) and (b) above, use regression methods to fit a curve to the average reserve pricing outcomes for the various MW reserve levels.</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286" t="-377" r="-643" b="-5535"/>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276002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KP1.1 - Ancillary Service Demand Curves and Current Market Price Adders</a:t>
            </a:r>
          </a:p>
        </p:txBody>
      </p:sp>
      <p:sp>
        <p:nvSpPr>
          <p:cNvPr id="3" name="Content Placeholder 2"/>
          <p:cNvSpPr>
            <a:spLocks noGrp="1"/>
          </p:cNvSpPr>
          <p:nvPr>
            <p:ph idx="1"/>
          </p:nvPr>
        </p:nvSpPr>
        <p:spPr>
          <a:xfrm>
            <a:off x="304800" y="1228436"/>
            <a:ext cx="8534400" cy="4691598"/>
          </a:xfrm>
        </p:spPr>
        <p:txBody>
          <a:bodyPr/>
          <a:lstStyle/>
          <a:p>
            <a:pPr marL="457200" indent="-457200">
              <a:buFont typeface="+mj-lt"/>
              <a:buAutoNum type="arabicParenR" startAt="5"/>
            </a:pPr>
            <a:r>
              <a:rPr lang="en-US" sz="1600" dirty="0"/>
              <a:t>ERCOT will design and implement parameters to represent the disaggregation of ASDCs so that potential future changes in values and distribution will not require system changes.  The following steps will be taken to disaggregate the single aggregate ORDC into individual ASDCs:</a:t>
            </a:r>
          </a:p>
          <a:p>
            <a:pPr marL="800100" lvl="1" indent="-342900">
              <a:buFont typeface="+mj-lt"/>
              <a:buAutoNum type="alphaLcParenR"/>
            </a:pPr>
            <a:r>
              <a:rPr lang="en-US" sz="1400" dirty="0"/>
              <a:t>Place </a:t>
            </a:r>
            <a:r>
              <a:rPr lang="en-US" sz="1400" dirty="0" err="1"/>
              <a:t>Reg</a:t>
            </a:r>
            <a:r>
              <a:rPr lang="en-US" sz="1400" dirty="0"/>
              <a:t>-Up requirement at the highest priced MWs on the aggregate ORDC;</a:t>
            </a:r>
          </a:p>
          <a:p>
            <a:pPr marL="800100" lvl="1" indent="-342900">
              <a:buFont typeface="+mj-lt"/>
              <a:buAutoNum type="alphaLcParenR"/>
            </a:pPr>
            <a:r>
              <a:rPr lang="en-US" sz="1400" dirty="0"/>
              <a:t>Place Responsive Reserve Service (RRS) requirement  at the highest priced open MWs on the aggregate ORDC;</a:t>
            </a:r>
          </a:p>
          <a:p>
            <a:pPr marL="800100" lvl="1" indent="-342900">
              <a:buFont typeface="+mj-lt"/>
              <a:buAutoNum type="alphaLcParenR"/>
            </a:pPr>
            <a:r>
              <a:rPr lang="en-US" sz="1400" dirty="0"/>
              <a:t>Place ERCOT Contingency Reserve Service (ECRS) requirement at the highest priced open MWs on the aggregate ORDC;</a:t>
            </a:r>
          </a:p>
          <a:p>
            <a:pPr marL="800100" lvl="1" indent="-342900">
              <a:buFont typeface="+mj-lt"/>
              <a:buAutoNum type="alphaLcParenR"/>
            </a:pPr>
            <a:r>
              <a:rPr lang="en-US" sz="1400" dirty="0"/>
              <a:t>Place Non-Spin requirement at the highest priced open MWs on the aggregate ORDC; and </a:t>
            </a:r>
          </a:p>
          <a:p>
            <a:pPr marL="800100" lvl="1" indent="-342900">
              <a:buFont typeface="+mj-lt"/>
              <a:buAutoNum type="alphaLcParenR"/>
            </a:pPr>
            <a:r>
              <a:rPr lang="en-US" sz="1400" dirty="0"/>
              <a:t>Fill remaining MWs on the aggregate ORDC priced at &gt;= $0.01 as Non-Spin.</a:t>
            </a:r>
          </a:p>
          <a:p>
            <a:pPr marL="400050">
              <a:buFont typeface="+mj-lt"/>
              <a:buAutoNum type="arabicParenR" startAt="5"/>
            </a:pPr>
            <a:r>
              <a:rPr lang="en-US" sz="1600" dirty="0"/>
              <a:t>The Reliability Deployment Price Adder process will apply to both energy and AS, and the adder for each AS product will be the positive increase in MCPC between the dispatch and pricing run.</a:t>
            </a:r>
          </a:p>
          <a:p>
            <a:pPr marL="400050">
              <a:buFont typeface="+mj-lt"/>
              <a:buAutoNum type="arabicParenR" startAt="5"/>
            </a:pPr>
            <a:r>
              <a:rPr lang="en-US" sz="1600" dirty="0"/>
              <a:t>For </a:t>
            </a:r>
            <a:r>
              <a:rPr lang="en-US" sz="1600" dirty="0" err="1"/>
              <a:t>Reg</a:t>
            </a:r>
            <a:r>
              <a:rPr lang="en-US" sz="1600" dirty="0"/>
              <a:t>-Down, the ASDC will be a constant value equal to VOLL. </a:t>
            </a:r>
          </a:p>
          <a:p>
            <a:pPr marL="400050">
              <a:buFont typeface="+mj-lt"/>
              <a:buAutoNum type="arabicParenR" startAt="5"/>
            </a:pPr>
            <a:r>
              <a:rPr lang="en-US" sz="1600" dirty="0"/>
              <a:t>ERCOT will work with stakeholders prior to RTC go-live to develop a framework and reporting to periodically review RTC pricing outcomes relative to pricing outcomes that would have been realized through the ORDC for a reasonable period of time. </a:t>
            </a:r>
          </a:p>
          <a:p>
            <a:pPr marL="400050">
              <a:buFont typeface="+mj-lt"/>
              <a:buAutoNum type="arabicParenR" startAt="5"/>
            </a:pPr>
            <a:endParaRPr lang="en-US" sz="1800" dirty="0"/>
          </a:p>
          <a:p>
            <a:pPr marL="400050">
              <a:buFont typeface="+mj-lt"/>
              <a:buAutoNum type="arabicParenR" startAt="5"/>
            </a:pPr>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2606967972"/>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2" ma:contentTypeDescription="Create a new document." ma:contentTypeScope="" ma:versionID="dddc0241f952fc8054f9ac4a8ff91025">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http://www.w3.org/XML/1998/namespace"/>
    <ds:schemaRef ds:uri="http://purl.org/dc/elements/1.1/"/>
    <ds:schemaRef ds:uri="c34af464-7aa1-4edd-9be4-83dffc1cb926"/>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E86CE949-13E9-4863-A2B7-04EF6CD8AB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5775</TotalTime>
  <Words>7083</Words>
  <Application>Microsoft Office PowerPoint</Application>
  <PresentationFormat>On-screen Show (4:3)</PresentationFormat>
  <Paragraphs>399</Paragraphs>
  <Slides>50</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50</vt:i4>
      </vt:variant>
    </vt:vector>
  </HeadingPairs>
  <TitlesOfParts>
    <vt:vector size="57" baseType="lpstr">
      <vt:lpstr>Arial</vt:lpstr>
      <vt:lpstr>Calibri</vt:lpstr>
      <vt:lpstr>Cambria Math</vt:lpstr>
      <vt:lpstr>Times New Roman</vt:lpstr>
      <vt:lpstr>1_Custom Design</vt:lpstr>
      <vt:lpstr>2_Custom Design</vt:lpstr>
      <vt:lpstr>1_Office Theme</vt:lpstr>
      <vt:lpstr>PowerPoint Presentation</vt:lpstr>
      <vt:lpstr>Introduction</vt:lpstr>
      <vt:lpstr>Other Useful Links</vt:lpstr>
      <vt:lpstr>Structure of the KPs</vt:lpstr>
      <vt:lpstr>Acronyms</vt:lpstr>
      <vt:lpstr>KP1.1 - Ancillary Service Demand Curves and Current Market Price Adders</vt:lpstr>
      <vt:lpstr>KP1.1 - Ancillary Service Demand Curves and Current Market Price Adders</vt:lpstr>
      <vt:lpstr>KP1.1 - Ancillary Service Demand Curves and Current Market Price Adders</vt:lpstr>
      <vt:lpstr>KP1.1 - Ancillary Service Demand Curves and Current Market Price Adders</vt:lpstr>
      <vt:lpstr>KP1.2 - System-Wide Offer Cap and Power Balance Penalty Price </vt:lpstr>
      <vt:lpstr>KP1.2 - System-Wide Offer Cap and Power Balance Penalty Price </vt:lpstr>
      <vt:lpstr>KP1.3 - Offering and Awarding Ancillary Services in Real-Time</vt:lpstr>
      <vt:lpstr>KP1.3 - Offering and Awarding Ancillary Services in Real-Time</vt:lpstr>
      <vt:lpstr>KP1.3 - Offering and Awarding Ancillary Services in Real-Time</vt:lpstr>
      <vt:lpstr>KP1.3 - Offering and Awarding Ancillary Services in Real-Time</vt:lpstr>
      <vt:lpstr>KP1.3 - Offering and Awarding Ancillary Services in Real-Time</vt:lpstr>
      <vt:lpstr>KP1.3 - Offering and Awarding Ancillary Services in Real-Time</vt:lpstr>
      <vt:lpstr>KP1.4 - Systems/Applications that Provide Input into the Real-Time Optimization Engine</vt:lpstr>
      <vt:lpstr>KP1.4 - Systems/Applications that Provide Input into the Real-Time Optimization Engine</vt:lpstr>
      <vt:lpstr>KP1.4 - Systems/Applications that Provide Input into the Real-Time Optimization Engine</vt:lpstr>
      <vt:lpstr>KP1.4 - Systems/Applications that Provide Input into the Real-Time Optimization Engine</vt:lpstr>
      <vt:lpstr>KP1.4 - Systems/Applications that Provide Input into the Real-Time Optimization Engine</vt:lpstr>
      <vt:lpstr>KP1.4 - Systems/Applications that Provide Input into the Real-Time Optimization Engine</vt:lpstr>
      <vt:lpstr>KP1.5 - Process for Deploying Ancillary Services</vt:lpstr>
      <vt:lpstr>KP1.5 - Process for Deploying Ancillary Services</vt:lpstr>
      <vt:lpstr>KP1.5 - Process for Deploying Ancillary Services</vt:lpstr>
      <vt:lpstr>KP1.5 - Process for Deploying Ancillary Services</vt:lpstr>
      <vt:lpstr>KP1.5 - Process for Deploying Ancillary Services</vt:lpstr>
      <vt:lpstr>KP1.6 - Ancillary Service Imbalance Settlement</vt:lpstr>
      <vt:lpstr>KP1.6 - Ancillary Service Imbalance Settlement</vt:lpstr>
      <vt:lpstr>KP2 - Suite of Ancillary Service Products</vt:lpstr>
      <vt:lpstr>KP2 - Suite of Ancillary Service Products</vt:lpstr>
      <vt:lpstr>KP2 - Suite of Ancillary Service Products</vt:lpstr>
      <vt:lpstr>KP3 - Reliability Unit Commitment</vt:lpstr>
      <vt:lpstr>KP3 - Reliability Unit Commitment</vt:lpstr>
      <vt:lpstr>KP3 - Reliability Unit Commitment</vt:lpstr>
      <vt:lpstr>KP3 - Reliability Unit Commitment</vt:lpstr>
      <vt:lpstr>KP3 - Reliability Unit Commitment</vt:lpstr>
      <vt:lpstr>KP4 - The Supplemental Ancillary Service Market Process</vt:lpstr>
      <vt:lpstr>KP4 - The Supplemental Ancillary Service Market Process</vt:lpstr>
      <vt:lpstr>KP5 - Day-Ahead Market</vt:lpstr>
      <vt:lpstr>KP5 - Day-Ahead Market</vt:lpstr>
      <vt:lpstr>KP5 - Day-Ahead Market</vt:lpstr>
      <vt:lpstr>KP5 - Day-Ahead Market</vt:lpstr>
      <vt:lpstr>KP6 - Market-Facing Reports</vt:lpstr>
      <vt:lpstr>KP6 - Market-Facing Reports</vt:lpstr>
      <vt:lpstr>KP7 - Performance Monitoring</vt:lpstr>
      <vt:lpstr>KP7 - Performance Monitoring</vt:lpstr>
      <vt:lpstr>KP8 – RTC Out of Scope and Post-RTC Review Items</vt:lpstr>
      <vt:lpstr>Discussion Items for RTCBTF Specific to RTC</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138</cp:revision>
  <cp:lastPrinted>2019-07-25T14:27:09Z</cp:lastPrinted>
  <dcterms:created xsi:type="dcterms:W3CDTF">2016-01-21T15:20:31Z</dcterms:created>
  <dcterms:modified xsi:type="dcterms:W3CDTF">2023-09-07T17:16:25Z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y fmtid="{D5CDD505-2E9C-101B-9397-08002B2CF9AE}" pid="3" name="MSIP_Label_7084cbda-52b8-46fb-a7b7-cb5bd465ed85_Enabled">
    <vt:lpwstr>true</vt:lpwstr>
  </property>
  <property fmtid="{D5CDD505-2E9C-101B-9397-08002B2CF9AE}" pid="4" name="MSIP_Label_7084cbda-52b8-46fb-a7b7-cb5bd465ed85_SetDate">
    <vt:lpwstr>2023-09-01T17:00:13Z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11c542b4-ec81-4f7b-af07-9991d47128b2</vt:lpwstr>
  </property>
  <property fmtid="{D5CDD505-2E9C-101B-9397-08002B2CF9AE}" pid="9" name="MSIP_Label_7084cbda-52b8-46fb-a7b7-cb5bd465ed85_ContentBits">
    <vt:lpwstr>0</vt:lpwstr>
  </property>
</Properties>
</file>