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59" r:id="rId7"/>
    <p:sldId id="322" r:id="rId8"/>
    <p:sldId id="560" r:id="rId9"/>
    <p:sldId id="561" r:id="rId10"/>
    <p:sldId id="562" r:id="rId11"/>
    <p:sldId id="55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tcbtf@lists.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mailto:Matt.Mereness@ercot.com" TargetMode="External"/><Relationship Id="rId4" Type="http://schemas.openxmlformats.org/officeDocument/2006/relationships/hyperlink" Target="http://lists.ercot.com/scripts/wa-ERCOT.exe?SUBED1=RTCBTF&amp;A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Tack Force</a:t>
            </a:r>
          </a:p>
          <a:p>
            <a:r>
              <a:rPr lang="en-US" sz="2400" b="1" dirty="0"/>
              <a:t>High-Level Overview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 8, 2023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181600"/>
          </a:xfrm>
        </p:spPr>
        <p:txBody>
          <a:bodyPr/>
          <a:lstStyle/>
          <a:p>
            <a:r>
              <a:rPr lang="en-US" sz="1800" dirty="0"/>
              <a:t>Scope of RTC+B Program</a:t>
            </a:r>
          </a:p>
          <a:p>
            <a:r>
              <a:rPr lang="en-US" sz="1800" dirty="0"/>
              <a:t>Review of RTCBTF Charter</a:t>
            </a:r>
          </a:p>
          <a:p>
            <a:r>
              <a:rPr lang="en-US" sz="1800" dirty="0"/>
              <a:t>Plans for Meetings and Review Cycles</a:t>
            </a:r>
          </a:p>
          <a:p>
            <a:r>
              <a:rPr lang="en-US" sz="1800" dirty="0"/>
              <a:t>Types of Work and Scheduling</a:t>
            </a:r>
          </a:p>
          <a:p>
            <a:r>
              <a:rPr lang="en-US" sz="1800" dirty="0"/>
              <a:t>Where are we starting today, as Day 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316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dirty="0"/>
              <a:t>ERCOT has re-started the Program and sub-projects needed to implement Real-Time Co-optimization</a:t>
            </a:r>
          </a:p>
          <a:p>
            <a:endParaRPr lang="en-US" sz="1100" u="sng" dirty="0"/>
          </a:p>
          <a:p>
            <a:r>
              <a:rPr lang="en-US" sz="1800" u="sng" dirty="0">
                <a:solidFill>
                  <a:srgbClr val="C00000"/>
                </a:solidFill>
              </a:rPr>
              <a:t>The scope the Program is limited to: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(NPRR1007-1013)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Single Model Batteries (NPRR1014)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State of Charge modeling in SCED and RUC (NPRR forthcoming)</a:t>
            </a:r>
          </a:p>
          <a:p>
            <a:endParaRPr lang="en-US" sz="1050" dirty="0"/>
          </a:p>
          <a:p>
            <a:r>
              <a:rPr lang="en-US" sz="2000" dirty="0"/>
              <a:t>Internally ERCOT refers to the program as RTC+B (batteries included with RTC)</a:t>
            </a:r>
          </a:p>
          <a:p>
            <a:endParaRPr lang="en-US" sz="1050" dirty="0"/>
          </a:p>
          <a:p>
            <a:r>
              <a:rPr lang="en-US" sz="2000" dirty="0"/>
              <a:t>Current estimated cost and timeline is $50M with target delivery in 2026</a:t>
            </a:r>
          </a:p>
          <a:p>
            <a:pPr lvl="1"/>
            <a:r>
              <a:rPr lang="en-US" sz="1600" dirty="0"/>
              <a:t>ERCOT also recognizes the potential challenges and constraints with other efforts, but is committed to continuing forward progress on the RTC+B program.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RTC+B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391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u="sng" dirty="0"/>
              <a:t>Who</a:t>
            </a:r>
            <a:r>
              <a:rPr lang="en-US" sz="1800" dirty="0"/>
              <a:t>: Participation in RTCBTF shall consist of ERCOT stakeholders, PUCT Staff, the Independent Market Monitor (IMM), Office of Public Utility Counsel (OPUC), and ERCOT Staff.</a:t>
            </a:r>
          </a:p>
          <a:p>
            <a:endParaRPr lang="en-US" sz="1050" dirty="0"/>
          </a:p>
          <a:p>
            <a:r>
              <a:rPr lang="en-US" sz="1800" u="sng" dirty="0"/>
              <a:t>What/Why</a:t>
            </a:r>
            <a:r>
              <a:rPr lang="en-US" sz="1800" dirty="0"/>
              <a:t>: Established to coordinate and review the necessary ERCOT and Market Participant activities to mitigate risk and support the successful implementation of the RTC+B Program.  This will include, but is not limited to: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of draft Nodal Protocol Revision Requests (NPRRs) necessary to successfully implement the program within the identified timeframes, and discussing other details as needed.</a:t>
            </a:r>
          </a:p>
          <a:p>
            <a:endParaRPr lang="en-US" sz="1000" dirty="0"/>
          </a:p>
          <a:p>
            <a:r>
              <a:rPr lang="en-US" sz="1800" u="sng" dirty="0"/>
              <a:t>Where</a:t>
            </a:r>
            <a:r>
              <a:rPr lang="en-US" sz="1800" dirty="0"/>
              <a:t>:  Hybrid meeting (in-person and remote)</a:t>
            </a:r>
          </a:p>
          <a:p>
            <a:endParaRPr lang="en-US" sz="1000" dirty="0"/>
          </a:p>
          <a:p>
            <a:r>
              <a:rPr lang="en-US" sz="1800" u="sng" dirty="0"/>
              <a:t>When</a:t>
            </a:r>
            <a:r>
              <a:rPr lang="en-US" sz="1800" dirty="0"/>
              <a:t>:  As needed, but primarily monthly, until RTC+B implemented and stabilized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RTCBTF Charter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418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1000" cy="5181600"/>
          </a:xfrm>
        </p:spPr>
        <p:txBody>
          <a:bodyPr/>
          <a:lstStyle/>
          <a:p>
            <a:r>
              <a:rPr lang="en-US" sz="1800" dirty="0"/>
              <a:t>Objective is to present concepts or issues that need to be resolved for an effective implementation and drive towards consensus.</a:t>
            </a:r>
          </a:p>
          <a:p>
            <a:endParaRPr lang="en-US" sz="1800" dirty="0"/>
          </a:p>
          <a:p>
            <a:r>
              <a:rPr lang="en-US" sz="1800" dirty="0"/>
              <a:t>Lessons learned from RTCTF:</a:t>
            </a:r>
          </a:p>
          <a:p>
            <a:pPr lvl="1"/>
            <a:r>
              <a:rPr lang="en-US" sz="1400" dirty="0"/>
              <a:t>Initial concept presented by ERCOT staff</a:t>
            </a:r>
          </a:p>
          <a:p>
            <a:pPr lvl="1"/>
            <a:r>
              <a:rPr lang="en-US" sz="1400" dirty="0"/>
              <a:t>Comments and alternatives presented by MPs</a:t>
            </a:r>
          </a:p>
          <a:p>
            <a:pPr lvl="1"/>
            <a:r>
              <a:rPr lang="en-US" sz="1400" dirty="0"/>
              <a:t>RTCTF consensus achieved or escalated to TAC for a vote to decide the matter.</a:t>
            </a:r>
          </a:p>
          <a:p>
            <a:pPr lvl="1"/>
            <a:endParaRPr lang="en-US" sz="1400" dirty="0"/>
          </a:p>
          <a:p>
            <a:r>
              <a:rPr lang="en-US" sz="1800" dirty="0"/>
              <a:t>Plan to continue to the “pens-down” scope approach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concept/NPRR to be developed without expanding timeline or costs RTC+B Program beyond current estimates (need December 2023 Board approval).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6400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Recognition of “unfinished” RTCTF issues:</a:t>
            </a:r>
          </a:p>
          <a:p>
            <a:r>
              <a:rPr lang="en-US" sz="1100" dirty="0"/>
              <a:t>Parameters for Ancillary Service proxy offers</a:t>
            </a:r>
          </a:p>
          <a:p>
            <a:r>
              <a:rPr lang="en-US" sz="1100" dirty="0"/>
              <a:t>ASDCs for use in Reliability Unit Commitment (RUC) studies</a:t>
            </a:r>
          </a:p>
          <a:p>
            <a:r>
              <a:rPr lang="en-US" sz="1100" dirty="0"/>
              <a:t>Any needed discussion on triggers for initiating off-cycle SCED executions</a:t>
            </a:r>
          </a:p>
          <a:p>
            <a:pPr lvl="1"/>
            <a:r>
              <a:rPr lang="en-US" sz="700" dirty="0"/>
              <a:t>Largely driven by ERCOT Operator desk procedures and discretion today</a:t>
            </a:r>
          </a:p>
          <a:p>
            <a:r>
              <a:rPr lang="en-US" sz="1100" dirty="0"/>
              <a:t>Consideration of NPRR for allowing real-time updates to offers in current Real-Time Market and future with RTC.</a:t>
            </a:r>
          </a:p>
          <a:p>
            <a:r>
              <a:rPr lang="en-US" sz="1100" dirty="0"/>
              <a:t>Framework for periodic analysis comparing RTC and the current ORDC design – KP 1.1(8)</a:t>
            </a:r>
          </a:p>
          <a:p>
            <a:r>
              <a:rPr lang="en-US" sz="1100" dirty="0"/>
              <a:t>Verifiable Cost Manual (Change for on-line hydro Resources per Key Principle 1.3(3))</a:t>
            </a:r>
          </a:p>
          <a:p>
            <a:r>
              <a:rPr lang="en-US" sz="1100" dirty="0"/>
              <a:t>Additional review of transmission constraint max. shadow price values</a:t>
            </a:r>
          </a:p>
          <a:p>
            <a:r>
              <a:rPr lang="en-US" sz="1100" dirty="0"/>
              <a:t>Operation Procedures (e.g., removing SASM and HASL/LASL)</a:t>
            </a:r>
          </a:p>
          <a:p>
            <a:r>
              <a:rPr lang="en-US" sz="1100" dirty="0"/>
              <a:t>Business Practice Manuals (e.g., changes to COP and telemetry)</a:t>
            </a:r>
          </a:p>
          <a:p>
            <a:r>
              <a:rPr lang="en-US" sz="1100" dirty="0"/>
              <a:t>Mapping of bill determinants to extracts and reporting for developing shadow settlement</a:t>
            </a:r>
          </a:p>
          <a:p>
            <a:r>
              <a:rPr lang="en-US" sz="1100" dirty="0"/>
              <a:t>Changes to ICCP handbook, and documentation for non-ICCP market submissions</a:t>
            </a:r>
          </a:p>
          <a:p>
            <a:r>
              <a:rPr lang="en-US" sz="1100" dirty="0"/>
              <a:t>Market trials/training/annual seminar engagement</a:t>
            </a:r>
          </a:p>
          <a:p>
            <a:r>
              <a:rPr lang="en-US" sz="1100" dirty="0"/>
              <a:t>Any details MPs need for designing their control systems</a:t>
            </a:r>
          </a:p>
          <a:p>
            <a:pPr marL="0" indent="0">
              <a:buNone/>
            </a:pPr>
            <a:r>
              <a:rPr lang="en-US" sz="1100" b="1" u="sng" dirty="0"/>
              <a:t>Other issues identified:</a:t>
            </a:r>
          </a:p>
          <a:p>
            <a:r>
              <a:rPr lang="en-US" sz="1100" dirty="0"/>
              <a:t>Scaling Factor for </a:t>
            </a:r>
            <a:r>
              <a:rPr lang="en-US" sz="1100" dirty="0" err="1"/>
              <a:t>RegU</a:t>
            </a:r>
            <a:r>
              <a:rPr lang="en-US" sz="1100" dirty="0"/>
              <a:t> and </a:t>
            </a:r>
            <a:r>
              <a:rPr lang="en-US" sz="1100" dirty="0" err="1"/>
              <a:t>RegD</a:t>
            </a:r>
            <a:r>
              <a:rPr lang="en-US" sz="1100" dirty="0"/>
              <a:t> - should be dynamic or static?</a:t>
            </a:r>
          </a:p>
          <a:p>
            <a:r>
              <a:rPr lang="en-US" sz="1100" dirty="0"/>
              <a:t>Non-Spin awards for Combined Cycle unfired ducts - should use on-line or off-line offers</a:t>
            </a:r>
          </a:p>
          <a:p>
            <a:r>
              <a:rPr lang="en-US" sz="1100" dirty="0"/>
              <a:t>Energy Storage Resource dispatch in RUC – SOC consideration</a:t>
            </a:r>
          </a:p>
          <a:p>
            <a:r>
              <a:rPr lang="en-US" sz="1100" dirty="0"/>
              <a:t>Determine if for a combined cycle, the Steam Turbine without ducts fired is considered frequency responsive</a:t>
            </a:r>
          </a:p>
          <a:p>
            <a:r>
              <a:rPr lang="en-US" sz="1100" dirty="0"/>
              <a:t>Self-provision of Non-Spin for Non-Controllable Load Resources</a:t>
            </a:r>
          </a:p>
          <a:p>
            <a:r>
              <a:rPr lang="en-US" sz="1100" dirty="0"/>
              <a:t>DRRS awards in RT or only Self provision from DAM award</a:t>
            </a:r>
          </a:p>
          <a:p>
            <a:r>
              <a:rPr lang="en-US" sz="1100" dirty="0"/>
              <a:t>Inclusion of firm load shed in the pricing run</a:t>
            </a:r>
          </a:p>
          <a:p>
            <a:r>
              <a:rPr lang="en-US" sz="1100" dirty="0"/>
              <a:t>Various protocol references need to be updated</a:t>
            </a:r>
          </a:p>
          <a:p>
            <a:r>
              <a:rPr lang="en-US" sz="1100" dirty="0"/>
              <a:t>Re-visit the Overage Charge in case of No DAM run scenario. How to control that trades do not exceed the 60% rule for RRS and 50% rule for ECRS in the RTM clearing? 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RTCBTF Work and Scheduling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1B90B0-2C3C-C533-8C29-8E0D3D734D62}"/>
              </a:ext>
            </a:extLst>
          </p:cNvPr>
          <p:cNvSpPr/>
          <p:nvPr/>
        </p:nvSpPr>
        <p:spPr>
          <a:xfrm>
            <a:off x="6781800" y="2019300"/>
            <a:ext cx="182880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Now/2023 Problems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BCDB0D-7178-5E93-4694-13023EAB1DCB}"/>
              </a:ext>
            </a:extLst>
          </p:cNvPr>
          <p:cNvSpPr/>
          <p:nvPr/>
        </p:nvSpPr>
        <p:spPr>
          <a:xfrm>
            <a:off x="6779581" y="3027655"/>
            <a:ext cx="1828800" cy="838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2024 Problems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C484F-5BA9-E6D5-6F80-0E7D011FC3A1}"/>
              </a:ext>
            </a:extLst>
          </p:cNvPr>
          <p:cNvSpPr/>
          <p:nvPr/>
        </p:nvSpPr>
        <p:spPr>
          <a:xfrm>
            <a:off x="6796226" y="4114800"/>
            <a:ext cx="18288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2025 Problems</a:t>
            </a:r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181600"/>
          </a:xfrm>
        </p:spPr>
        <p:txBody>
          <a:bodyPr/>
          <a:lstStyle/>
          <a:p>
            <a:r>
              <a:rPr lang="en-US" sz="2000" dirty="0"/>
              <a:t>Before lunch:</a:t>
            </a:r>
          </a:p>
          <a:p>
            <a:pPr lvl="1"/>
            <a:r>
              <a:rPr lang="en-US" sz="1600" dirty="0"/>
              <a:t>Refresher of Key Principles and Concepts for RTC and Single-Model</a:t>
            </a:r>
          </a:p>
          <a:p>
            <a:r>
              <a:rPr lang="en-US" sz="2000" dirty="0"/>
              <a:t>After lunch:</a:t>
            </a:r>
          </a:p>
          <a:p>
            <a:pPr lvl="1"/>
            <a:r>
              <a:rPr lang="en-US" sz="1600" dirty="0"/>
              <a:t>Discuss Vice Chair nominations</a:t>
            </a:r>
          </a:p>
          <a:p>
            <a:pPr lvl="1"/>
            <a:r>
              <a:rPr lang="en-US" sz="1600" dirty="0"/>
              <a:t>Begin RTC SOC discussion</a:t>
            </a:r>
          </a:p>
          <a:p>
            <a:r>
              <a:rPr lang="en-US" sz="2000" dirty="0"/>
              <a:t>Next meeting is 1/2 Day after ROS, Thursday October 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_______________________________________________________</a:t>
            </a:r>
          </a:p>
          <a:p>
            <a:endParaRPr lang="en-US" sz="2000" dirty="0"/>
          </a:p>
          <a:p>
            <a:r>
              <a:rPr lang="en-US" sz="1600" dirty="0"/>
              <a:t>RTCTF </a:t>
            </a:r>
            <a:r>
              <a:rPr lang="en-US" sz="1600" dirty="0" err="1"/>
              <a:t>WebPage</a:t>
            </a:r>
            <a:r>
              <a:rPr lang="en-US" sz="1600" dirty="0"/>
              <a:t>: </a:t>
            </a:r>
            <a:r>
              <a:rPr lang="en-US" sz="1200" dirty="0">
                <a:hlinkClick r:id="rId2"/>
              </a:rPr>
              <a:t>https://www.ercot.com/committees/tac/rtcbtf</a:t>
            </a:r>
            <a:r>
              <a:rPr lang="en-US" sz="1200" dirty="0"/>
              <a:t> </a:t>
            </a:r>
          </a:p>
          <a:p>
            <a:pPr lvl="1"/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Send an email to this group: </a:t>
            </a:r>
            <a:r>
              <a:rPr lang="en-US" sz="1100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3"/>
              </a:rPr>
              <a:t>rtcbtf@lists.ercot.com</a:t>
            </a:r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or </a:t>
            </a:r>
            <a:r>
              <a:rPr lang="en-US" sz="1100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4" tooltip="Opens new browser window"/>
              </a:rPr>
              <a:t>Subscribe</a:t>
            </a:r>
            <a:r>
              <a:rPr lang="en-US" sz="11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 to this email list</a:t>
            </a:r>
            <a:r>
              <a:rPr lang="en-US" dirty="0"/>
              <a:t> </a:t>
            </a:r>
          </a:p>
          <a:p>
            <a:endParaRPr lang="en-US" sz="2000" dirty="0"/>
          </a:p>
          <a:p>
            <a:r>
              <a:rPr lang="en-US" sz="1800" dirty="0"/>
              <a:t>Any future questions:</a:t>
            </a:r>
          </a:p>
          <a:p>
            <a:pPr lvl="1"/>
            <a:r>
              <a:rPr lang="en-US" sz="1400" dirty="0">
                <a:hlinkClick r:id="rId5"/>
              </a:rPr>
              <a:t>Matt.Mereness@ercot.com</a:t>
            </a:r>
            <a:r>
              <a:rPr lang="en-US" sz="140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starting today, as Day 1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788629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22183</TotalTime>
  <Words>894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</vt:lpstr>
      <vt:lpstr>Cover Slide</vt:lpstr>
      <vt:lpstr>Horizontal Theme</vt:lpstr>
      <vt:lpstr>PowerPoint Presentation</vt:lpstr>
      <vt:lpstr>Table of Contents</vt:lpstr>
      <vt:lpstr>Scope of RTC+B Program</vt:lpstr>
      <vt:lpstr>Review of RTCBTF Charter Program</vt:lpstr>
      <vt:lpstr>Plans for Meetings and Review Cycles</vt:lpstr>
      <vt:lpstr>Types of RTCBTF Work and Scheduling</vt:lpstr>
      <vt:lpstr>Where are we starting today, as Day 1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571</cp:revision>
  <cp:lastPrinted>2017-10-10T21:31:05Z</cp:lastPrinted>
  <dcterms:created xsi:type="dcterms:W3CDTF">2016-01-21T15:20:31Z</dcterms:created>
  <dcterms:modified xsi:type="dcterms:W3CDTF">2023-09-01T19:28:46Z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