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6"/>
  </p:notesMasterIdLst>
  <p:handoutMasterIdLst>
    <p:handoutMasterId r:id="rId27"/>
  </p:handoutMasterIdLst>
  <p:sldIdLst>
    <p:sldId id="260" r:id="rId7"/>
    <p:sldId id="284" r:id="rId8"/>
    <p:sldId id="261" r:id="rId9"/>
    <p:sldId id="294" r:id="rId10"/>
    <p:sldId id="301" r:id="rId11"/>
    <p:sldId id="296" r:id="rId12"/>
    <p:sldId id="262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7" r:id="rId22"/>
    <p:sldId id="298" r:id="rId23"/>
    <p:sldId id="303" r:id="rId24"/>
    <p:sldId id="307" r:id="rId2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301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2492" autoAdjust="0"/>
  </p:normalViewPr>
  <p:slideViewPr>
    <p:cSldViewPr snapToGrid="0" snapToObjects="1">
      <p:cViewPr varScale="1">
        <p:scale>
          <a:sx n="55" d="100"/>
          <a:sy n="55" d="100"/>
        </p:scale>
        <p:origin x="1560" y="4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i="0" u="none" strike="noStrike" dirty="0">
                <a:effectLst/>
                <a:latin typeface="Arial" panose="020B0604020202020204" pitchFamily="34" charset="0"/>
              </a:rPr>
              <a:t>18.80%</a:t>
            </a:r>
          </a:p>
          <a:p>
            <a:endParaRPr lang="en-US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3,907,818</a:t>
            </a:r>
            <a:r>
              <a:rPr lang="en-US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 MWh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8.20%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Minimum Inertia</a:t>
            </a:r>
            <a:r>
              <a:rPr lang="en-US" sz="1600" baseline="0" dirty="0"/>
              <a:t> =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255,073</a:t>
            </a:r>
            <a:r>
              <a:rPr lang="en-US" sz="1600" dirty="0"/>
              <a:t> </a:t>
            </a:r>
            <a:r>
              <a:rPr lang="en-US" sz="1600" baseline="0" dirty="0"/>
              <a:t> MW*s on 7/7/2023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Mean: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304,815</a:t>
            </a:r>
            <a:r>
              <a:rPr lang="en-US" sz="3200" dirty="0"/>
              <a:t> </a:t>
            </a:r>
            <a:r>
              <a:rPr lang="en-US" sz="2000" b="1" baseline="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  <a:endParaRPr lang="en-US" sz="20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Min: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255,073</a:t>
            </a:r>
            <a:r>
              <a:rPr lang="en-US" sz="2000" b="1" dirty="0">
                <a:solidFill>
                  <a:schemeClr val="accent2"/>
                </a:solidFill>
              </a:rPr>
              <a:t> MW*s</a:t>
            </a:r>
            <a:r>
              <a:rPr lang="en-US" sz="2000" b="1" baseline="0" dirty="0">
                <a:solidFill>
                  <a:schemeClr val="accent2"/>
                </a:solidFill>
              </a:rPr>
              <a:t>  </a:t>
            </a:r>
            <a:r>
              <a:rPr lang="en-US" sz="2000" dirty="0">
                <a:solidFill>
                  <a:schemeClr val="accent2"/>
                </a:solidFill>
              </a:rPr>
              <a:t>on July 7th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Max: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344,239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MW*s</a:t>
            </a:r>
            <a:r>
              <a:rPr lang="en-US" sz="2000" b="1" baseline="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on July 23rd</a:t>
            </a:r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14.78 </a:t>
            </a:r>
            <a:r>
              <a:rPr lang="en-US" sz="1200" dirty="0" err="1"/>
              <a:t>mHz</a:t>
            </a:r>
            <a:r>
              <a:rPr lang="en-US" sz="1200" dirty="0"/>
              <a:t> on avg for July 2023</a:t>
            </a:r>
            <a:endParaRPr lang="en-US" sz="12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47,640,022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8,956,722 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09/07/23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Jimmy Jackson, CPS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sz="1800" i="1" dirty="0"/>
                <a:t>Vacant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September 7</a:t>
              </a:r>
              <a:r>
                <a:rPr lang="en-US" baseline="30000" dirty="0"/>
                <a:t>th</a:t>
              </a:r>
              <a:r>
                <a:rPr lang="en-US" dirty="0"/>
                <a:t>, 2023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1894DD-ADBC-943D-B166-0FBE8C732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32" y="889824"/>
            <a:ext cx="6986336" cy="50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6A3FD-EFBA-E24E-EE60-B3BB2EAC8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17" y="758720"/>
            <a:ext cx="7140766" cy="51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EFBF1-F659-56A6-13D7-063AD3377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14" y="790213"/>
            <a:ext cx="6924772" cy="502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71A55-1964-1B3D-DA2F-9EB9778A8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59" y="909050"/>
            <a:ext cx="6935539" cy="50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9D7BE-A374-5579-FE30-E795A4806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66" y="786155"/>
            <a:ext cx="6982267" cy="50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4D385-3D27-955C-FD91-A00247C13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61" y="773962"/>
            <a:ext cx="7071677" cy="513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C4AF8-43C9-F3B1-A36C-91EE36145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587" y="786155"/>
            <a:ext cx="6780825" cy="492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21F78-F783-7648-72A8-BF6F4F0F5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60" y="761769"/>
            <a:ext cx="7074279" cy="51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3184-34A0-AAA8-59D2-C062B8D0A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78" y="712997"/>
            <a:ext cx="7107243" cy="51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5E1E6-FF1F-1AE9-18EC-C47D1B8A1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3" y="632800"/>
            <a:ext cx="8965973" cy="54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Meeting Minutes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1 FME in the month of July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8/16/2023</a:t>
            </a:r>
          </a:p>
          <a:p>
            <a:pPr marL="0" indent="0">
              <a:buNone/>
            </a:pPr>
            <a:endParaRPr lang="en-US" sz="2400" b="1" kern="0" dirty="0"/>
          </a:p>
          <a:p>
            <a:pPr lvl="1">
              <a:lnSpc>
                <a:spcPct val="150000"/>
              </a:lnSpc>
            </a:pPr>
            <a:r>
              <a:rPr lang="en-US" sz="2000" kern="0" dirty="0"/>
              <a:t>NOGRR255, High Resolution Data Requirements</a:t>
            </a:r>
          </a:p>
          <a:p>
            <a:pPr lvl="1">
              <a:lnSpc>
                <a:spcPct val="150000"/>
              </a:lnSpc>
            </a:pPr>
            <a:r>
              <a:rPr lang="en-US" sz="2000" kern="0" dirty="0"/>
              <a:t>DRRS Design Ideas, Workshop Review</a:t>
            </a:r>
          </a:p>
          <a:p>
            <a:pPr lvl="1">
              <a:lnSpc>
                <a:spcPct val="150000"/>
              </a:lnSpc>
            </a:pPr>
            <a:r>
              <a:rPr lang="en-US" sz="2000" kern="0" dirty="0"/>
              <a:t>Review ROS Assignments</a:t>
            </a:r>
          </a:p>
          <a:p>
            <a:pPr lvl="1">
              <a:lnSpc>
                <a:spcPct val="150000"/>
              </a:lnSpc>
            </a:pPr>
            <a:r>
              <a:rPr lang="en-US" sz="2000" kern="0" dirty="0"/>
              <a:t>ERCOT Reports</a:t>
            </a:r>
          </a:p>
          <a:p>
            <a:pPr lvl="1">
              <a:lnSpc>
                <a:spcPct val="150000"/>
              </a:lnSpc>
            </a:pPr>
            <a:r>
              <a:rPr lang="en-US" sz="2000" kern="0" dirty="0"/>
              <a:t>TRE Report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Frequency Measurable Events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5D6525-8B31-4DDD-9D33-1A5553D2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>
            <a:normAutofit/>
          </a:bodyPr>
          <a:lstStyle/>
          <a:p>
            <a:r>
              <a:rPr lang="en-US" sz="2000" dirty="0"/>
              <a:t>There was 1 FME in July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7/6/2023 21:05:10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Loss of 751 MW of Generation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Interconnection Frequency Response: 1192 MW/0.1 Hz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91 Resources were evaluated. These includes,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27 Generation Resources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3  Controllable Load Resources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61 Energy Storage Resources    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7 of 91 Evaluated Resources had less than 75% of their expected Initial Primary Frequency Response.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9 of 91 Evaluated Resources had less than 75% of their expected Sustained Primary Frequency Response.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17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463 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F59E7-5CE3-C1B1-DED1-325D3FE5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0168" y="799144"/>
            <a:ext cx="7361032" cy="50461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5784988" y="426575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1298.68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July 2023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36CD6-EF6F-75BC-7192-C4BF98CF6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52" y="743479"/>
            <a:ext cx="7199696" cy="523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c34af464-7aa1-4edd-9be4-83dffc1cb926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15857</TotalTime>
  <Words>410</Words>
  <Application>Microsoft Office PowerPoint</Application>
  <PresentationFormat>On-screen Show (4:3)</PresentationFormat>
  <Paragraphs>86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Jackson, Jimmy R.</cp:lastModifiedBy>
  <cp:revision>785</cp:revision>
  <cp:lastPrinted>2021-08-03T14:43:19Z</cp:lastPrinted>
  <dcterms:created xsi:type="dcterms:W3CDTF">2010-04-12T23:12:02Z</dcterms:created>
  <dcterms:modified xsi:type="dcterms:W3CDTF">2023-08-31T23:35:37Z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