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62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5B2E48F-FF42-0370-0F43-70643E8E4E1E}" name="Dwyer, Davida" initials="DD" userId="S::Davida.Dwyer@ercot.com::79b08b87-7cab-486c-83ce-9fe1deb6aa2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Blevins" initials="BDB" lastIdx="1" clrIdx="0">
    <p:extLst>
      <p:ext uri="{19B8F6BF-5375-455C-9EA6-DF929625EA0E}">
        <p15:presenceInfo xmlns:p15="http://schemas.microsoft.com/office/powerpoint/2012/main" userId="Bill Blevins" providerId="None"/>
      </p:ext>
    </p:extLst>
  </p:cmAuthor>
  <p:cmAuthor id="2" name="Pamela Shaw" initials="PS" lastIdx="3" clrIdx="1">
    <p:extLst>
      <p:ext uri="{19B8F6BF-5375-455C-9EA6-DF929625EA0E}">
        <p15:presenceInfo xmlns:p15="http://schemas.microsoft.com/office/powerpoint/2012/main" userId="Pamela Sha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D99EE-712C-4077-9C2C-169A325D76EF}" v="6" dt="2023-08-23T20:37:48.5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Mitigated Offer Caps for Energy Storage Resources (ESRs)</a:t>
            </a:r>
            <a:endParaRPr lang="en-US" sz="24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sz="2000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Wholesale Market Subcommittee</a:t>
            </a:r>
          </a:p>
          <a:p>
            <a:r>
              <a:rPr lang="en-US" sz="2000" dirty="0">
                <a:solidFill>
                  <a:schemeClr val="tx2"/>
                </a:solidFill>
              </a:rPr>
              <a:t>September 6,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37F17-F23F-536D-320B-D740E800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086A4-E2D2-1C2A-A422-FDCC5E487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ERCOT’s plans for consultation with stakeholders in support of a recommendation to the Technical Advisory Committee (TAC) on a recommendation with respect to a Mitigated Offer Cap (MOC) framework for Energy Storage Resources (ESRs) </a:t>
            </a:r>
            <a:r>
              <a:rPr lang="en-US"/>
              <a:t>pursuant to Protocol </a:t>
            </a:r>
            <a:r>
              <a:rPr lang="en-US" dirty="0"/>
              <a:t>4.4.9.1 (1) (b)</a:t>
            </a:r>
          </a:p>
          <a:p>
            <a:r>
              <a:rPr lang="en-US" dirty="0"/>
              <a:t>Seek input from WMS membership on:</a:t>
            </a:r>
          </a:p>
          <a:p>
            <a:pPr lvl="1"/>
            <a:r>
              <a:rPr lang="en-US" dirty="0"/>
              <a:t>Areas of analysis that should be included in developing a recommendation</a:t>
            </a:r>
          </a:p>
          <a:p>
            <a:pPr lvl="1"/>
            <a:r>
              <a:rPr lang="en-US" dirty="0"/>
              <a:t>The appropriate stakeholder forum for sharing of analysis and discussion to take place</a:t>
            </a:r>
          </a:p>
          <a:p>
            <a:pPr lvl="1"/>
            <a:r>
              <a:rPr lang="en-US" dirty="0"/>
              <a:t>Other considerations and advice to inform this work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47B89-B512-9550-9640-9BA8E3FB6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DDBDD19-2617-1F63-3D40-8564FEB297E7}"/>
              </a:ext>
            </a:extLst>
          </p:cNvPr>
          <p:cNvSpPr txBox="1">
            <a:spLocks/>
          </p:cNvSpPr>
          <p:nvPr/>
        </p:nvSpPr>
        <p:spPr>
          <a:xfrm>
            <a:off x="304800" y="4239716"/>
            <a:ext cx="8534400" cy="19811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b="1" i="1">
                <a:latin typeface="Calibri" panose="020F0502020204030204" pitchFamily="34" charset="0"/>
                <a:ea typeface="Calibri" panose="020F0502020204030204" pitchFamily="34" charset="0"/>
              </a:rPr>
              <a:t>4.4.9.4.1             Mitigated Offer Cap </a:t>
            </a:r>
          </a:p>
          <a:p>
            <a:pPr marL="0">
              <a:spcBef>
                <a:spcPts val="0"/>
              </a:spcBef>
            </a:pPr>
            <a:r>
              <a:rPr lang="en-US" sz="1800">
                <a:latin typeface="Calibri" panose="020F0502020204030204" pitchFamily="34" charset="0"/>
                <a:ea typeface="Calibri" panose="020F0502020204030204" pitchFamily="34" charset="0"/>
              </a:rPr>
              <a:t>(1)(b)    Notwithstanding the MOC calculation described in paragraph (1) above, the MOC for ESRs shall be set at the SWCAP.  </a:t>
            </a:r>
            <a:r>
              <a:rPr lang="en-US" sz="180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No later than December 31, 2023, ERCOT and stakeholders shall submit a report to TAC that includes a recommendation to continue the existing approach or a proposal to implement an alternative approach to determine the MOC for ESRs.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479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642cdfb-3a96-41c1-8159-5de9a5b192b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ADE896BEB19F40A8ECC8C772B1EEFE" ma:contentTypeVersion="10" ma:contentTypeDescription="Create a new document." ma:contentTypeScope="" ma:versionID="2970e12fa0e53856f95f85990551f723">
  <xsd:schema xmlns:xsd="http://www.w3.org/2001/XMLSchema" xmlns:xs="http://www.w3.org/2001/XMLSchema" xmlns:p="http://schemas.microsoft.com/office/2006/metadata/properties" xmlns:ns3="e642cdfb-3a96-41c1-8159-5de9a5b192bc" xmlns:ns4="2acd5412-1a0a-46e5-a64d-892655bbb31c" targetNamespace="http://schemas.microsoft.com/office/2006/metadata/properties" ma:root="true" ma:fieldsID="cf6c3e39e82508b8ee031c5bc0c0080b" ns3:_="" ns4:_="">
    <xsd:import namespace="e642cdfb-3a96-41c1-8159-5de9a5b192bc"/>
    <xsd:import namespace="2acd5412-1a0a-46e5-a64d-892655bbb3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2cdfb-3a96-41c1-8159-5de9a5b192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5412-1a0a-46e5-a64d-892655bbb31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acd5412-1a0a-46e5-a64d-892655bbb31c"/>
    <ds:schemaRef ds:uri="e642cdfb-3a96-41c1-8159-5de9a5b192bc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A4F248E-5B4E-4AEC-B5A2-A954A8FF7F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42cdfb-3a96-41c1-8159-5de9a5b192bc"/>
    <ds:schemaRef ds:uri="2acd5412-1a0a-46e5-a64d-892655bbb3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185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Purpose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3</cp:revision>
  <cp:lastPrinted>2022-07-05T13:14:19Z</cp:lastPrinted>
  <dcterms:created xsi:type="dcterms:W3CDTF">2016-01-21T15:20:31Z</dcterms:created>
  <dcterms:modified xsi:type="dcterms:W3CDTF">2023-08-29T13:26:34Z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0x010100D9ADE896BEB19F40A8ECC8C772B1EEFE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2023-01-12T21:50:56Z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ContentBits">
    <vt:lpwstr>0</vt:lpwstr>
  </property>
  <property fmtid="{D5CDD505-2E9C-101B-9397-08002B2CF9AE}" pid="9" name="MSIP_Label_7084cbda-52b8-46fb-a7b7-cb5bd465ed85_ActionId">
    <vt:lpwstr>095aecde-1217-44aa-b753-652da14fdc38</vt:lpwstr>
  </property>
</Properties>
</file>