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79" r:id="rId7"/>
    <p:sldId id="319" r:id="rId8"/>
    <p:sldId id="320"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8" d="100"/>
          <a:sy n="108" d="100"/>
        </p:scale>
        <p:origin x="170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8/23/2023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8/23/2023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63913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1530578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774125" cy="246221"/>
          </a:xfrm>
          <a:prstGeom prst="rect">
            <a:avLst/>
          </a:prstGeom>
          <a:noFill/>
        </p:spPr>
        <p:txBody>
          <a:bodyPr wrap="square" rtlCol="0">
            <a:spAutoFit/>
          </a:bodyPr>
          <a:lstStyle/>
          <a:p>
            <a:pPr algn="l"/>
            <a:r>
              <a:rPr lang="en-US" sz="1000" b="1" baseline="0" dirty="0">
                <a:solidFill>
                  <a:schemeClr val="tx2"/>
                </a:solidFill>
              </a:rPr>
              <a:t>PUBLIC – 8/2/23 WMS</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815882"/>
          </a:xfrm>
          <a:prstGeom prst="rect">
            <a:avLst/>
          </a:prstGeom>
          <a:noFill/>
        </p:spPr>
        <p:txBody>
          <a:bodyPr wrap="square" rtlCol="0">
            <a:spAutoFit/>
          </a:bodyPr>
          <a:lstStyle/>
          <a:p>
            <a:r>
              <a:rPr lang="en-US" sz="2000" b="1" dirty="0">
                <a:solidFill>
                  <a:schemeClr val="tx2"/>
                </a:solidFill>
                <a:latin typeface="TradeGothic LT" panose="020B0506030503020504" pitchFamily="34" charset="0"/>
                <a:ea typeface="TradeGothic LT" panose="020B0506030503020504" pitchFamily="34" charset="0"/>
              </a:rPr>
              <a:t>Telemetered ESR Auxiliary Load Calculation Methodologies</a:t>
            </a:r>
          </a:p>
          <a:p>
            <a:endParaRPr lang="en-US" sz="2000" b="1" dirty="0">
              <a:solidFill>
                <a:schemeClr val="tx2"/>
              </a:solidFill>
              <a:latin typeface="TradeGothic LT" panose="020B0506030503020504" pitchFamily="34" charset="0"/>
              <a:ea typeface="TradeGothic LT" panose="020B0506030503020504" pitchFamily="34" charset="0"/>
            </a:endParaRPr>
          </a:p>
          <a:p>
            <a:r>
              <a:rPr lang="en-US" sz="1600" dirty="0">
                <a:solidFill>
                  <a:schemeClr val="tx2"/>
                </a:solidFill>
              </a:rPr>
              <a:t>Donald Maul – Supervisor Meter Engineering</a:t>
            </a:r>
          </a:p>
          <a:p>
            <a:endParaRPr lang="en-US" dirty="0">
              <a:solidFill>
                <a:schemeClr val="tx2"/>
              </a:solidFill>
            </a:endParaRPr>
          </a:p>
          <a:p>
            <a:r>
              <a:rPr lang="en-US" dirty="0">
                <a:solidFill>
                  <a:schemeClr val="tx2"/>
                </a:solidFill>
                <a:latin typeface="TradeGothic LT" panose="020B0506030503020504" pitchFamily="34" charset="0"/>
                <a:ea typeface="TradeGothic LT" panose="020B0506030503020504" pitchFamily="34" charset="0"/>
              </a:rPr>
              <a:t>September 6, 2023</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Telemetered Internal Auxiliary Load for ESR</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12" name="TextBox 11"/>
          <p:cNvSpPr txBox="1"/>
          <p:nvPr/>
        </p:nvSpPr>
        <p:spPr>
          <a:xfrm>
            <a:off x="304800" y="762000"/>
            <a:ext cx="8153400" cy="5016758"/>
          </a:xfrm>
          <a:prstGeom prst="rect">
            <a:avLst/>
          </a:prstGeom>
          <a:noFill/>
        </p:spPr>
        <p:txBody>
          <a:bodyPr wrap="square" rtlCol="0">
            <a:spAutoFit/>
          </a:bodyPr>
          <a:lstStyle/>
          <a:p>
            <a:pPr marL="285750" lvl="1" indent="-285750" algn="just">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NPRR 1020 added a process to allow auxiliary load that is internal to an Energy Storage Resource (ESR) to be calculated using internal sensors and telemetered to the WSL EPS Meter.</a:t>
            </a:r>
          </a:p>
          <a:p>
            <a:pPr marL="0" lvl="1" algn="just"/>
            <a:endParaRPr lang="en-US" altLang="en-US" sz="1000" kern="0" dirty="0">
              <a:solidFill>
                <a:srgbClr val="000000"/>
              </a:solidFill>
              <a:latin typeface="TradeGothic LT" panose="020B0506030503020504" pitchFamily="34" charset="0"/>
              <a:ea typeface="TradeGothic LT" panose="020B0506030503020504" pitchFamily="34" charset="0"/>
            </a:endParaRPr>
          </a:p>
          <a:p>
            <a:pPr marL="742950" lvl="2" indent="-285750" algn="just">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Telemetered aux load is deducted from the EPS-measured value and a calculated WSL value is recorded and used for market settlement.</a:t>
            </a:r>
          </a:p>
          <a:p>
            <a:pPr marL="457200" lvl="2" algn="just"/>
            <a:endParaRPr lang="en-US" altLang="en-US" sz="1000" kern="0" dirty="0">
              <a:solidFill>
                <a:srgbClr val="000000"/>
              </a:solidFill>
              <a:latin typeface="TradeGothic LT" panose="020B0506030503020504" pitchFamily="34" charset="0"/>
              <a:ea typeface="TradeGothic LT" panose="020B0506030503020504" pitchFamily="34" charset="0"/>
            </a:endParaRPr>
          </a:p>
          <a:p>
            <a:pPr marL="685800" marR="0" indent="-685800">
              <a:spcBef>
                <a:spcPts val="1200"/>
              </a:spcBef>
              <a:spcAft>
                <a:spcPts val="1200"/>
              </a:spcAft>
              <a:tabLst>
                <a:tab pos="685800" algn="l"/>
              </a:tabLst>
            </a:pPr>
            <a:r>
              <a:rPr lang="en-US" sz="1600" b="1" i="1" dirty="0">
                <a:effectLst/>
                <a:latin typeface="Times New Roman" panose="02020603050405020304" pitchFamily="18" charset="0"/>
                <a:ea typeface="Times New Roman" panose="02020603050405020304" pitchFamily="18" charset="0"/>
              </a:rPr>
              <a:t>10.2.4	Resource Entity Calculation and Telemetry of ESR Auxiliary Load Values</a:t>
            </a:r>
            <a:endParaRPr lang="en-US" sz="1600" dirty="0">
              <a:effectLst/>
              <a:latin typeface="Times New Roman" panose="02020603050405020304" pitchFamily="18" charset="0"/>
              <a:ea typeface="Times New Roman" panose="02020603050405020304" pitchFamily="18" charset="0"/>
            </a:endParaRPr>
          </a:p>
          <a:p>
            <a:pPr marL="457200" marR="0" indent="-457200" algn="just">
              <a:spcBef>
                <a:spcPts val="0"/>
              </a:spcBef>
              <a:spcAft>
                <a:spcPts val="1200"/>
              </a:spcAft>
            </a:pPr>
            <a:r>
              <a:rPr lang="en-US" sz="1600" dirty="0">
                <a:effectLst/>
                <a:latin typeface="Times New Roman" panose="02020603050405020304" pitchFamily="18" charset="0"/>
                <a:ea typeface="Times New Roman" panose="02020603050405020304" pitchFamily="18" charset="0"/>
              </a:rPr>
              <a:t>(1)	When the Resource Entity certifies, the interconnecting TDSP confirms by approving the metering design, and, based on the information provided by the TDSP as part of the EPS Design Proposal, ERCOT agrees that metering of an ESR’s WSL separate from the ESR’s auxiliary Load is not feasible based on the ESR’s physical design, </a:t>
            </a:r>
            <a:r>
              <a:rPr lang="en-US" sz="1600" dirty="0">
                <a:effectLst/>
                <a:highlight>
                  <a:srgbClr val="FFFF00"/>
                </a:highlight>
                <a:latin typeface="Times New Roman" panose="02020603050405020304" pitchFamily="18" charset="0"/>
                <a:ea typeface="Times New Roman" panose="02020603050405020304" pitchFamily="18" charset="0"/>
              </a:rPr>
              <a:t>the Resource Entity for that ESR shall be permitted to calculate the auxiliary Load using measurements from its own internal sensors and telemeter a Real-Time aggregated value for that Load to the TDSP’s EPS Meter</a:t>
            </a:r>
            <a:r>
              <a:rPr lang="en-US" sz="1600" dirty="0">
                <a:effectLst/>
                <a:latin typeface="Times New Roman" panose="02020603050405020304" pitchFamily="18" charset="0"/>
                <a:ea typeface="Times New Roman" panose="02020603050405020304" pitchFamily="18" charset="0"/>
              </a:rPr>
              <a:t>.  The Resource Entity may telemeter a zero Load value only when the ESR is discharging more than the calculated auxiliary Load.  The methodology by which the auxiliary Load is calculated is subject to ERCOT approval.  </a:t>
            </a:r>
          </a:p>
        </p:txBody>
      </p:sp>
    </p:spTree>
    <p:extLst>
      <p:ext uri="{BB962C8B-B14F-4D97-AF65-F5344CB8AC3E}">
        <p14:creationId xmlns:p14="http://schemas.microsoft.com/office/powerpoint/2010/main" val="1015055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Aux Load Calculation Methodologies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3" name="Rectangle 2"/>
          <p:cNvSpPr/>
          <p:nvPr/>
        </p:nvSpPr>
        <p:spPr>
          <a:xfrm>
            <a:off x="381000" y="762000"/>
            <a:ext cx="8305800" cy="5570756"/>
          </a:xfrm>
          <a:prstGeom prst="rect">
            <a:avLst/>
          </a:prstGeom>
        </p:spPr>
        <p:txBody>
          <a:bodyPr wrap="square">
            <a:spAutoFit/>
          </a:bodyPr>
          <a:lstStyle/>
          <a:p>
            <a:pPr marL="285750" lvl="1" indent="-285750" algn="just">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Two methodologies have been used to date to calculate an ESR’s internal auxiliary load:</a:t>
            </a:r>
          </a:p>
          <a:p>
            <a:pPr marL="0" lvl="1" algn="just"/>
            <a:endParaRPr lang="en-US" altLang="en-US" sz="1000" kern="0" dirty="0">
              <a:solidFill>
                <a:srgbClr val="000000"/>
              </a:solidFill>
              <a:latin typeface="TradeGothic LT" panose="020B0506030503020504" pitchFamily="34" charset="0"/>
              <a:ea typeface="TradeGothic LT" panose="020B0506030503020504" pitchFamily="34" charset="0"/>
            </a:endParaRPr>
          </a:p>
          <a:p>
            <a:pPr lvl="2" indent="-457200" algn="just">
              <a:buFont typeface="+mj-lt"/>
              <a:buAutoNum type="arabicPeriod"/>
            </a:pPr>
            <a:r>
              <a:rPr lang="en-US" altLang="en-US" sz="2000" kern="0" dirty="0">
                <a:solidFill>
                  <a:srgbClr val="000000"/>
                </a:solidFill>
                <a:latin typeface="TradeGothic LT" panose="020B0506030503020504" pitchFamily="34" charset="0"/>
                <a:ea typeface="TradeGothic LT" panose="020B0506030503020504" pitchFamily="34" charset="0"/>
              </a:rPr>
              <a:t>Direct, real-time internal measurement of the voltage and current of the internal aux load; or</a:t>
            </a:r>
          </a:p>
          <a:p>
            <a:pPr lvl="2" indent="-457200" algn="just">
              <a:buFont typeface="+mj-lt"/>
              <a:buAutoNum type="arabicPeriod"/>
            </a:pPr>
            <a:r>
              <a:rPr lang="en-US" altLang="en-US" sz="2000" kern="0" dirty="0">
                <a:solidFill>
                  <a:srgbClr val="000000"/>
                </a:solidFill>
                <a:latin typeface="TradeGothic LT" panose="020B0506030503020504" pitchFamily="34" charset="0"/>
                <a:ea typeface="TradeGothic LT" panose="020B0506030503020504" pitchFamily="34" charset="0"/>
              </a:rPr>
              <a:t>A fixed maximum aux load value is multiplied by a factor determined from real-time internal on/off signals.</a:t>
            </a:r>
          </a:p>
          <a:p>
            <a:pPr lvl="3" indent="-457200" algn="just">
              <a:buFont typeface="Arial" panose="020B0604020202020204" pitchFamily="34" charset="0"/>
              <a:buChar char="•"/>
            </a:pPr>
            <a:endParaRPr lang="en-US" sz="1000" kern="0" dirty="0">
              <a:solidFill>
                <a:srgbClr val="000000"/>
              </a:solidFill>
              <a:latin typeface="TradeGothic LT" panose="020B0506030503020504" pitchFamily="34" charset="0"/>
              <a:ea typeface="TradeGothic LT" panose="020B0506030503020504" pitchFamily="34" charset="0"/>
            </a:endParaRPr>
          </a:p>
          <a:p>
            <a:pPr lvl="3" indent="-457200" algn="just">
              <a:buFont typeface="Arial" panose="020B0604020202020204" pitchFamily="34" charset="0"/>
              <a:buChar char="•"/>
            </a:pPr>
            <a:r>
              <a:rPr lang="en-US" kern="0" dirty="0">
                <a:solidFill>
                  <a:srgbClr val="000000"/>
                </a:solidFill>
                <a:latin typeface="TradeGothic LT" panose="020B0506030503020504" pitchFamily="34" charset="0"/>
                <a:ea typeface="TradeGothic LT" panose="020B0506030503020504" pitchFamily="34" charset="0"/>
              </a:rPr>
              <a:t>Example of second methodology: </a:t>
            </a:r>
          </a:p>
          <a:p>
            <a:pPr marL="1484313" lvl="4" indent="-336550" algn="just" defTabSz="457200">
              <a:buFont typeface="Courier New" panose="02070309020205020404" pitchFamily="49" charset="0"/>
              <a:buChar char="o"/>
            </a:pPr>
            <a:r>
              <a:rPr lang="en-US" kern="0" dirty="0">
                <a:solidFill>
                  <a:srgbClr val="000000"/>
                </a:solidFill>
                <a:latin typeface="TradeGothic LT" panose="020B0506030503020504" pitchFamily="34" charset="0"/>
                <a:ea typeface="TradeGothic LT" panose="020B0506030503020504" pitchFamily="34" charset="0"/>
              </a:rPr>
              <a:t>An ESR has 10 inverters, each of which may be on or off depending on the ESR’s level of operation.</a:t>
            </a:r>
          </a:p>
          <a:p>
            <a:pPr marL="1484313" lvl="4" indent="-336550" algn="just" defTabSz="457200">
              <a:buFont typeface="Courier New" panose="02070309020205020404" pitchFamily="49" charset="0"/>
              <a:buChar char="o"/>
            </a:pPr>
            <a:r>
              <a:rPr lang="en-US" kern="0" dirty="0">
                <a:solidFill>
                  <a:srgbClr val="000000"/>
                </a:solidFill>
                <a:latin typeface="TradeGothic LT" panose="020B0506030503020504" pitchFamily="34" charset="0"/>
                <a:ea typeface="TradeGothic LT" panose="020B0506030503020504" pitchFamily="34" charset="0"/>
              </a:rPr>
              <a:t>A real-time internal signal indicates whether each inverter is on or off during an interval (i.e. indicating whether the inverter is being used for ESR charging/operation).</a:t>
            </a:r>
          </a:p>
          <a:p>
            <a:pPr marL="1484313" lvl="4" indent="-336550" algn="just" defTabSz="457200">
              <a:buFont typeface="Courier New" panose="02070309020205020404" pitchFamily="49" charset="0"/>
              <a:buChar char="o"/>
            </a:pPr>
            <a:r>
              <a:rPr lang="en-US" kern="0" dirty="0">
                <a:solidFill>
                  <a:srgbClr val="000000"/>
                </a:solidFill>
                <a:latin typeface="TradeGothic LT" panose="020B0506030503020504" pitchFamily="34" charset="0"/>
                <a:ea typeface="TradeGothic LT" panose="020B0506030503020504" pitchFamily="34" charset="0"/>
              </a:rPr>
              <a:t>The maximum possible auxiliary load for any individual inverter has been determined to be 150 watts. </a:t>
            </a:r>
          </a:p>
          <a:p>
            <a:pPr marL="1484313" lvl="4" indent="-336550" algn="just" defTabSz="457200">
              <a:buFont typeface="Courier New" panose="02070309020205020404" pitchFamily="49" charset="0"/>
              <a:buChar char="o"/>
            </a:pPr>
            <a:r>
              <a:rPr lang="en-US" kern="0" dirty="0">
                <a:solidFill>
                  <a:srgbClr val="000000"/>
                </a:solidFill>
                <a:latin typeface="TradeGothic LT" panose="020B0506030503020504" pitchFamily="34" charset="0"/>
                <a:ea typeface="TradeGothic LT" panose="020B0506030503020504" pitchFamily="34" charset="0"/>
              </a:rPr>
              <a:t>To determine aux load during an interval, the number of inverters that are on based on the signal is multiplied by 150 watts.</a:t>
            </a:r>
          </a:p>
          <a:p>
            <a:pPr marL="1484313" lvl="4" indent="-336550" algn="just" defTabSz="457200">
              <a:buFont typeface="Courier New" panose="02070309020205020404" pitchFamily="49" charset="0"/>
              <a:buChar char="o"/>
            </a:pPr>
            <a:r>
              <a:rPr lang="en-US" kern="0" dirty="0">
                <a:solidFill>
                  <a:srgbClr val="000000"/>
                </a:solidFill>
                <a:latin typeface="TradeGothic LT" panose="020B0506030503020504" pitchFamily="34" charset="0"/>
                <a:ea typeface="TradeGothic LT" panose="020B0506030503020504" pitchFamily="34" charset="0"/>
              </a:rPr>
              <a:t>If 6 inverters are on and the other 4 are off, then the telemetered aux load for that interval would be 900 watts (6*150 watts).</a:t>
            </a:r>
          </a:p>
        </p:txBody>
      </p:sp>
    </p:spTree>
    <p:extLst>
      <p:ext uri="{BB962C8B-B14F-4D97-AF65-F5344CB8AC3E}">
        <p14:creationId xmlns:p14="http://schemas.microsoft.com/office/powerpoint/2010/main" val="2730923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Methodology Requirements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Rectangle 2"/>
          <p:cNvSpPr/>
          <p:nvPr/>
        </p:nvSpPr>
        <p:spPr>
          <a:xfrm>
            <a:off x="381000" y="762000"/>
            <a:ext cx="8305800" cy="4708981"/>
          </a:xfrm>
          <a:prstGeom prst="rect">
            <a:avLst/>
          </a:prstGeom>
        </p:spPr>
        <p:txBody>
          <a:bodyPr wrap="square">
            <a:spAutoFit/>
          </a:bodyPr>
          <a:lstStyle/>
          <a:p>
            <a:pPr marL="285750" lvl="1" indent="-285750" algn="just">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Use of the fixed value for the internal aux load methodology is permissible under the NPRR1020 paradigm when used with an on/off signal from the ESR’s internal unit.</a:t>
            </a:r>
          </a:p>
          <a:p>
            <a:pPr marL="285750" lvl="1" indent="-285750" algn="just">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lgn="just">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Protocol § 10.2.4(2) requires the ESR to demonstrate that the proposed calculation will not understate the auxiliary load.</a:t>
            </a:r>
          </a:p>
          <a:p>
            <a:pPr marL="0" lvl="1" algn="just"/>
            <a:endParaRPr lang="en-US" sz="2000" kern="0" dirty="0">
              <a:solidFill>
                <a:srgbClr val="000000"/>
              </a:solidFill>
              <a:latin typeface="TradeGothic LT" panose="020B0506030503020504" pitchFamily="34" charset="0"/>
              <a:ea typeface="TradeGothic LT" panose="020B0506030503020504" pitchFamily="34" charset="0"/>
            </a:endParaRPr>
          </a:p>
          <a:p>
            <a:pPr marL="742950" lvl="2" indent="-285750" algn="just">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This demonstration must be included both during the EPS Design Proposal submittal stage and annually as part of the ESR’s required attestation that is reviewed and approved by a Texas Professional Engineer before being submitted to ERCOT.</a:t>
            </a:r>
          </a:p>
          <a:p>
            <a:pPr marL="457200" lvl="2" algn="just"/>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lgn="just">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Please refer to the ERCOT Nodal Protocols for additional requirements related to ESR auxiliary load.</a:t>
            </a:r>
          </a:p>
          <a:p>
            <a:pPr marL="1828800" lvl="5"/>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73814063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12443</TotalTime>
  <Words>524</Words>
  <Application>Microsoft Office PowerPoint</Application>
  <PresentationFormat>On-screen Show (4:3)</PresentationFormat>
  <Paragraphs>38</Paragraphs>
  <Slides>4</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vt:i4>
      </vt:variant>
    </vt:vector>
  </HeadingPairs>
  <TitlesOfParts>
    <vt:vector size="11" baseType="lpstr">
      <vt:lpstr>Arial</vt:lpstr>
      <vt:lpstr>Calibri</vt:lpstr>
      <vt:lpstr>Courier New</vt:lpstr>
      <vt:lpstr>Times New Roman</vt:lpstr>
      <vt:lpstr>TradeGothic LT</vt:lpstr>
      <vt:lpstr>1_Custom Design</vt:lpstr>
      <vt:lpstr>Office Theme</vt:lpstr>
      <vt:lpstr>PowerPoint Presentation</vt:lpstr>
      <vt:lpstr>Telemetered Internal Auxiliary Load for ESR</vt:lpstr>
      <vt:lpstr>Aux Load Calculation Methodologies</vt:lpstr>
      <vt:lpstr>Methodology Requirements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Arth, Matthew</cp:lastModifiedBy>
  <cp:revision>345</cp:revision>
  <cp:lastPrinted>2016-01-21T20:53:15Z</cp:lastPrinted>
  <dcterms:created xsi:type="dcterms:W3CDTF">2016-01-21T15:20:31Z</dcterms:created>
  <dcterms:modified xsi:type="dcterms:W3CDTF">2023-08-23T15:42:48Z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2023-07-19T19:33:42Z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11737555-abe2-46dd-80c4-5b8f5b0f36a0</vt:lpwstr>
  </property>
  <property fmtid="{D5CDD505-2E9C-101B-9397-08002B2CF9AE}" pid="9" name="MSIP_Label_7084cbda-52b8-46fb-a7b7-cb5bd465ed85_ContentBits">
    <vt:lpwstr>0</vt:lpwstr>
  </property>
</Properties>
</file>