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4"/>
  </p:notesMasterIdLst>
  <p:handoutMasterIdLst>
    <p:handoutMasterId r:id="rId15"/>
  </p:handoutMasterIdLst>
  <p:sldIdLst>
    <p:sldId id="303" r:id="rId6"/>
    <p:sldId id="318" r:id="rId7"/>
    <p:sldId id="327" r:id="rId8"/>
    <p:sldId id="319" r:id="rId9"/>
    <p:sldId id="320" r:id="rId10"/>
    <p:sldId id="321" r:id="rId11"/>
    <p:sldId id="322" r:id="rId12"/>
    <p:sldId id="326"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1" autoAdjust="0"/>
    <p:restoredTop sz="72222" autoAdjust="0"/>
  </p:normalViewPr>
  <p:slideViewPr>
    <p:cSldViewPr showGuides="1">
      <p:cViewPr varScale="1">
        <p:scale>
          <a:sx n="82" d="100"/>
          <a:sy n="82" d="100"/>
        </p:scale>
        <p:origin x="714" y="84"/>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RUC</a:t>
            </a:r>
            <a:r>
              <a:rPr lang="en-US" baseline="0"/>
              <a:t> Generators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RUC</a:t>
            </a:r>
            <a:r>
              <a:rPr lang="en-US" baseline="0"/>
              <a:t> Commitment Reasons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8/29/2023</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8/29/2023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1938700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759804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3682845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32364051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17145083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13167171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11733670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38192219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a:prstGeom prst="rect">
            <a:avLst/>
          </a:prstGeom>
        </p:spPr>
        <p:txBody>
          <a:bodyPr/>
          <a:lstStyle>
            <a:lvl1pPr>
              <a:defRPr>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4"/>
          </p:nvPr>
        </p:nvSpPr>
        <p:spPr>
          <a:xfrm>
            <a:off x="8458200" y="6172200"/>
            <a:ext cx="609600" cy="296862"/>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pPr/>
              <a:t>‹#›</a:t>
            </a:fld>
            <a:endParaRPr lang="en-US"/>
          </a:p>
        </p:txBody>
      </p:sp>
      <p:sp>
        <p:nvSpPr>
          <p:cNvPr id="7" name="Footer Placeholder 4"/>
          <p:cNvSpPr>
            <a:spLocks noGrp="1"/>
          </p:cNvSpPr>
          <p:nvPr>
            <p:ph type="ftr" sz="quarter" idx="3"/>
          </p:nvPr>
        </p:nvSpPr>
        <p:spPr>
          <a:xfrm>
            <a:off x="2743200" y="6299284"/>
            <a:ext cx="4038600" cy="228600"/>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4"/>
            <a:ext cx="8458200" cy="570951"/>
          </a:xfrm>
          <a:prstGeom prst="rect">
            <a:avLst/>
          </a:prstGeom>
        </p:spPr>
        <p:txBody>
          <a:bodyPr/>
          <a:lstStyle>
            <a:lvl1pPr algn="l">
              <a:defRPr sz="21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066802"/>
            <a:ext cx="8534400" cy="4853233"/>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8458200" y="6172200"/>
            <a:ext cx="609600" cy="296862"/>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pPr/>
              <a:t>‹#›</a:t>
            </a:fld>
            <a:endParaRPr lang="en-US"/>
          </a:p>
        </p:txBody>
      </p:sp>
      <p:sp>
        <p:nvSpPr>
          <p:cNvPr id="9" name="Footer Placeholder 4"/>
          <p:cNvSpPr>
            <a:spLocks noGrp="1"/>
          </p:cNvSpPr>
          <p:nvPr>
            <p:ph type="ftr" sz="quarter" idx="3"/>
          </p:nvPr>
        </p:nvSpPr>
        <p:spPr>
          <a:xfrm>
            <a:off x="2743200" y="6299284"/>
            <a:ext cx="4038600" cy="228600"/>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Tree>
    <p:extLst>
      <p:ext uri="{BB962C8B-B14F-4D97-AF65-F5344CB8AC3E}">
        <p14:creationId xmlns:p14="http://schemas.microsoft.com/office/powerpoint/2010/main" val="2790084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1"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4" name="Picture 3"/>
          <p:cNvPicPr/>
          <p:nvPr userDrawn="1"/>
        </p:nvPicPr>
        <p:blipFill>
          <a:blip r:embed="rId3" cstate="print">
            <a:extLst>
              <a:ext uri="{28A0092B-C50C-407E-A947-70E740481C1C}">
                <a14:useLocalDpi xmlns:a14="http://schemas.microsoft.com/office/drawing/2010/main" val="0"/>
              </a:ext>
            </a:extLst>
          </a:blip>
          <a:stretch>
            <a:fillRect/>
          </a:stretch>
        </p:blipFill>
        <p:spPr>
          <a:xfrm>
            <a:off x="457200" y="2286000"/>
            <a:ext cx="2473960" cy="1143000"/>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299284"/>
            <a:ext cx="4038600" cy="228600"/>
          </a:xfrm>
          <a:prstGeom prst="rect">
            <a:avLst/>
          </a:prstGeom>
        </p:spPr>
        <p:txBody>
          <a:bodyPr vert="horz" lIns="91440" tIns="45720" rIns="91440" bIns="45720" rtlCol="0" anchor="ctr"/>
          <a:lstStyle>
            <a:lvl1pPr algn="ctr">
              <a:defRPr sz="900">
                <a:solidFill>
                  <a:schemeClr val="tx1"/>
                </a:solidFill>
              </a:defRPr>
            </a:lvl1pPr>
          </a:lstStyle>
          <a:p>
            <a:endParaRPr lang="en-US" dirty="0"/>
          </a:p>
        </p:txBody>
      </p:sp>
      <p:sp>
        <p:nvSpPr>
          <p:cNvPr id="6" name="Slide Number Placeholder 5"/>
          <p:cNvSpPr>
            <a:spLocks noGrp="1"/>
          </p:cNvSpPr>
          <p:nvPr>
            <p:ph type="sldNum" sz="quarter" idx="4"/>
          </p:nvPr>
        </p:nvSpPr>
        <p:spPr>
          <a:xfrm>
            <a:off x="8458200" y="6223084"/>
            <a:ext cx="609600" cy="296862"/>
          </a:xfrm>
          <a:prstGeom prst="rect">
            <a:avLst/>
          </a:prstGeom>
        </p:spPr>
        <p:txBody>
          <a:bodyPr vert="horz" lIns="91440" tIns="45720" rIns="91440" bIns="45720" rtlCol="0" anchor="ctr"/>
          <a:lstStyle>
            <a:lvl1pPr algn="ctr">
              <a:defRPr sz="900">
                <a:solidFill>
                  <a:schemeClr val="tx1"/>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223084"/>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223086"/>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p:nvPr userDrawn="1"/>
        </p:nvPicPr>
        <p:blipFill>
          <a:blip r:embed="rId4" cstate="print">
            <a:extLst>
              <a:ext uri="{28A0092B-C50C-407E-A947-70E740481C1C}">
                <a14:useLocalDpi xmlns:a14="http://schemas.microsoft.com/office/drawing/2010/main" val="0"/>
              </a:ext>
            </a:extLst>
          </a:blip>
          <a:stretch>
            <a:fillRect/>
          </a:stretch>
        </p:blipFill>
        <p:spPr>
          <a:xfrm>
            <a:off x="955328" y="5909898"/>
            <a:ext cx="942109" cy="509587"/>
          </a:xfrm>
          <a:prstGeom prst="rect">
            <a:avLst/>
          </a:prstGeom>
        </p:spPr>
      </p:pic>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reedy@potomaceconomics.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hyperlink" Target="https://potomaceconomics.com/wp-content/uploads/2023/05/2022-State-of-the-Market-Report_Final_060623.pdf" TargetMode="Externa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505200" y="1447800"/>
            <a:ext cx="5553740" cy="4678204"/>
          </a:xfrm>
          <a:prstGeom prst="rect">
            <a:avLst/>
          </a:prstGeom>
          <a:noFill/>
        </p:spPr>
        <p:txBody>
          <a:bodyPr wrap="square" rtlCol="0">
            <a:spAutoFit/>
          </a:bodyPr>
          <a:lstStyle/>
          <a:p>
            <a:r>
              <a:rPr lang="en-US" sz="2000" b="1" dirty="0"/>
              <a:t>2022 State of the Market report by the Independent Market Monitor - Recommendations</a:t>
            </a:r>
          </a:p>
          <a:p>
            <a:endParaRPr lang="en-US" sz="2000" b="1" dirty="0"/>
          </a:p>
          <a:p>
            <a:endParaRPr lang="en-US" sz="2000" b="1" dirty="0"/>
          </a:p>
          <a:p>
            <a:endParaRPr lang="en-US" b="1" dirty="0"/>
          </a:p>
          <a:p>
            <a:r>
              <a:rPr lang="en-US" i="1" dirty="0"/>
              <a:t>Carrie </a:t>
            </a:r>
            <a:r>
              <a:rPr lang="en-US" i="1" dirty="0" err="1"/>
              <a:t>Bivens</a:t>
            </a:r>
            <a:endParaRPr lang="en-US" i="1" dirty="0"/>
          </a:p>
          <a:p>
            <a:r>
              <a:rPr lang="en-US" i="1" dirty="0"/>
              <a:t>ERCOT IMM Director</a:t>
            </a:r>
          </a:p>
          <a:p>
            <a:r>
              <a:rPr lang="en-US" i="1" dirty="0">
                <a:hlinkClick r:id="rId3"/>
              </a:rPr>
              <a:t>cbivens@potomaceconomics.com</a:t>
            </a:r>
            <a:r>
              <a:rPr lang="en-US" i="1" dirty="0"/>
              <a:t> </a:t>
            </a:r>
          </a:p>
          <a:p>
            <a:endParaRPr lang="en-US" i="1" dirty="0"/>
          </a:p>
          <a:p>
            <a:endParaRPr lang="en-US" i="1" dirty="0"/>
          </a:p>
          <a:p>
            <a:endParaRPr lang="en-US" i="1" dirty="0"/>
          </a:p>
          <a:p>
            <a:endParaRPr lang="en-US" i="1" dirty="0"/>
          </a:p>
          <a:p>
            <a:endParaRPr lang="en-US" i="1" dirty="0"/>
          </a:p>
          <a:p>
            <a:r>
              <a:rPr lang="en-US" dirty="0"/>
              <a:t>WMS</a:t>
            </a:r>
          </a:p>
          <a:p>
            <a:r>
              <a:rPr lang="en-US" dirty="0"/>
              <a:t>September 6, 2023</a:t>
            </a:r>
          </a:p>
        </p:txBody>
      </p:sp>
    </p:spTree>
    <p:extLst>
      <p:ext uri="{BB962C8B-B14F-4D97-AF65-F5344CB8AC3E}">
        <p14:creationId xmlns:p14="http://schemas.microsoft.com/office/powerpoint/2010/main" val="2260839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2022 State of the Market Recommendations</a:t>
            </a:r>
          </a:p>
        </p:txBody>
      </p:sp>
      <p:sp>
        <p:nvSpPr>
          <p:cNvPr id="5" name="Slide Number Placeholder 4"/>
          <p:cNvSpPr>
            <a:spLocks noGrp="1"/>
          </p:cNvSpPr>
          <p:nvPr>
            <p:ph type="sldNum" sz="quarter" idx="4"/>
          </p:nvPr>
        </p:nvSpPr>
        <p:spPr/>
        <p:txBody>
          <a:bodyPr/>
          <a:lstStyle/>
          <a:p>
            <a:fld id="{1D93BD3E-1E9A-4970-A6F7-E7AC52762E0C}" type="slidenum">
              <a:rPr lang="en-US" smtClean="0"/>
              <a:pPr/>
              <a:t>2</a:t>
            </a:fld>
            <a:endParaRPr lang="en-US"/>
          </a:p>
        </p:txBody>
      </p:sp>
      <p:sp>
        <p:nvSpPr>
          <p:cNvPr id="8" name="Content Placeholder 7">
            <a:extLst>
              <a:ext uri="{FF2B5EF4-FFF2-40B4-BE49-F238E27FC236}">
                <a16:creationId xmlns:a16="http://schemas.microsoft.com/office/drawing/2014/main" id="{4183268B-724C-41C9-18F5-11469D6AC17E}"/>
              </a:ext>
            </a:extLst>
          </p:cNvPr>
          <p:cNvSpPr>
            <a:spLocks noGrp="1"/>
          </p:cNvSpPr>
          <p:nvPr>
            <p:ph idx="1"/>
          </p:nvPr>
        </p:nvSpPr>
        <p:spPr/>
        <p:txBody>
          <a:bodyPr/>
          <a:lstStyle/>
          <a:p>
            <a:endParaRPr lang="en-US"/>
          </a:p>
        </p:txBody>
      </p:sp>
      <p:pic>
        <p:nvPicPr>
          <p:cNvPr id="9" name="Picture 8">
            <a:extLst>
              <a:ext uri="{FF2B5EF4-FFF2-40B4-BE49-F238E27FC236}">
                <a16:creationId xmlns:a16="http://schemas.microsoft.com/office/drawing/2014/main" id="{5BCBAC8E-4736-6675-E90E-46A94EC0424F}"/>
              </a:ext>
            </a:extLst>
          </p:cNvPr>
          <p:cNvPicPr>
            <a:picLocks noChangeAspect="1"/>
          </p:cNvPicPr>
          <p:nvPr/>
        </p:nvPicPr>
        <p:blipFill>
          <a:blip r:embed="rId3"/>
          <a:stretch>
            <a:fillRect/>
          </a:stretch>
        </p:blipFill>
        <p:spPr>
          <a:xfrm>
            <a:off x="1295400" y="1009474"/>
            <a:ext cx="5942076" cy="5186172"/>
          </a:xfrm>
          <a:prstGeom prst="rect">
            <a:avLst/>
          </a:prstGeom>
        </p:spPr>
      </p:pic>
    </p:spTree>
    <p:extLst>
      <p:ext uri="{BB962C8B-B14F-4D97-AF65-F5344CB8AC3E}">
        <p14:creationId xmlns:p14="http://schemas.microsoft.com/office/powerpoint/2010/main" val="3715416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2022 State of the Market Recommendations</a:t>
            </a:r>
          </a:p>
        </p:txBody>
      </p:sp>
      <p:sp>
        <p:nvSpPr>
          <p:cNvPr id="3" name="Content Placeholder 2"/>
          <p:cNvSpPr>
            <a:spLocks noGrp="1"/>
          </p:cNvSpPr>
          <p:nvPr>
            <p:ph idx="1"/>
          </p:nvPr>
        </p:nvSpPr>
        <p:spPr>
          <a:xfrm>
            <a:off x="239072" y="1143000"/>
            <a:ext cx="3494728" cy="4853233"/>
          </a:xfrm>
        </p:spPr>
        <p:txBody>
          <a:bodyPr/>
          <a:lstStyle/>
          <a:p>
            <a:pPr marL="457200" indent="-457200">
              <a:buFont typeface="+mj-lt"/>
              <a:buAutoNum type="arabicParenR"/>
            </a:pPr>
            <a:r>
              <a:rPr lang="en-US" sz="1600" dirty="0">
                <a:latin typeface="+mj-lt"/>
                <a:ea typeface="Verdana" panose="020B0604030504040204" pitchFamily="34" charset="0"/>
              </a:rPr>
              <a:t>Implement multi-interval real-time market</a:t>
            </a:r>
          </a:p>
          <a:p>
            <a:pPr marL="0" indent="0">
              <a:buNone/>
            </a:pPr>
            <a:endParaRPr lang="en-US" sz="1800" dirty="0">
              <a:latin typeface="+mj-lt"/>
              <a:ea typeface="Verdana" panose="020B0604030504040204" pitchFamily="34" charset="0"/>
            </a:endParaRPr>
          </a:p>
        </p:txBody>
      </p:sp>
      <p:sp>
        <p:nvSpPr>
          <p:cNvPr id="5" name="Slide Number Placeholder 4"/>
          <p:cNvSpPr>
            <a:spLocks noGrp="1"/>
          </p:cNvSpPr>
          <p:nvPr>
            <p:ph type="sldNum" sz="quarter" idx="4"/>
          </p:nvPr>
        </p:nvSpPr>
        <p:spPr/>
        <p:txBody>
          <a:bodyPr/>
          <a:lstStyle/>
          <a:p>
            <a:fld id="{1D93BD3E-1E9A-4970-A6F7-E7AC52762E0C}" type="slidenum">
              <a:rPr lang="en-US" smtClean="0"/>
              <a:pPr/>
              <a:t>3</a:t>
            </a:fld>
            <a:endParaRPr lang="en-US"/>
          </a:p>
        </p:txBody>
      </p:sp>
      <p:sp>
        <p:nvSpPr>
          <p:cNvPr id="4" name="Rectangle 3">
            <a:extLst>
              <a:ext uri="{FF2B5EF4-FFF2-40B4-BE49-F238E27FC236}">
                <a16:creationId xmlns:a16="http://schemas.microsoft.com/office/drawing/2014/main" id="{1F5FBEA1-678E-A8B3-BAF1-11363943719C}"/>
              </a:ext>
            </a:extLst>
          </p:cNvPr>
          <p:cNvSpPr/>
          <p:nvPr/>
        </p:nvSpPr>
        <p:spPr>
          <a:xfrm>
            <a:off x="4332928" y="1600200"/>
            <a:ext cx="4572000" cy="1323439"/>
          </a:xfrm>
          <a:prstGeom prst="rect">
            <a:avLst/>
          </a:prstGeom>
        </p:spPr>
        <p:txBody>
          <a:bodyPr>
            <a:spAutoFit/>
          </a:bodyPr>
          <a:lstStyle/>
          <a:p>
            <a:r>
              <a:rPr lang="en-US" sz="1600" dirty="0"/>
              <a:t>A multi-interval dispatch model can meet increasing ramp requirements by recognizing the needs of the system further into the future and beginning to move dispatchable resources to optimally satisfy them</a:t>
            </a:r>
          </a:p>
        </p:txBody>
      </p:sp>
    </p:spTree>
    <p:extLst>
      <p:ext uri="{BB962C8B-B14F-4D97-AF65-F5344CB8AC3E}">
        <p14:creationId xmlns:p14="http://schemas.microsoft.com/office/powerpoint/2010/main" val="4275843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2022 State of the Market Recommendations</a:t>
            </a:r>
          </a:p>
        </p:txBody>
      </p:sp>
      <p:sp>
        <p:nvSpPr>
          <p:cNvPr id="3" name="Content Placeholder 2"/>
          <p:cNvSpPr>
            <a:spLocks noGrp="1"/>
          </p:cNvSpPr>
          <p:nvPr>
            <p:ph idx="1"/>
          </p:nvPr>
        </p:nvSpPr>
        <p:spPr>
          <a:xfrm>
            <a:off x="239072" y="1143000"/>
            <a:ext cx="4790128" cy="4853233"/>
          </a:xfrm>
        </p:spPr>
        <p:txBody>
          <a:bodyPr/>
          <a:lstStyle/>
          <a:p>
            <a:pPr marL="457200" indent="-457200">
              <a:buFont typeface="+mj-lt"/>
              <a:buAutoNum type="arabicParenR"/>
            </a:pPr>
            <a:r>
              <a:rPr lang="en-US" sz="1600" dirty="0">
                <a:solidFill>
                  <a:schemeClr val="accent2">
                    <a:lumMod val="60000"/>
                    <a:lumOff val="40000"/>
                  </a:schemeClr>
                </a:solidFill>
                <a:latin typeface="+mj-lt"/>
                <a:ea typeface="Verdana" panose="020B0604030504040204" pitchFamily="34" charset="0"/>
              </a:rPr>
              <a:t>Implement multi-interval real-time market</a:t>
            </a:r>
          </a:p>
          <a:p>
            <a:pPr marL="457200" indent="-457200">
              <a:buFont typeface="+mj-lt"/>
              <a:buAutoNum type="arabicParenR"/>
            </a:pPr>
            <a:r>
              <a:rPr lang="en-US" sz="1600" dirty="0">
                <a:latin typeface="+mj-lt"/>
                <a:ea typeface="Verdana" panose="020B0604030504040204" pitchFamily="34" charset="0"/>
              </a:rPr>
              <a:t>Institute 100% claw-back for RUC</a:t>
            </a:r>
          </a:p>
          <a:p>
            <a:pPr marL="0" indent="0">
              <a:buNone/>
            </a:pPr>
            <a:endParaRPr lang="en-US" sz="1800" dirty="0">
              <a:latin typeface="+mj-lt"/>
              <a:ea typeface="Verdana" panose="020B0604030504040204" pitchFamily="34" charset="0"/>
            </a:endParaRPr>
          </a:p>
        </p:txBody>
      </p:sp>
      <p:sp>
        <p:nvSpPr>
          <p:cNvPr id="5" name="Slide Number Placeholder 4"/>
          <p:cNvSpPr>
            <a:spLocks noGrp="1"/>
          </p:cNvSpPr>
          <p:nvPr>
            <p:ph type="sldNum" sz="quarter" idx="4"/>
          </p:nvPr>
        </p:nvSpPr>
        <p:spPr/>
        <p:txBody>
          <a:bodyPr/>
          <a:lstStyle/>
          <a:p>
            <a:fld id="{1D93BD3E-1E9A-4970-A6F7-E7AC52762E0C}" type="slidenum">
              <a:rPr lang="en-US" smtClean="0"/>
              <a:pPr/>
              <a:t>4</a:t>
            </a:fld>
            <a:endParaRPr lang="en-US"/>
          </a:p>
        </p:txBody>
      </p:sp>
      <p:sp>
        <p:nvSpPr>
          <p:cNvPr id="6" name="TextBox 5"/>
          <p:cNvSpPr txBox="1"/>
          <p:nvPr/>
        </p:nvSpPr>
        <p:spPr>
          <a:xfrm>
            <a:off x="4495800" y="1824677"/>
            <a:ext cx="4648200" cy="3785652"/>
          </a:xfrm>
          <a:prstGeom prst="rect">
            <a:avLst/>
          </a:prstGeom>
          <a:noFill/>
        </p:spPr>
        <p:txBody>
          <a:bodyPr wrap="square" rtlCol="0">
            <a:spAutoFit/>
          </a:bodyPr>
          <a:lstStyle/>
          <a:p>
            <a:r>
              <a:rPr lang="en-US" sz="1600" u="sng" dirty="0"/>
              <a:t>Reduced </a:t>
            </a:r>
            <a:r>
              <a:rPr lang="en-US" sz="1600" u="sng" dirty="0" err="1"/>
              <a:t>clawback</a:t>
            </a:r>
            <a:r>
              <a:rPr lang="en-US" sz="1600" u="sng" dirty="0"/>
              <a:t> undermines incentives to self-commit </a:t>
            </a:r>
          </a:p>
          <a:p>
            <a:pPr marL="285750" indent="-285750">
              <a:buFont typeface="Arial" panose="020B0604020202020204" pitchFamily="34" charset="0"/>
              <a:buChar char="•"/>
            </a:pPr>
            <a:r>
              <a:rPr lang="en-US" sz="1600" dirty="0"/>
              <a:t>Our analysis indicates that as much as 25% of the RUC-committed hours of combined-cycle and 30% of the RUC-committed hours of simple-cycle generators would have been economic.</a:t>
            </a:r>
          </a:p>
          <a:p>
            <a:pPr marL="285750" indent="-285750">
              <a:buFont typeface="Arial" panose="020B0604020202020204" pitchFamily="34" charset="0"/>
              <a:buChar char="•"/>
            </a:pPr>
            <a:r>
              <a:rPr lang="en-US" sz="1600" dirty="0"/>
              <a:t>We estimated the changes in price adders that would have occurred if the RUC units economic to run had instead been self-committed.  </a:t>
            </a:r>
          </a:p>
          <a:p>
            <a:pPr marL="742950" lvl="1" indent="-285750">
              <a:buFont typeface="Arial" panose="020B0604020202020204" pitchFamily="34" charset="0"/>
              <a:buChar char="•"/>
            </a:pPr>
            <a:r>
              <a:rPr lang="en-US" sz="1600" dirty="0"/>
              <a:t>Total energy revenue from the deployment price adder and the online ORDC adder would have fallen by $41 million and $818 million</a:t>
            </a:r>
            <a:r>
              <a:rPr lang="en-US" sz="1600"/>
              <a:t>, respectively. </a:t>
            </a:r>
            <a:endParaRPr lang="en-US" sz="1600" dirty="0"/>
          </a:p>
        </p:txBody>
      </p:sp>
    </p:spTree>
    <p:extLst>
      <p:ext uri="{BB962C8B-B14F-4D97-AF65-F5344CB8AC3E}">
        <p14:creationId xmlns:p14="http://schemas.microsoft.com/office/powerpoint/2010/main" val="1384614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2022 State of the Market Recommendations</a:t>
            </a:r>
          </a:p>
        </p:txBody>
      </p:sp>
      <p:sp>
        <p:nvSpPr>
          <p:cNvPr id="3" name="Content Placeholder 2"/>
          <p:cNvSpPr>
            <a:spLocks noGrp="1"/>
          </p:cNvSpPr>
          <p:nvPr>
            <p:ph idx="1"/>
          </p:nvPr>
        </p:nvSpPr>
        <p:spPr>
          <a:xfrm>
            <a:off x="239072" y="1143000"/>
            <a:ext cx="4790128" cy="4853233"/>
          </a:xfrm>
        </p:spPr>
        <p:txBody>
          <a:bodyPr/>
          <a:lstStyle/>
          <a:p>
            <a:pPr marL="457200" indent="-457200">
              <a:buFont typeface="+mj-lt"/>
              <a:buAutoNum type="arabicParenR"/>
            </a:pPr>
            <a:r>
              <a:rPr lang="en-US" sz="1600" dirty="0">
                <a:solidFill>
                  <a:schemeClr val="accent2">
                    <a:lumMod val="60000"/>
                    <a:lumOff val="40000"/>
                  </a:schemeClr>
                </a:solidFill>
                <a:latin typeface="+mj-lt"/>
                <a:ea typeface="Verdana" panose="020B0604030504040204" pitchFamily="34" charset="0"/>
              </a:rPr>
              <a:t>Implement multi-interval real-time market</a:t>
            </a:r>
          </a:p>
          <a:p>
            <a:pPr marL="457200" indent="-457200">
              <a:buFont typeface="+mj-lt"/>
              <a:buAutoNum type="arabicParenR"/>
            </a:pPr>
            <a:r>
              <a:rPr lang="en-US" sz="1600" dirty="0">
                <a:solidFill>
                  <a:schemeClr val="accent2">
                    <a:lumMod val="60000"/>
                    <a:lumOff val="40000"/>
                  </a:schemeClr>
                </a:solidFill>
                <a:latin typeface="+mj-lt"/>
                <a:ea typeface="Verdana" panose="020B0604030504040204" pitchFamily="34" charset="0"/>
              </a:rPr>
              <a:t>Institute 100% claw-back for RUC</a:t>
            </a:r>
          </a:p>
          <a:p>
            <a:pPr marL="457200" indent="-457200">
              <a:buFont typeface="+mj-lt"/>
              <a:buAutoNum type="arabicParenR"/>
            </a:pPr>
            <a:r>
              <a:rPr lang="en-US" sz="1600" dirty="0">
                <a:latin typeface="+mj-lt"/>
                <a:ea typeface="Verdana" panose="020B0604030504040204" pitchFamily="34" charset="0"/>
              </a:rPr>
              <a:t>Allow transmission reconfiguration for economic benefits</a:t>
            </a:r>
          </a:p>
          <a:p>
            <a:pPr marL="0" indent="0">
              <a:buNone/>
            </a:pPr>
            <a:endParaRPr lang="en-US" sz="1800" dirty="0">
              <a:latin typeface="+mj-lt"/>
              <a:ea typeface="Verdana" panose="020B0604030504040204" pitchFamily="34" charset="0"/>
            </a:endParaRPr>
          </a:p>
        </p:txBody>
      </p:sp>
      <p:sp>
        <p:nvSpPr>
          <p:cNvPr id="5" name="Slide Number Placeholder 4"/>
          <p:cNvSpPr>
            <a:spLocks noGrp="1"/>
          </p:cNvSpPr>
          <p:nvPr>
            <p:ph type="sldNum" sz="quarter" idx="4"/>
          </p:nvPr>
        </p:nvSpPr>
        <p:spPr/>
        <p:txBody>
          <a:bodyPr/>
          <a:lstStyle/>
          <a:p>
            <a:fld id="{1D93BD3E-1E9A-4970-A6F7-E7AC52762E0C}" type="slidenum">
              <a:rPr lang="en-US" smtClean="0"/>
              <a:pPr/>
              <a:t>5</a:t>
            </a:fld>
            <a:endParaRPr lang="en-US"/>
          </a:p>
        </p:txBody>
      </p:sp>
      <p:sp>
        <p:nvSpPr>
          <p:cNvPr id="4" name="Rectangle 3"/>
          <p:cNvSpPr/>
          <p:nvPr/>
        </p:nvSpPr>
        <p:spPr>
          <a:xfrm>
            <a:off x="4585996" y="2602258"/>
            <a:ext cx="4572000" cy="1323439"/>
          </a:xfrm>
          <a:prstGeom prst="rect">
            <a:avLst/>
          </a:prstGeom>
        </p:spPr>
        <p:txBody>
          <a:bodyPr>
            <a:spAutoFit/>
          </a:bodyPr>
          <a:lstStyle/>
          <a:p>
            <a:r>
              <a:rPr lang="en-US" sz="1600" dirty="0"/>
              <a:t>Currently, ERCOT’s approval processes only allow constraint management plans  for reliability reasons.  However, there are times in which a transmission reconfiguration can relieve congestion without negatively affecting reliability</a:t>
            </a:r>
          </a:p>
        </p:txBody>
      </p:sp>
    </p:spTree>
    <p:extLst>
      <p:ext uri="{BB962C8B-B14F-4D97-AF65-F5344CB8AC3E}">
        <p14:creationId xmlns:p14="http://schemas.microsoft.com/office/powerpoint/2010/main" val="2406108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2022 State of the Market Recommendations</a:t>
            </a:r>
          </a:p>
        </p:txBody>
      </p:sp>
      <p:sp>
        <p:nvSpPr>
          <p:cNvPr id="3" name="Content Placeholder 2"/>
          <p:cNvSpPr>
            <a:spLocks noGrp="1"/>
          </p:cNvSpPr>
          <p:nvPr>
            <p:ph idx="1"/>
          </p:nvPr>
        </p:nvSpPr>
        <p:spPr>
          <a:xfrm>
            <a:off x="239072" y="1143000"/>
            <a:ext cx="4790128" cy="4853233"/>
          </a:xfrm>
        </p:spPr>
        <p:txBody>
          <a:bodyPr/>
          <a:lstStyle/>
          <a:p>
            <a:pPr marL="457200" indent="-457200">
              <a:buFont typeface="+mj-lt"/>
              <a:buAutoNum type="arabicParenR"/>
            </a:pPr>
            <a:r>
              <a:rPr lang="en-US" sz="1600" dirty="0">
                <a:solidFill>
                  <a:schemeClr val="accent2">
                    <a:lumMod val="60000"/>
                    <a:lumOff val="40000"/>
                  </a:schemeClr>
                </a:solidFill>
                <a:latin typeface="+mj-lt"/>
                <a:ea typeface="Verdana" panose="020B0604030504040204" pitchFamily="34" charset="0"/>
              </a:rPr>
              <a:t>Implement multi-interval real-time market</a:t>
            </a:r>
          </a:p>
          <a:p>
            <a:pPr marL="457200" indent="-457200">
              <a:buFont typeface="+mj-lt"/>
              <a:buAutoNum type="arabicParenR"/>
            </a:pPr>
            <a:r>
              <a:rPr lang="en-US" sz="1600" dirty="0">
                <a:solidFill>
                  <a:schemeClr val="accent2">
                    <a:lumMod val="60000"/>
                    <a:lumOff val="40000"/>
                  </a:schemeClr>
                </a:solidFill>
                <a:latin typeface="+mj-lt"/>
                <a:ea typeface="Verdana" panose="020B0604030504040204" pitchFamily="34" charset="0"/>
              </a:rPr>
              <a:t>Institute 100% claw-back for RUC</a:t>
            </a:r>
          </a:p>
          <a:p>
            <a:pPr marL="457200" indent="-457200">
              <a:buFont typeface="+mj-lt"/>
              <a:buAutoNum type="arabicParenR"/>
            </a:pPr>
            <a:r>
              <a:rPr lang="en-US" sz="1600" dirty="0">
                <a:solidFill>
                  <a:schemeClr val="accent2">
                    <a:lumMod val="60000"/>
                    <a:lumOff val="40000"/>
                  </a:schemeClr>
                </a:solidFill>
                <a:latin typeface="+mj-lt"/>
                <a:ea typeface="Verdana" panose="020B0604030504040204" pitchFamily="34" charset="0"/>
              </a:rPr>
              <a:t>Allow transmission reconfiguration for economic benefits</a:t>
            </a:r>
          </a:p>
          <a:p>
            <a:pPr marL="457200" indent="-457200">
              <a:buFont typeface="+mj-lt"/>
              <a:buAutoNum type="arabicParenR"/>
            </a:pPr>
            <a:r>
              <a:rPr lang="en-US" sz="1600" dirty="0">
                <a:latin typeface="+mj-lt"/>
                <a:ea typeface="Verdana" panose="020B0604030504040204" pitchFamily="34" charset="0"/>
              </a:rPr>
              <a:t>Change linear ramp period for summer ERS deployments</a:t>
            </a:r>
          </a:p>
        </p:txBody>
      </p:sp>
      <p:sp>
        <p:nvSpPr>
          <p:cNvPr id="5" name="Slide Number Placeholder 4"/>
          <p:cNvSpPr>
            <a:spLocks noGrp="1"/>
          </p:cNvSpPr>
          <p:nvPr>
            <p:ph type="sldNum" sz="quarter" idx="4"/>
          </p:nvPr>
        </p:nvSpPr>
        <p:spPr/>
        <p:txBody>
          <a:bodyPr/>
          <a:lstStyle/>
          <a:p>
            <a:fld id="{1D93BD3E-1E9A-4970-A6F7-E7AC52762E0C}" type="slidenum">
              <a:rPr lang="en-US" smtClean="0"/>
              <a:pPr/>
              <a:t>6</a:t>
            </a:fld>
            <a:endParaRPr lang="en-US"/>
          </a:p>
        </p:txBody>
      </p:sp>
      <p:sp>
        <p:nvSpPr>
          <p:cNvPr id="6" name="Rectangle 5">
            <a:extLst>
              <a:ext uri="{FF2B5EF4-FFF2-40B4-BE49-F238E27FC236}">
                <a16:creationId xmlns:a16="http://schemas.microsoft.com/office/drawing/2014/main" id="{565F4DB3-ABCD-A5E2-EB1A-B9616DE6F5F1}"/>
              </a:ext>
            </a:extLst>
          </p:cNvPr>
          <p:cNvSpPr/>
          <p:nvPr/>
        </p:nvSpPr>
        <p:spPr>
          <a:xfrm>
            <a:off x="4592515" y="2895600"/>
            <a:ext cx="4572000" cy="1077218"/>
          </a:xfrm>
          <a:prstGeom prst="rect">
            <a:avLst/>
          </a:prstGeom>
        </p:spPr>
        <p:txBody>
          <a:bodyPr>
            <a:spAutoFit/>
          </a:bodyPr>
          <a:lstStyle/>
          <a:p>
            <a:r>
              <a:rPr lang="en-US" sz="1600" dirty="0"/>
              <a:t>In all summer ERS deployments to date (as of the Report), including the deployment in 2022, resources returned to pre-instruction levels in approximately three hours.</a:t>
            </a:r>
          </a:p>
        </p:txBody>
      </p:sp>
    </p:spTree>
    <p:extLst>
      <p:ext uri="{BB962C8B-B14F-4D97-AF65-F5344CB8AC3E}">
        <p14:creationId xmlns:p14="http://schemas.microsoft.com/office/powerpoint/2010/main" val="586422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2022 State of the Market Recommendations</a:t>
            </a:r>
          </a:p>
        </p:txBody>
      </p:sp>
      <p:sp>
        <p:nvSpPr>
          <p:cNvPr id="3" name="Content Placeholder 2"/>
          <p:cNvSpPr>
            <a:spLocks noGrp="1"/>
          </p:cNvSpPr>
          <p:nvPr>
            <p:ph idx="1"/>
          </p:nvPr>
        </p:nvSpPr>
        <p:spPr>
          <a:xfrm>
            <a:off x="239072" y="1143000"/>
            <a:ext cx="4790128" cy="4853233"/>
          </a:xfrm>
        </p:spPr>
        <p:txBody>
          <a:bodyPr/>
          <a:lstStyle/>
          <a:p>
            <a:pPr marL="457200" indent="-457200">
              <a:buFont typeface="+mj-lt"/>
              <a:buAutoNum type="arabicParenR"/>
            </a:pPr>
            <a:r>
              <a:rPr lang="en-US" sz="1600" dirty="0">
                <a:solidFill>
                  <a:schemeClr val="accent2">
                    <a:lumMod val="60000"/>
                    <a:lumOff val="40000"/>
                  </a:schemeClr>
                </a:solidFill>
                <a:latin typeface="+mj-lt"/>
                <a:ea typeface="Verdana" panose="020B0604030504040204" pitchFamily="34" charset="0"/>
              </a:rPr>
              <a:t>Implement multi-interval real-time market</a:t>
            </a:r>
          </a:p>
          <a:p>
            <a:pPr marL="457200" indent="-457200">
              <a:buFont typeface="+mj-lt"/>
              <a:buAutoNum type="arabicParenR"/>
            </a:pPr>
            <a:r>
              <a:rPr lang="en-US" sz="1600" dirty="0">
                <a:solidFill>
                  <a:schemeClr val="accent2">
                    <a:lumMod val="60000"/>
                    <a:lumOff val="40000"/>
                  </a:schemeClr>
                </a:solidFill>
                <a:latin typeface="+mj-lt"/>
                <a:ea typeface="Verdana" panose="020B0604030504040204" pitchFamily="34" charset="0"/>
              </a:rPr>
              <a:t>Institute 100% claw-back for RUC</a:t>
            </a:r>
          </a:p>
          <a:p>
            <a:pPr marL="457200" indent="-457200">
              <a:buFont typeface="+mj-lt"/>
              <a:buAutoNum type="arabicParenR"/>
            </a:pPr>
            <a:r>
              <a:rPr lang="en-US" sz="1600" dirty="0">
                <a:solidFill>
                  <a:schemeClr val="accent2">
                    <a:lumMod val="60000"/>
                    <a:lumOff val="40000"/>
                  </a:schemeClr>
                </a:solidFill>
                <a:latin typeface="+mj-lt"/>
                <a:ea typeface="Verdana" panose="020B0604030504040204" pitchFamily="34" charset="0"/>
              </a:rPr>
              <a:t>Allow transmission reconfiguration for economic benefits</a:t>
            </a:r>
          </a:p>
          <a:p>
            <a:pPr marL="457200" indent="-457200">
              <a:buFont typeface="+mj-lt"/>
              <a:buAutoNum type="arabicParenR"/>
            </a:pPr>
            <a:r>
              <a:rPr lang="en-US" sz="1600" dirty="0">
                <a:solidFill>
                  <a:schemeClr val="accent2">
                    <a:lumMod val="60000"/>
                    <a:lumOff val="40000"/>
                  </a:schemeClr>
                </a:solidFill>
                <a:latin typeface="+mj-lt"/>
                <a:ea typeface="Verdana" panose="020B0604030504040204" pitchFamily="34" charset="0"/>
              </a:rPr>
              <a:t>Change linear ramp period for summer ERS deployments</a:t>
            </a:r>
          </a:p>
          <a:p>
            <a:pPr marL="457200" indent="-457200">
              <a:buFont typeface="+mj-lt"/>
              <a:buAutoNum type="arabicParenR"/>
            </a:pPr>
            <a:r>
              <a:rPr lang="en-US" sz="1600" dirty="0">
                <a:latin typeface="+mj-lt"/>
                <a:ea typeface="Verdana" panose="020B0604030504040204" pitchFamily="34" charset="0"/>
              </a:rPr>
              <a:t>Change the lookback period for ORDC mean and standard deviation calculations</a:t>
            </a:r>
          </a:p>
          <a:p>
            <a:pPr marL="0" indent="0">
              <a:buNone/>
            </a:pPr>
            <a:endParaRPr lang="en-US" sz="1800" dirty="0">
              <a:latin typeface="+mj-lt"/>
              <a:ea typeface="Verdana" panose="020B0604030504040204" pitchFamily="34" charset="0"/>
            </a:endParaRPr>
          </a:p>
        </p:txBody>
      </p:sp>
      <p:sp>
        <p:nvSpPr>
          <p:cNvPr id="5" name="Slide Number Placeholder 4"/>
          <p:cNvSpPr>
            <a:spLocks noGrp="1"/>
          </p:cNvSpPr>
          <p:nvPr>
            <p:ph type="sldNum" sz="quarter" idx="4"/>
          </p:nvPr>
        </p:nvSpPr>
        <p:spPr/>
        <p:txBody>
          <a:bodyPr/>
          <a:lstStyle/>
          <a:p>
            <a:fld id="{1D93BD3E-1E9A-4970-A6F7-E7AC52762E0C}" type="slidenum">
              <a:rPr lang="en-US" smtClean="0"/>
              <a:pPr/>
              <a:t>7</a:t>
            </a:fld>
            <a:endParaRPr lang="en-US"/>
          </a:p>
        </p:txBody>
      </p:sp>
      <p:sp>
        <p:nvSpPr>
          <p:cNvPr id="8" name="TextBox 7">
            <a:extLst>
              <a:ext uri="{FF2B5EF4-FFF2-40B4-BE49-F238E27FC236}">
                <a16:creationId xmlns:a16="http://schemas.microsoft.com/office/drawing/2014/main" id="{35811912-AA5A-997E-FA41-E0CA6CB6A98F}"/>
              </a:ext>
            </a:extLst>
          </p:cNvPr>
          <p:cNvSpPr txBox="1"/>
          <p:nvPr/>
        </p:nvSpPr>
        <p:spPr>
          <a:xfrm>
            <a:off x="4390292" y="3393831"/>
            <a:ext cx="4648200" cy="2462213"/>
          </a:xfrm>
          <a:prstGeom prst="rect">
            <a:avLst/>
          </a:prstGeom>
          <a:noFill/>
        </p:spPr>
        <p:txBody>
          <a:bodyPr wrap="square" rtlCol="0">
            <a:spAutoFit/>
          </a:bodyPr>
          <a:lstStyle/>
          <a:p>
            <a:pPr marL="285750" indent="-285750">
              <a:buFont typeface="Arial" panose="020B0604020202020204" pitchFamily="34" charset="0"/>
              <a:buChar char="•"/>
            </a:pPr>
            <a:r>
              <a:rPr lang="en-US" sz="1400" dirty="0"/>
              <a:t>The current ORDC statistical values of the mean and standard deviation used as inputs to the ORDC shape are based on historical data going back to the introduction of the nodal market. </a:t>
            </a:r>
          </a:p>
          <a:p>
            <a:pPr marL="285750" indent="-285750">
              <a:buFont typeface="Arial" panose="020B0604020202020204" pitchFamily="34" charset="0"/>
              <a:buChar char="•"/>
            </a:pPr>
            <a:r>
              <a:rPr lang="en-US" sz="1400" dirty="0"/>
              <a:t>We recommend a rolling 5-year lookback period for these mu and sigma parameters.  </a:t>
            </a:r>
          </a:p>
          <a:p>
            <a:pPr marL="742950" lvl="1" indent="-285750">
              <a:buFont typeface="Arial" panose="020B0604020202020204" pitchFamily="34" charset="0"/>
              <a:buChar char="•"/>
            </a:pPr>
            <a:r>
              <a:rPr lang="en-US" sz="1400" dirty="0"/>
              <a:t>Our analysis shows that this may reduce mu but raise sigma. The effect of this in 2022 would have been a savings of over $160 million. </a:t>
            </a:r>
          </a:p>
          <a:p>
            <a:endParaRPr lang="en-US" sz="1400" dirty="0"/>
          </a:p>
        </p:txBody>
      </p:sp>
    </p:spTree>
    <p:extLst>
      <p:ext uri="{BB962C8B-B14F-4D97-AF65-F5344CB8AC3E}">
        <p14:creationId xmlns:p14="http://schemas.microsoft.com/office/powerpoint/2010/main" val="795222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2022 State of the Market Recommendations</a:t>
            </a:r>
          </a:p>
        </p:txBody>
      </p:sp>
      <p:sp>
        <p:nvSpPr>
          <p:cNvPr id="5" name="Slide Number Placeholder 4"/>
          <p:cNvSpPr>
            <a:spLocks noGrp="1"/>
          </p:cNvSpPr>
          <p:nvPr>
            <p:ph type="sldNum" sz="quarter" idx="4"/>
          </p:nvPr>
        </p:nvSpPr>
        <p:spPr/>
        <p:txBody>
          <a:bodyPr/>
          <a:lstStyle/>
          <a:p>
            <a:fld id="{1D93BD3E-1E9A-4970-A6F7-E7AC52762E0C}" type="slidenum">
              <a:rPr lang="en-US" smtClean="0"/>
              <a:pPr/>
              <a:t>8</a:t>
            </a:fld>
            <a:endParaRPr lang="en-US"/>
          </a:p>
        </p:txBody>
      </p:sp>
      <p:graphicFrame>
        <p:nvGraphicFramePr>
          <p:cNvPr id="10" name="Chart 9"/>
          <p:cNvGraphicFramePr>
            <a:graphicFrameLocks/>
          </p:cNvGraphicFramePr>
          <p:nvPr/>
        </p:nvGraphicFramePr>
        <p:xfrm>
          <a:off x="4545724" y="3461657"/>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p:cNvGraphicFramePr>
            <a:graphicFrameLocks/>
          </p:cNvGraphicFramePr>
          <p:nvPr/>
        </p:nvGraphicFramePr>
        <p:xfrm>
          <a:off x="4419600" y="686926"/>
          <a:ext cx="4572000"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13" name="Rectangle 12"/>
          <p:cNvSpPr/>
          <p:nvPr/>
        </p:nvSpPr>
        <p:spPr>
          <a:xfrm>
            <a:off x="5811816" y="3619588"/>
            <a:ext cx="3276600" cy="646331"/>
          </a:xfrm>
          <a:prstGeom prst="rect">
            <a:avLst/>
          </a:prstGeom>
        </p:spPr>
        <p:txBody>
          <a:bodyPr wrap="square">
            <a:spAutoFit/>
          </a:bodyPr>
          <a:lstStyle/>
          <a:p>
            <a:r>
              <a:rPr lang="en-US" dirty="0">
                <a:solidFill>
                  <a:srgbClr val="C00000"/>
                </a:solidFill>
              </a:rPr>
              <a:t>Full 2022 State of the Market Report can be found </a:t>
            </a:r>
            <a:r>
              <a:rPr lang="en-US" dirty="0">
                <a:hlinkClick r:id="rId5"/>
              </a:rPr>
              <a:t>here</a:t>
            </a:r>
            <a:endParaRPr lang="en-US" dirty="0"/>
          </a:p>
        </p:txBody>
      </p:sp>
      <p:pic>
        <p:nvPicPr>
          <p:cNvPr id="7" name="Picture 6">
            <a:extLst>
              <a:ext uri="{FF2B5EF4-FFF2-40B4-BE49-F238E27FC236}">
                <a16:creationId xmlns:a16="http://schemas.microsoft.com/office/drawing/2014/main" id="{E1AF4E3A-7950-A1EB-2CE4-762D7A0C5559}"/>
              </a:ext>
            </a:extLst>
          </p:cNvPr>
          <p:cNvPicPr>
            <a:picLocks noChangeAspect="1"/>
          </p:cNvPicPr>
          <p:nvPr/>
        </p:nvPicPr>
        <p:blipFill>
          <a:blip r:embed="rId6"/>
          <a:stretch>
            <a:fillRect/>
          </a:stretch>
        </p:blipFill>
        <p:spPr>
          <a:xfrm>
            <a:off x="381000" y="989025"/>
            <a:ext cx="5938019" cy="5182049"/>
          </a:xfrm>
          <a:prstGeom prst="rect">
            <a:avLst/>
          </a:prstGeom>
        </p:spPr>
      </p:pic>
    </p:spTree>
    <p:extLst>
      <p:ext uri="{BB962C8B-B14F-4D97-AF65-F5344CB8AC3E}">
        <p14:creationId xmlns:p14="http://schemas.microsoft.com/office/powerpoint/2010/main" val="154192278"/>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side pages">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39968CB8-5FF8-44D7-A459-A3FC34AC4F77}">
  <ds:schemaRefs>
    <ds:schemaRef ds:uri="http://schemas.microsoft.com/sharepoint/v3/contenttype/forms"/>
  </ds:schemaRefs>
</ds:datastoreItem>
</file>

<file path=customXml/itemProps2.xml><?xml version="1.0" encoding="utf-8"?>
<ds:datastoreItem xmlns:ds="http://schemas.openxmlformats.org/officeDocument/2006/customXml" ds:itemID="{A75107C8-DC22-41ED-81EF-363FA84522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163D459-1C05-483F-85D1-C9E478EC32CC}">
  <ds:schemaRefs>
    <ds:schemaRef ds:uri="http://schemas.microsoft.com/office/2006/documentManagement/types"/>
    <ds:schemaRef ds:uri="c34af464-7aa1-4edd-9be4-83dffc1cb926"/>
    <ds:schemaRef ds:uri="http://purl.org/dc/elements/1.1/"/>
    <ds:schemaRef ds:uri="http://schemas.microsoft.com/office/2006/metadata/properties"/>
    <ds:schemaRef ds:uri="http://purl.org/dc/terms/"/>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8380</TotalTime>
  <Words>442</Words>
  <Application>Microsoft Office PowerPoint</Application>
  <PresentationFormat>On-screen Show (4:3)</PresentationFormat>
  <Paragraphs>64</Paragraphs>
  <Slides>8</Slides>
  <Notes>8</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8</vt:i4>
      </vt:variant>
    </vt:vector>
  </HeadingPairs>
  <TitlesOfParts>
    <vt:vector size="12" baseType="lpstr">
      <vt:lpstr>Arial</vt:lpstr>
      <vt:lpstr>Calibri</vt:lpstr>
      <vt:lpstr>1_Custom Design</vt:lpstr>
      <vt:lpstr>Inside pages</vt:lpstr>
      <vt:lpstr>PowerPoint Presentation</vt:lpstr>
      <vt:lpstr>2022 State of the Market Recommendations</vt:lpstr>
      <vt:lpstr>2022 State of the Market Recommendations</vt:lpstr>
      <vt:lpstr>2022 State of the Market Recommendations</vt:lpstr>
      <vt:lpstr>2022 State of the Market Recommendations</vt:lpstr>
      <vt:lpstr>2022 State of the Market Recommendations</vt:lpstr>
      <vt:lpstr>2022 State of the Market Recommendations</vt:lpstr>
      <vt:lpstr>2022 State of the Market Recommendations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Bivens, Carrie</cp:lastModifiedBy>
  <cp:revision>181</cp:revision>
  <cp:lastPrinted>2016-01-21T20:53:15Z</cp:lastPrinted>
  <dcterms:created xsi:type="dcterms:W3CDTF">2016-01-21T15:20:31Z</dcterms:created>
  <dcterms:modified xsi:type="dcterms:W3CDTF">2023-08-29T15:34:43Z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