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8D895-6709-46CE-AEF8-B8D0B72C5F65}" v="2" dt="2023-08-24T12:57:53.4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4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3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1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3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0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1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3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6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0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439A6-6B85-4C03-B59F-EE7F42707B67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58C1-E3B0-4C8B-8F1D-645FF69A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5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3E4B-3433-6E2B-8B4A-750AD61C6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/>
              <a:t>Telemetry required </a:t>
            </a:r>
            <a:r>
              <a:rPr lang="en-US" dirty="0"/>
              <a:t>for ESR</a:t>
            </a:r>
          </a:p>
        </p:txBody>
      </p:sp>
    </p:spTree>
    <p:extLst>
      <p:ext uri="{BB962C8B-B14F-4D97-AF65-F5344CB8AC3E}">
        <p14:creationId xmlns:p14="http://schemas.microsoft.com/office/powerpoint/2010/main" val="335735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6CE6-255D-26BD-B17C-C9DC5E40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ICCP required for ESR when modeled as both Generation and CLR.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A79577-D1A9-663A-9EEC-901A4824C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912196"/>
              </p:ext>
            </p:extLst>
          </p:nvPr>
        </p:nvGraphicFramePr>
        <p:xfrm>
          <a:off x="2028825" y="1917224"/>
          <a:ext cx="8768483" cy="22479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23335">
                  <a:extLst>
                    <a:ext uri="{9D8B030D-6E8A-4147-A177-3AD203B41FA5}">
                      <a16:colId xmlns:a16="http://schemas.microsoft.com/office/drawing/2014/main" val="2477043401"/>
                    </a:ext>
                  </a:extLst>
                </a:gridCol>
                <a:gridCol w="775063">
                  <a:extLst>
                    <a:ext uri="{9D8B030D-6E8A-4147-A177-3AD203B41FA5}">
                      <a16:colId xmlns:a16="http://schemas.microsoft.com/office/drawing/2014/main" val="1694415154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2712048819"/>
                    </a:ext>
                  </a:extLst>
                </a:gridCol>
                <a:gridCol w="966652">
                  <a:extLst>
                    <a:ext uri="{9D8B030D-6E8A-4147-A177-3AD203B41FA5}">
                      <a16:colId xmlns:a16="http://schemas.microsoft.com/office/drawing/2014/main" val="1805764241"/>
                    </a:ext>
                  </a:extLst>
                </a:gridCol>
                <a:gridCol w="2358702">
                  <a:extLst>
                    <a:ext uri="{9D8B030D-6E8A-4147-A177-3AD203B41FA5}">
                      <a16:colId xmlns:a16="http://schemas.microsoft.com/office/drawing/2014/main" val="1546144461"/>
                    </a:ext>
                  </a:extLst>
                </a:gridCol>
              </a:tblGrid>
              <a:tr h="353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Maximum Operating State of Charge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(Only for storage resource modeled as BOTH Generation Resource and Controllable Load Resource)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MXOS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MWh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RealQ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ACMQUN_GENSUB_MXOSUNIT1_MWH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71195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Minimum Operating State of Charge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(Only for storage resource modeled as BOTH Generation Resource and Controllable Load Resource)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MNOS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MWh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RealQ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ACMQUN_GENSUB_MNOSUNIT1_MWH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297217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State of Charge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(Only for storage resource modeled as BOTH Generation Resource and Controllable Load Resource)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SOC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MWh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RealQ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ACMQUN_GENSUB_SOC_UNIT1_MWH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674028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Maximum Operating Discharge Power Limit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(Only for storage resource modeled as BOTH Generation Resource and Controllable Load Resource)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MXDP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MW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RealQ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ACMQUN_GENSUB_MXDPUNIT1_MW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44351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Maximum Operating Charge Power Limit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(Only for storage resource modeled as BOTH Generation Resource and Controllable Load Resource)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MXCP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MW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RealQ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ACMQUN_GENSUB_MXCPUNIT1_MW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0925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920710-7E95-9276-5C0E-D8CE4C9B5C40}"/>
              </a:ext>
            </a:extLst>
          </p:cNvPr>
          <p:cNvSpPr txBox="1"/>
          <p:nvPr/>
        </p:nvSpPr>
        <p:spPr>
          <a:xfrm>
            <a:off x="1958160" y="4798422"/>
            <a:ext cx="8909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Found in ICCP handbook, Table 20 ICCP Object Names for Generation Control and Regulation </a:t>
            </a:r>
          </a:p>
          <a:p>
            <a:r>
              <a:rPr lang="en-US" dirty="0"/>
              <a:t>Data Received from QSEs, subsection for Generation Unit</a:t>
            </a:r>
          </a:p>
        </p:txBody>
      </p:sp>
    </p:spTree>
    <p:extLst>
      <p:ext uri="{BB962C8B-B14F-4D97-AF65-F5344CB8AC3E}">
        <p14:creationId xmlns:p14="http://schemas.microsoft.com/office/powerpoint/2010/main" val="35085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5DA3-B3F8-6D95-7385-99BE91A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ICCP required for ESR when modeled as CLR only.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EE277D3-22D0-5B9A-90A2-9B36D6D5B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92342"/>
              </p:ext>
            </p:extLst>
          </p:nvPr>
        </p:nvGraphicFramePr>
        <p:xfrm>
          <a:off x="2028825" y="2260124"/>
          <a:ext cx="8134350" cy="22479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13438">
                  <a:extLst>
                    <a:ext uri="{9D8B030D-6E8A-4147-A177-3AD203B41FA5}">
                      <a16:colId xmlns:a16="http://schemas.microsoft.com/office/drawing/2014/main" val="1894010150"/>
                    </a:ext>
                  </a:extLst>
                </a:gridCol>
                <a:gridCol w="661851">
                  <a:extLst>
                    <a:ext uri="{9D8B030D-6E8A-4147-A177-3AD203B41FA5}">
                      <a16:colId xmlns:a16="http://schemas.microsoft.com/office/drawing/2014/main" val="2726608027"/>
                    </a:ext>
                  </a:extLst>
                </a:gridCol>
                <a:gridCol w="827315">
                  <a:extLst>
                    <a:ext uri="{9D8B030D-6E8A-4147-A177-3AD203B41FA5}">
                      <a16:colId xmlns:a16="http://schemas.microsoft.com/office/drawing/2014/main" val="2313306977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490860433"/>
                    </a:ext>
                  </a:extLst>
                </a:gridCol>
                <a:gridCol w="2839266">
                  <a:extLst>
                    <a:ext uri="{9D8B030D-6E8A-4147-A177-3AD203B41FA5}">
                      <a16:colId xmlns:a16="http://schemas.microsoft.com/office/drawing/2014/main" val="3960295957"/>
                    </a:ext>
                  </a:extLst>
                </a:gridCol>
              </a:tblGrid>
              <a:tr h="1568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Operating State of Charge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(Only for storage resource modeled as ONLY Controllable Load Resource)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MXOS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ACLQCLRSUBONE_MXOSLOAD1_MWH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9582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Operating State of Charge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(Only for storage resource modeled as ONLY Controllable Load Resource)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ACLQCLRSUBONE_MNOSLOAD1_MWH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7832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of Charge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(Only for storage resource modeled as ONLY Controllable Load Resource)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ACLQCLRSUBONE_SOC_LOAD1_MWH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25490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Operating Discharge Power Limit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(Only for storage resource modeled as ONLY Controllable Load Resource)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MXDP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ACLQCLRSUBONE_MXDPLOAD1_MWH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15742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Operating Charge Power Limit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(Only for storage resource modeled as ONLY Controllable Load Resource)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MXCP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ACLQCLRSUBONE_MXCPLOAD1_MWH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4906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F4B065-96E8-001A-A911-CAE9FC9840F3}"/>
              </a:ext>
            </a:extLst>
          </p:cNvPr>
          <p:cNvSpPr txBox="1"/>
          <p:nvPr/>
        </p:nvSpPr>
        <p:spPr>
          <a:xfrm>
            <a:off x="1641094" y="4754294"/>
            <a:ext cx="8909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Found in ICCP handbook, Table 20 ICCP Object Names for Generation Control and Regulation </a:t>
            </a:r>
          </a:p>
          <a:p>
            <a:r>
              <a:rPr lang="en-US" dirty="0"/>
              <a:t>Data Received from QSEs. subsection for CLR</a:t>
            </a:r>
          </a:p>
        </p:txBody>
      </p:sp>
    </p:spTree>
    <p:extLst>
      <p:ext uri="{BB962C8B-B14F-4D97-AF65-F5344CB8AC3E}">
        <p14:creationId xmlns:p14="http://schemas.microsoft.com/office/powerpoint/2010/main" val="404716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908</TotalTime>
  <Words>351</Words>
  <Application>Microsoft Office PowerPoint</Application>
  <PresentationFormat>Widescreen</PresentationFormat>
  <Paragraphs>67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Additional Telemetry required for ESR</vt:lpstr>
      <vt:lpstr>Additional ICCP required for ESR when modeled as both Generation and CLR. </vt:lpstr>
      <vt:lpstr>Additional ICCP required for ESR when modeled as CLR only.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Telemetry needed for ESR</dc:title>
  <dc:creator>McGarrahan, Kevin</dc:creator>
  <cp:lastModifiedBy>McGarrahan, Kevin</cp:lastModifiedBy>
  <cp:revision>2</cp:revision>
  <dcterms:created xsi:type="dcterms:W3CDTF">2023-08-23T20:10:48Z</dcterms:created>
  <dcterms:modified xsi:type="dcterms:W3CDTF">2023-08-24T18:21:34Z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2023-08-23T21:50:51Z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3754cc20-dec7-43b7-a335-fe276a1cdb97</vt:lpwstr>
  </property>
  <property fmtid="{D5CDD505-2E9C-101B-9397-08002B2CF9AE}" pid="8" name="MSIP_Label_7084cbda-52b8-46fb-a7b7-cb5bd465ed85_ContentBits">
    <vt:lpwstr>0</vt:lpwstr>
  </property>
</Properties>
</file>