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15"/>
  </p:notesMasterIdLst>
  <p:sldIdLst>
    <p:sldId id="256" r:id="rId6"/>
    <p:sldId id="269" r:id="rId7"/>
    <p:sldId id="280" r:id="rId8"/>
    <p:sldId id="275" r:id="rId9"/>
    <p:sldId id="276" r:id="rId10"/>
    <p:sldId id="277" r:id="rId11"/>
    <p:sldId id="279" r:id="rId12"/>
    <p:sldId id="273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A5886-6D2D-4814-A5E5-5EC10031733E}" v="7" dt="2023-08-23T20:46:08.4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INTERNAL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4000"/>
              <a:t>TWG Retail API</a:t>
            </a:r>
            <a:endParaRPr lang="en-US" sz="3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/>
              <a:t>Presented by: Omar Soberanis and Michael James</a:t>
            </a:r>
          </a:p>
          <a:p>
            <a:pPr algn="l"/>
            <a:r>
              <a:rPr lang="en-US"/>
              <a:t>Date: 08/24/2023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8057-E74F-403F-A017-3EEF206C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81" y="502020"/>
            <a:ext cx="7234814" cy="986851"/>
          </a:xfrm>
        </p:spPr>
        <p:txBody>
          <a:bodyPr anchor="b">
            <a:normAutofit/>
          </a:bodyPr>
          <a:lstStyle/>
          <a:p>
            <a:r>
              <a:rPr lang="en-US" sz="4000" dirty="0"/>
              <a:t>ERCOT Retail API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74D75-4FC9-48E4-A51E-8EE681743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711" y="1990891"/>
            <a:ext cx="6491696" cy="3699616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r>
              <a:rPr lang="en-US" sz="2800" dirty="0">
                <a:ea typeface="+mn-lt"/>
                <a:cs typeface="+mn-lt"/>
              </a:rPr>
              <a:t>Achieve higher degree of consistency in data/results between UI and API</a:t>
            </a:r>
            <a:endParaRPr lang="en-US" sz="2800" dirty="0"/>
          </a:p>
          <a:p>
            <a:r>
              <a:rPr lang="en-US" sz="2800" dirty="0"/>
              <a:t>Retail API changing from MIME to SOAP to align with EWS standards</a:t>
            </a:r>
          </a:p>
          <a:p>
            <a:r>
              <a:rPr lang="en-US" sz="2800" dirty="0"/>
              <a:t>Minimize impact to MP by emulating current EWS envelopes and operations</a:t>
            </a:r>
            <a:endParaRPr lang="en-US" sz="3000" dirty="0"/>
          </a:p>
          <a:p>
            <a:r>
              <a:rPr lang="en-US" sz="2800" dirty="0">
                <a:ea typeface="+mn-lt"/>
                <a:cs typeface="+mn-lt"/>
              </a:rPr>
              <a:t>Removing filtering/masking logic from UI</a:t>
            </a:r>
            <a:endParaRPr lang="en-US" sz="2800" dirty="0"/>
          </a:p>
          <a:p>
            <a:r>
              <a:rPr lang="en-US" sz="2800" dirty="0">
                <a:cs typeface="Arial" panose="020B0604020202020204"/>
              </a:rPr>
              <a:t>No authentication and authorization changes – use digital certificates and relevant roles in MPIM</a:t>
            </a:r>
          </a:p>
          <a:p>
            <a:endParaRPr lang="en-US" sz="2800" dirty="0"/>
          </a:p>
          <a:p>
            <a:endParaRPr lang="en-US" sz="2800" dirty="0">
              <a:cs typeface="Arial" panose="020B060402020202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FD682-3A13-41AC-824B-5F9A66522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01" y="1678747"/>
            <a:ext cx="4170530" cy="454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3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8057-E74F-403F-A017-3EEF206C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81" y="502020"/>
            <a:ext cx="7234814" cy="986851"/>
          </a:xfrm>
        </p:spPr>
        <p:txBody>
          <a:bodyPr anchor="b">
            <a:normAutofit/>
          </a:bodyPr>
          <a:lstStyle/>
          <a:p>
            <a:r>
              <a:rPr lang="en-US" sz="4000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74D75-4FC9-48E4-A51E-8EE681743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711" y="1990891"/>
            <a:ext cx="6491696" cy="3699616"/>
          </a:xfrm>
        </p:spPr>
        <p:txBody>
          <a:bodyPr lIns="91440" tIns="45720" rIns="91440" bIns="45720" anchor="t">
            <a:normAutofit fontScale="92500" lnSpcReduction="10000"/>
          </a:bodyPr>
          <a:lstStyle/>
          <a:p>
            <a:pPr lvl="0"/>
            <a:r>
              <a:rPr lang="en-US" sz="2800" dirty="0"/>
              <a:t>Go-live date is December 10, 2023</a:t>
            </a:r>
          </a:p>
          <a:p>
            <a:pPr lvl="0"/>
            <a:r>
              <a:rPr lang="en-US" sz="2800" dirty="0"/>
              <a:t>Market testing targeted from November 6 through November 10, 2023</a:t>
            </a:r>
          </a:p>
          <a:p>
            <a:pPr lvl="0"/>
            <a:r>
              <a:rPr lang="en-US" sz="2800" dirty="0"/>
              <a:t>ERCOT will send Market Notices as we approach Market Testing and Go-live dates</a:t>
            </a:r>
          </a:p>
          <a:p>
            <a:pPr lvl="0"/>
            <a:r>
              <a:rPr lang="en-US" sz="2800" dirty="0"/>
              <a:t>ERCOT will post WSDL and XSD on ercot.com eventually (with market notice)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endParaRPr lang="en-US" sz="3600" dirty="0"/>
          </a:p>
          <a:p>
            <a:endParaRPr lang="en-US" sz="3600" dirty="0">
              <a:cs typeface="Arial" panose="020B060402020202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FD682-3A13-41AC-824B-5F9A66522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01" y="1678747"/>
            <a:ext cx="4170530" cy="454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B62A1-806F-72A9-A26D-692D0A9E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>
                <a:cs typeface="Arial"/>
              </a:rPr>
              <a:t>Sample Messages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7BAE3-B974-AAA7-C205-845E625C8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>
                <a:cs typeface="Arial"/>
              </a:rPr>
              <a:t>4 overall transaction types for API:</a:t>
            </a:r>
            <a:endParaRPr lang="en-US"/>
          </a:p>
          <a:p>
            <a:pPr lvl="1"/>
            <a:r>
              <a:rPr lang="en-US" err="1">
                <a:cs typeface="Arial"/>
              </a:rPr>
              <a:t>GetESIIDByAddr</a:t>
            </a:r>
            <a:r>
              <a:rPr lang="en-US">
                <a:cs typeface="Arial"/>
              </a:rPr>
              <a:t> (samples in next few slides)</a:t>
            </a:r>
          </a:p>
          <a:p>
            <a:pPr lvl="1"/>
            <a:r>
              <a:rPr lang="en-US" err="1">
                <a:cs typeface="Arial"/>
              </a:rPr>
              <a:t>GetESIIDByID</a:t>
            </a:r>
            <a:endParaRPr lang="en-US">
              <a:cs typeface="Arial"/>
            </a:endParaRPr>
          </a:p>
          <a:p>
            <a:pPr lvl="1"/>
            <a:r>
              <a:rPr lang="en-US" err="1">
                <a:cs typeface="Arial"/>
              </a:rPr>
              <a:t>GetOrigXA</a:t>
            </a:r>
            <a:endParaRPr lang="en-US">
              <a:cs typeface="Arial"/>
            </a:endParaRPr>
          </a:p>
          <a:p>
            <a:pPr lvl="1"/>
            <a:r>
              <a:rPr lang="en-US" err="1">
                <a:cs typeface="Arial"/>
              </a:rPr>
              <a:t>GetTrxn</a:t>
            </a:r>
            <a:endParaRPr lang="en-US">
              <a:cs typeface="Arial"/>
            </a:endParaRPr>
          </a:p>
          <a:p>
            <a:pPr lvl="1"/>
            <a:endParaRPr lang="en-US">
              <a:cs typeface="Arial"/>
            </a:endParaRPr>
          </a:p>
          <a:p>
            <a:r>
              <a:rPr lang="en-US">
                <a:cs typeface="Arial"/>
              </a:rPr>
              <a:t>Some element names have changed in responses</a:t>
            </a:r>
          </a:p>
        </p:txBody>
      </p:sp>
    </p:spTree>
    <p:extLst>
      <p:ext uri="{BB962C8B-B14F-4D97-AF65-F5344CB8AC3E}">
        <p14:creationId xmlns:p14="http://schemas.microsoft.com/office/powerpoint/2010/main" val="385333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E2873-E73A-4DCA-B371-2DCE42617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 err="1">
                <a:cs typeface="Arial"/>
              </a:rPr>
              <a:t>GetESIIDByAddr</a:t>
            </a:r>
            <a:r>
              <a:rPr lang="en-US" dirty="0">
                <a:cs typeface="Arial"/>
              </a:rPr>
              <a:t> Request – MIME vs SOAP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F1CF82E-9F07-7DA8-49A9-9551D9750F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1424" y="1149856"/>
            <a:ext cx="4507465" cy="2944295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7F2ECA-C9F1-5324-9B42-4B4452B86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355" y="1433923"/>
            <a:ext cx="6698750" cy="226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8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0AF6-DDAE-B12F-288F-DC92B023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err="1">
                <a:cs typeface="Arial"/>
              </a:rPr>
              <a:t>GetESIIDByAddr</a:t>
            </a:r>
            <a:r>
              <a:rPr lang="en-US">
                <a:cs typeface="Arial"/>
              </a:rPr>
              <a:t> Response – MIME vs SOAP</a:t>
            </a:r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7F4D4A8-6F7E-9852-35B3-200892B2FD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271" y="930668"/>
            <a:ext cx="4664985" cy="5052221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F29640-18ED-9755-BD4F-680471F5F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638" y="956798"/>
            <a:ext cx="6544637" cy="461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DE84-6812-C953-2032-9A6F8EAA9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 err="1">
                <a:cs typeface="Arial"/>
              </a:rPr>
              <a:t>GetTrxn</a:t>
            </a:r>
            <a:r>
              <a:rPr lang="en-US" dirty="0">
                <a:cs typeface="Arial"/>
              </a:rPr>
              <a:t> Response – MIME vs SOAP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CDFBD5-42DB-892B-3673-C51F1099E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Note differences – instead of plain text XML we are sending XML payload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985741-3A0A-369E-1640-5B6B29882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20" y="1709771"/>
            <a:ext cx="3864795" cy="42518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C49B11-A433-6D9B-1535-E4BD30BF4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2490" y="1765465"/>
            <a:ext cx="6578885" cy="243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8057-E74F-403F-A017-3EEF206C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81" y="-43780"/>
            <a:ext cx="7234814" cy="986851"/>
          </a:xfrm>
        </p:spPr>
        <p:txBody>
          <a:bodyPr anchor="b">
            <a:normAutofit/>
          </a:bodyPr>
          <a:lstStyle/>
          <a:p>
            <a:r>
              <a:rPr lang="en-US" sz="4000"/>
              <a:t>Q&amp;A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FD682-3A13-41AC-824B-5F9A66522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01" y="1678747"/>
            <a:ext cx="4170530" cy="45455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F0923B-A01A-4252-9AB7-04BF85EA8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263" y="1568904"/>
            <a:ext cx="562927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1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69B7-D312-C98F-34B3-F44D1FEB3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Scope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2C294-0F27-C4F0-C3C7-D1F927676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ea typeface="+mn-lt"/>
                <a:cs typeface="+mn-lt"/>
              </a:rPr>
              <a:t>Achieve higher degree of consistency in data/results between UI and API.  Other goal was to consciously remove MIME/modernize to SOAP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We are doing this by removing filtering/masking logic from UI and existing API and move to backend; we are re-implementing the API (move from MIME envelope to SOAP envelope)</a:t>
            </a:r>
          </a:p>
          <a:p>
            <a:r>
              <a:rPr lang="en-US" dirty="0">
                <a:ea typeface="+mn-lt"/>
                <a:cs typeface="+mn-lt"/>
              </a:rPr>
              <a:t>We are seeking to minimize impacts to MPs by using new envelope that should be </a:t>
            </a:r>
            <a:r>
              <a:rPr lang="en-US" dirty="0" err="1">
                <a:ea typeface="+mn-lt"/>
                <a:cs typeface="+mn-lt"/>
              </a:rPr>
              <a:t>familar</a:t>
            </a:r>
            <a:r>
              <a:rPr lang="en-US" dirty="0">
                <a:ea typeface="+mn-lt"/>
                <a:cs typeface="+mn-lt"/>
              </a:rPr>
              <a:t> to these MPs from EWS operations they also use (not for retail).  If EWS not familiar space - </a:t>
            </a:r>
            <a:r>
              <a:rPr lang="en-US" dirty="0" err="1">
                <a:ea typeface="+mn-lt"/>
                <a:cs typeface="+mn-lt"/>
              </a:rPr>
              <a:t>marketrak</a:t>
            </a:r>
            <a:r>
              <a:rPr lang="en-US" dirty="0">
                <a:ea typeface="+mn-lt"/>
                <a:cs typeface="+mn-lt"/>
              </a:rPr>
              <a:t> API is implemented in manner similar to this new retail API (SOAP instead of MIME envelopes)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51288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D20F26-CD02-4C37-9BFA-A08EE0436AD7}">
  <ds:schemaRefs>
    <ds:schemaRef ds:uri="5aa4d6c3-c158-44c8-841a-c9a1485dc550"/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34D18E-525A-452C-8C87-3071C976C54F}">
  <ds:schemaRefs>
    <ds:schemaRef ds:uri="5aa4d6c3-c158-44c8-841a-c9a1485dc550"/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299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1_Office Theme</vt:lpstr>
      <vt:lpstr>TWG Retail API</vt:lpstr>
      <vt:lpstr>ERCOT Retail API Update</vt:lpstr>
      <vt:lpstr>Timeline</vt:lpstr>
      <vt:lpstr>Sample Messages</vt:lpstr>
      <vt:lpstr>GetESIIDByAddr Request – MIME vs SOAP</vt:lpstr>
      <vt:lpstr>GetESIIDByAddr Response – MIME vs SOAP</vt:lpstr>
      <vt:lpstr>GetTrxn Response – MIME vs SOAP</vt:lpstr>
      <vt:lpstr>Q&amp;A</vt:lpstr>
      <vt:lpstr>Scope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Castillo, Leo</cp:lastModifiedBy>
  <cp:revision>45</cp:revision>
  <dcterms:created xsi:type="dcterms:W3CDTF">2019-09-18T13:06:40Z</dcterms:created>
  <dcterms:modified xsi:type="dcterms:W3CDTF">2023-09-05T22:35:46Z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2023-08-22T18:02:00Z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7124a88f-d3c1-4866-a12d-9a0cdd9281ce</vt:lpwstr>
  </property>
  <property fmtid="{D5CDD505-2E9C-101B-9397-08002B2CF9AE}" pid="9" name="MSIP_Label_7084cbda-52b8-46fb-a7b7-cb5bd465ed85_ContentBits">
    <vt:lpwstr>0</vt:lpwstr>
  </property>
</Properties>
</file>