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703" r:id="rId10"/>
    <p:sldId id="705" r:id="rId11"/>
    <p:sldId id="356" r:id="rId12"/>
    <p:sldId id="294" r:id="rId1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0155798B-8460-47E4-B63C-E8F4C243511D}"/>
    <pc:docChg chg="delSld">
      <pc:chgData name="Tirupati, Venkata" userId="f158bf16-7c33-4cff-afb7-2f4396d4ca51" providerId="ADAL" clId="{0155798B-8460-47E4-B63C-E8F4C243511D}" dt="2023-08-24T12:39:18.350" v="0" actId="2696"/>
      <pc:docMkLst>
        <pc:docMk/>
      </pc:docMkLst>
      <pc:sldChg chg="del">
        <pc:chgData name="Tirupati, Venkata" userId="f158bf16-7c33-4cff-afb7-2f4396d4ca51" providerId="ADAL" clId="{0155798B-8460-47E4-B63C-E8F4C243511D}" dt="2023-08-24T12:39:18.350" v="0" actId="2696"/>
        <pc:sldMkLst>
          <pc:docMk/>
          <pc:sldMk cId="3190927396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10,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NPRR1164	– </a:t>
            </a: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Black Start and Isochronous Control Capable Identification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NPRR1171	– </a:t>
            </a: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Requirements for DGRs and DESRs on Circuits Subject to 		Load Shedding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NPRR1186	– </a:t>
            </a:r>
            <a:r>
              <a:rPr lang="en-US" sz="16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Improvements Prior to the RTC+B Project for Better ESR 		State of Charge Awareness, Accounting, and Monitoring</a:t>
            </a:r>
            <a:endParaRPr lang="en-US" sz="1600" b="0" i="1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NOGRR215	</a:t>
            </a:r>
            <a:r>
              <a:rPr lang="en-US" sz="1600" i="1" dirty="0"/>
              <a:t>– </a:t>
            </a:r>
            <a:r>
              <a:rPr lang="en-US" sz="1600" i="1" dirty="0">
                <a:solidFill>
                  <a:schemeClr val="dk1"/>
                </a:solidFill>
              </a:rPr>
              <a:t>Limit Use of Remedial Action Schemes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8/24/2023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3608"/>
            <a:ext cx="8686800" cy="5162938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Invoice and Credit Exposure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/>
              <a:t>First Maine invoices will be produced on 8/9/2023</a:t>
            </a:r>
            <a:endParaRPr kumimoji="0" lang="en-US" sz="1300" b="0" i="0" u="none" strike="noStrike" kern="1200" cap="none" normalizeH="0" baseline="0" dirty="0">
              <a:ln>
                <a:noFill/>
              </a:ln>
              <a:effectLst/>
              <a:ea typeface="+mn-ea"/>
              <a:cs typeface="+mn-cs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0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10/1/2023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NPRR1112 	</a:t>
            </a:r>
            <a:r>
              <a:rPr lang="en-US" sz="1400" dirty="0"/>
              <a:t>– Elimination of Unsecured Credit Limits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10/3/2023-10/5/2023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NPRR1040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Compliance Metrics for Ancillary Service Supply Responsibility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NPRR1154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Include Alternate Resource in Availability Plan for Firm Fuel Supply Service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Date TBD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NPRR1026(a) 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BESTF-7 Self-Limiting Facilities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RIOO portion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11/15/2023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EMS Upgrade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12/5/2023-12/7/2023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SCR807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SCR816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CRR Auction Bid Credit Enhancement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772550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81195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99473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484,825(b),826,829,841,857,879,885,904,918,930,936,941,945,963,965,975,987,995,1004,1006,1007,1019,1023,1030,1032,1034,1057,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709" y="255034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2098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95500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051E6-486F-A2E5-B665-C9AFE5A4A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08" y="3813689"/>
            <a:ext cx="8180415" cy="1288758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80855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47164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9BD978A4-A0D4-978B-F9FF-8E084395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461" y="2237601"/>
            <a:ext cx="150995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R5 Off-Cycle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C898CF-542F-92D2-1BAA-FA70F6F1EC2E}"/>
              </a:ext>
            </a:extLst>
          </p:cNvPr>
          <p:cNvSpPr txBox="1"/>
          <p:nvPr/>
        </p:nvSpPr>
        <p:spPr>
          <a:xfrm>
            <a:off x="8618287" y="2540727"/>
            <a:ext cx="416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3550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4713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44033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389377"/>
              </p:ext>
            </p:extLst>
          </p:nvPr>
        </p:nvGraphicFramePr>
        <p:xfrm>
          <a:off x="160280" y="917052"/>
          <a:ext cx="8839200" cy="34015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NPRR1026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44099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9164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92464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91476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91604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452646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8724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4225390" y="1426255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90205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426255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418314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7159386" y="2953421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4AB871-5250-C0CD-3319-789FF68F0C27}"/>
              </a:ext>
            </a:extLst>
          </p:cNvPr>
          <p:cNvSpPr txBox="1"/>
          <p:nvPr/>
        </p:nvSpPr>
        <p:spPr>
          <a:xfrm>
            <a:off x="2837284" y="4526476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2024 release dates are still being finalized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E0CE6FD-CD0D-FA8C-F4EB-626C7639D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656" y="2463630"/>
            <a:ext cx="14371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11/10</a:t>
            </a:r>
            <a:endParaRPr lang="en-US" sz="1200" kern="0" dirty="0"/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A7DCBF6B-E33A-AD6A-39BE-0E7EB11D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443467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Q1 – </a:t>
            </a:r>
            <a:r>
              <a:rPr lang="en-US" sz="1200" kern="0" dirty="0">
                <a:solidFill>
                  <a:srgbClr val="FF0000"/>
                </a:solidFill>
              </a:rPr>
              <a:t>RIOO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36023"/>
              </p:ext>
            </p:extLst>
          </p:nvPr>
        </p:nvGraphicFramePr>
        <p:xfrm>
          <a:off x="152400" y="835383"/>
          <a:ext cx="8839200" cy="537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NPRR1007-NPRR1014, Single Model, State of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has restarted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 delayed due to an internal project dependency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874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665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Increasing granularity for SCED disclosure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97541"/>
              </p:ext>
            </p:extLst>
          </p:nvPr>
        </p:nvGraphicFramePr>
        <p:xfrm>
          <a:off x="89933" y="864062"/>
          <a:ext cx="8955921" cy="50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3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$75k-$125k,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NMMS, EMS,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2103321"/>
                  </a:ext>
                </a:extLst>
              </a:tr>
              <a:tr h="5467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$350k-$550k,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Procedures for Managing Interest on Cash Collateral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Prior to the RTC+B Project for Better ESR State of Charge Awareness, Accounting, and Monitoring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$500k-$700k,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NMMS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99476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File Size and Quantity Limits for RIOO Attachments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NOGRR215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Use of Remedial Action Schemes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$1.0M-$1.5M,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ROS provided Priority/Rank input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24018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63649"/>
              </p:ext>
            </p:extLst>
          </p:nvPr>
        </p:nvGraphicFramePr>
        <p:xfrm>
          <a:off x="3581400" y="64649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4050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370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491202</TotalTime>
  <Words>1164</Words>
  <Application>Microsoft Office PowerPoint</Application>
  <PresentationFormat>On-screen Show (4:3)</PresentationFormat>
  <Paragraphs>477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3119</cp:revision>
  <cp:lastPrinted>2022-08-13T23:36:00Z</cp:lastPrinted>
  <dcterms:created xsi:type="dcterms:W3CDTF">2016-01-21T15:20:31Z</dcterms:created>
  <dcterms:modified xsi:type="dcterms:W3CDTF">2023-08-24T12:39:18Z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