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318" r:id="rId8"/>
    <p:sldId id="319" r:id="rId9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4B09A2-58EB-42A1-B4DE-7C6E3BC80DCD}" v="1" dt="2023-08-23T22:42:47.9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64" autoAdjust="0"/>
    <p:restoredTop sz="96721" autoAdjust="0"/>
  </p:normalViewPr>
  <p:slideViewPr>
    <p:cSldViewPr showGuides="1">
      <p:cViewPr>
        <p:scale>
          <a:sx n="100" d="100"/>
          <a:sy n="100" d="100"/>
        </p:scale>
        <p:origin x="840" y="-3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rupati, Venkata" userId="f158bf16-7c33-4cff-afb7-2f4396d4ca51" providerId="ADAL" clId="{38B51CE3-D54F-4144-A673-3A475E0DDBBC}"/>
    <pc:docChg chg="modSld">
      <pc:chgData name="Tirupati, Venkata" userId="f158bf16-7c33-4cff-afb7-2f4396d4ca51" providerId="ADAL" clId="{38B51CE3-D54F-4144-A673-3A475E0DDBBC}" dt="2023-08-24T18:01:53.289" v="7" actId="20577"/>
      <pc:docMkLst>
        <pc:docMk/>
      </pc:docMkLst>
      <pc:sldChg chg="modSp mod">
        <pc:chgData name="Tirupati, Venkata" userId="f158bf16-7c33-4cff-afb7-2f4396d4ca51" providerId="ADAL" clId="{38B51CE3-D54F-4144-A673-3A475E0DDBBC}" dt="2023-08-24T18:01:40.921" v="1" actId="20577"/>
        <pc:sldMkLst>
          <pc:docMk/>
          <pc:sldMk cId="730603795" sldId="260"/>
        </pc:sldMkLst>
        <pc:spChg chg="mod">
          <ac:chgData name="Tirupati, Venkata" userId="f158bf16-7c33-4cff-afb7-2f4396d4ca51" providerId="ADAL" clId="{38B51CE3-D54F-4144-A673-3A475E0DDBBC}" dt="2023-08-24T18:01:40.921" v="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Tirupati, Venkata" userId="f158bf16-7c33-4cff-afb7-2f4396d4ca51" providerId="ADAL" clId="{38B51CE3-D54F-4144-A673-3A475E0DDBBC}" dt="2023-08-24T18:01:53.289" v="7" actId="20577"/>
        <pc:sldMkLst>
          <pc:docMk/>
          <pc:sldMk cId="4064255820" sldId="318"/>
        </pc:sldMkLst>
        <pc:spChg chg="mod">
          <ac:chgData name="Tirupati, Venkata" userId="f158bf16-7c33-4cff-afb7-2f4396d4ca51" providerId="ADAL" clId="{38B51CE3-D54F-4144-A673-3A475E0DDBBC}" dt="2023-08-24T18:01:53.289" v="7" actId="20577"/>
          <ac:spMkLst>
            <pc:docMk/>
            <pc:sldMk cId="4064255820" sldId="318"/>
            <ac:spMk id="3" creationId="{00000000-0000-0000-0000-000000000000}"/>
          </ac:spMkLst>
        </pc:spChg>
      </pc:sldChg>
    </pc:docChg>
  </pc:docChgLst>
  <pc:docChgLst>
    <pc:chgData name="Anderson, Troy" userId="04de3903-03dd-44db-8353-3f14e4dd6886" providerId="ADAL" clId="{D4451043-70A1-453C-8218-F608FA6BFA18}"/>
    <pc:docChg chg="undo custSel addSld delSld modSld">
      <pc:chgData name="Anderson, Troy" userId="04de3903-03dd-44db-8353-3f14e4dd6886" providerId="ADAL" clId="{D4451043-70A1-453C-8218-F608FA6BFA18}" dt="2023-07-28T16:27:48.409" v="1119" actId="20577"/>
      <pc:docMkLst>
        <pc:docMk/>
      </pc:docMkLst>
      <pc:sldChg chg="del">
        <pc:chgData name="Anderson, Troy" userId="04de3903-03dd-44db-8353-3f14e4dd6886" providerId="ADAL" clId="{D4451043-70A1-453C-8218-F608FA6BFA18}" dt="2023-07-28T15:39:12.358" v="14" actId="47"/>
        <pc:sldMkLst>
          <pc:docMk/>
          <pc:sldMk cId="530499478" sldId="258"/>
        </pc:sldMkLst>
      </pc:sldChg>
      <pc:sldChg chg="modSp mod">
        <pc:chgData name="Anderson, Troy" userId="04de3903-03dd-44db-8353-3f14e4dd6886" providerId="ADAL" clId="{D4451043-70A1-453C-8218-F608FA6BFA18}" dt="2023-07-28T15:38:59.559" v="12" actId="20577"/>
        <pc:sldMkLst>
          <pc:docMk/>
          <pc:sldMk cId="730603795" sldId="260"/>
        </pc:sldMkLst>
        <pc:spChg chg="mod">
          <ac:chgData name="Anderson, Troy" userId="04de3903-03dd-44db-8353-3f14e4dd6886" providerId="ADAL" clId="{D4451043-70A1-453C-8218-F608FA6BFA18}" dt="2023-07-28T15:38:59.559" v="12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del">
        <pc:chgData name="Anderson, Troy" userId="04de3903-03dd-44db-8353-3f14e4dd6886" providerId="ADAL" clId="{D4451043-70A1-453C-8218-F608FA6BFA18}" dt="2023-07-28T15:39:05.875" v="13" actId="47"/>
        <pc:sldMkLst>
          <pc:docMk/>
          <pc:sldMk cId="3190927396" sldId="267"/>
        </pc:sldMkLst>
      </pc:sldChg>
      <pc:sldChg chg="delSp modSp mod">
        <pc:chgData name="Anderson, Troy" userId="04de3903-03dd-44db-8353-3f14e4dd6886" providerId="ADAL" clId="{D4451043-70A1-453C-8218-F608FA6BFA18}" dt="2023-07-28T16:27:48.409" v="1119" actId="20577"/>
        <pc:sldMkLst>
          <pc:docMk/>
          <pc:sldMk cId="4064255820" sldId="318"/>
        </pc:sldMkLst>
        <pc:spChg chg="mod">
          <ac:chgData name="Anderson, Troy" userId="04de3903-03dd-44db-8353-3f14e4dd6886" providerId="ADAL" clId="{D4451043-70A1-453C-8218-F608FA6BFA18}" dt="2023-07-28T15:45:19.058" v="181" actId="20577"/>
          <ac:spMkLst>
            <pc:docMk/>
            <pc:sldMk cId="4064255820" sldId="318"/>
            <ac:spMk id="2" creationId="{00000000-0000-0000-0000-000000000000}"/>
          </ac:spMkLst>
        </pc:spChg>
        <pc:spChg chg="mod">
          <ac:chgData name="Anderson, Troy" userId="04de3903-03dd-44db-8353-3f14e4dd6886" providerId="ADAL" clId="{D4451043-70A1-453C-8218-F608FA6BFA18}" dt="2023-07-28T16:27:48.409" v="1119" actId="20577"/>
          <ac:spMkLst>
            <pc:docMk/>
            <pc:sldMk cId="4064255820" sldId="318"/>
            <ac:spMk id="3" creationId="{00000000-0000-0000-0000-000000000000}"/>
          </ac:spMkLst>
        </pc:spChg>
        <pc:spChg chg="del">
          <ac:chgData name="Anderson, Troy" userId="04de3903-03dd-44db-8353-3f14e4dd6886" providerId="ADAL" clId="{D4451043-70A1-453C-8218-F608FA6BFA18}" dt="2023-07-28T15:40:12.075" v="17" actId="478"/>
          <ac:spMkLst>
            <pc:docMk/>
            <pc:sldMk cId="4064255820" sldId="318"/>
            <ac:spMk id="7" creationId="{00000000-0000-0000-0000-000000000000}"/>
          </ac:spMkLst>
        </pc:spChg>
      </pc:sldChg>
      <pc:sldChg chg="modSp add mod">
        <pc:chgData name="Anderson, Troy" userId="04de3903-03dd-44db-8353-3f14e4dd6886" providerId="ADAL" clId="{D4451043-70A1-453C-8218-F608FA6BFA18}" dt="2023-07-28T16:26:46.671" v="1111" actId="20577"/>
        <pc:sldMkLst>
          <pc:docMk/>
          <pc:sldMk cId="3812552547" sldId="319"/>
        </pc:sldMkLst>
        <pc:spChg chg="mod">
          <ac:chgData name="Anderson, Troy" userId="04de3903-03dd-44db-8353-3f14e4dd6886" providerId="ADAL" clId="{D4451043-70A1-453C-8218-F608FA6BFA18}" dt="2023-07-28T15:50:11.494" v="309" actId="14100"/>
          <ac:spMkLst>
            <pc:docMk/>
            <pc:sldMk cId="3812552547" sldId="319"/>
            <ac:spMk id="2" creationId="{00000000-0000-0000-0000-000000000000}"/>
          </ac:spMkLst>
        </pc:spChg>
        <pc:spChg chg="mod">
          <ac:chgData name="Anderson, Troy" userId="04de3903-03dd-44db-8353-3f14e4dd6886" providerId="ADAL" clId="{D4451043-70A1-453C-8218-F608FA6BFA18}" dt="2023-07-28T16:26:46.671" v="1111" actId="20577"/>
          <ac:spMkLst>
            <pc:docMk/>
            <pc:sldMk cId="3812552547" sldId="319"/>
            <ac:spMk id="3" creationId="{00000000-0000-0000-0000-000000000000}"/>
          </ac:spMkLst>
        </pc:spChg>
      </pc:sldChg>
      <pc:sldChg chg="del">
        <pc:chgData name="Anderson, Troy" userId="04de3903-03dd-44db-8353-3f14e4dd6886" providerId="ADAL" clId="{D4451043-70A1-453C-8218-F608FA6BFA18}" dt="2023-07-28T15:39:05.875" v="13" actId="47"/>
        <pc:sldMkLst>
          <pc:docMk/>
          <pc:sldMk cId="2944727326" sldId="356"/>
        </pc:sldMkLst>
      </pc:sldChg>
      <pc:sldChg chg="del">
        <pc:chgData name="Anderson, Troy" userId="04de3903-03dd-44db-8353-3f14e4dd6886" providerId="ADAL" clId="{D4451043-70A1-453C-8218-F608FA6BFA18}" dt="2023-07-28T15:39:05.875" v="13" actId="47"/>
        <pc:sldMkLst>
          <pc:docMk/>
          <pc:sldMk cId="1067933821" sldId="703"/>
        </pc:sldMkLst>
      </pc:sldChg>
      <pc:sldChg chg="del">
        <pc:chgData name="Anderson, Troy" userId="04de3903-03dd-44db-8353-3f14e4dd6886" providerId="ADAL" clId="{D4451043-70A1-453C-8218-F608FA6BFA18}" dt="2023-07-28T15:39:05.875" v="13" actId="47"/>
        <pc:sldMkLst>
          <pc:docMk/>
          <pc:sldMk cId="3860210434" sldId="704"/>
        </pc:sldMkLst>
      </pc:sldChg>
      <pc:sldChg chg="del">
        <pc:chgData name="Anderson, Troy" userId="04de3903-03dd-44db-8353-3f14e4dd6886" providerId="ADAL" clId="{D4451043-70A1-453C-8218-F608FA6BFA18}" dt="2023-07-28T15:39:05.875" v="13" actId="47"/>
        <pc:sldMkLst>
          <pc:docMk/>
          <pc:sldMk cId="2555911169" sldId="705"/>
        </pc:sldMkLst>
      </pc:sldChg>
      <pc:sldChg chg="del">
        <pc:chgData name="Anderson, Troy" userId="04de3903-03dd-44db-8353-3f14e4dd6886" providerId="ADAL" clId="{D4451043-70A1-453C-8218-F608FA6BFA18}" dt="2023-07-28T15:39:05.875" v="13" actId="47"/>
        <pc:sldMkLst>
          <pc:docMk/>
          <pc:sldMk cId="608469073" sldId="706"/>
        </pc:sldMkLst>
      </pc:sldChg>
    </pc:docChg>
  </pc:docChgLst>
  <pc:docChgLst>
    <pc:chgData name="Badri, Sreenivas" userId="0b43dccd-042e-4be0-871d-afa1d90d6a2e" providerId="ADAL" clId="{F24B09A2-58EB-42A1-B4DE-7C6E3BC80DCD}"/>
    <pc:docChg chg="undo custSel addSld delSld modSld">
      <pc:chgData name="Badri, Sreenivas" userId="0b43dccd-042e-4be0-871d-afa1d90d6a2e" providerId="ADAL" clId="{F24B09A2-58EB-42A1-B4DE-7C6E3BC80DCD}" dt="2023-08-24T01:27:01.078" v="735" actId="47"/>
      <pc:docMkLst>
        <pc:docMk/>
      </pc:docMkLst>
      <pc:sldChg chg="modSp mod">
        <pc:chgData name="Badri, Sreenivas" userId="0b43dccd-042e-4be0-871d-afa1d90d6a2e" providerId="ADAL" clId="{F24B09A2-58EB-42A1-B4DE-7C6E3BC80DCD}" dt="2023-08-23T22:41:00.637" v="1" actId="6549"/>
        <pc:sldMkLst>
          <pc:docMk/>
          <pc:sldMk cId="730603795" sldId="260"/>
        </pc:sldMkLst>
        <pc:spChg chg="mod">
          <ac:chgData name="Badri, Sreenivas" userId="0b43dccd-042e-4be0-871d-afa1d90d6a2e" providerId="ADAL" clId="{F24B09A2-58EB-42A1-B4DE-7C6E3BC80DCD}" dt="2023-08-23T22:41:00.637" v="1" actId="6549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F24B09A2-58EB-42A1-B4DE-7C6E3BC80DCD}" dt="2023-08-24T00:01:15.081" v="574" actId="20577"/>
        <pc:sldMkLst>
          <pc:docMk/>
          <pc:sldMk cId="4064255820" sldId="318"/>
        </pc:sldMkLst>
        <pc:spChg chg="mod">
          <ac:chgData name="Badri, Sreenivas" userId="0b43dccd-042e-4be0-871d-afa1d90d6a2e" providerId="ADAL" clId="{F24B09A2-58EB-42A1-B4DE-7C6E3BC80DCD}" dt="2023-08-23T23:33:54.672" v="133" actId="20577"/>
          <ac:spMkLst>
            <pc:docMk/>
            <pc:sldMk cId="4064255820" sldId="318"/>
            <ac:spMk id="2" creationId="{00000000-0000-0000-0000-000000000000}"/>
          </ac:spMkLst>
        </pc:spChg>
        <pc:spChg chg="mod">
          <ac:chgData name="Badri, Sreenivas" userId="0b43dccd-042e-4be0-871d-afa1d90d6a2e" providerId="ADAL" clId="{F24B09A2-58EB-42A1-B4DE-7C6E3BC80DCD}" dt="2023-08-24T00:01:15.081" v="574" actId="20577"/>
          <ac:spMkLst>
            <pc:docMk/>
            <pc:sldMk cId="4064255820" sldId="318"/>
            <ac:spMk id="3" creationId="{00000000-0000-0000-0000-000000000000}"/>
          </ac:spMkLst>
        </pc:spChg>
      </pc:sldChg>
      <pc:sldChg chg="modSp mod">
        <pc:chgData name="Badri, Sreenivas" userId="0b43dccd-042e-4be0-871d-afa1d90d6a2e" providerId="ADAL" clId="{F24B09A2-58EB-42A1-B4DE-7C6E3BC80DCD}" dt="2023-08-24T00:20:49.294" v="734" actId="20577"/>
        <pc:sldMkLst>
          <pc:docMk/>
          <pc:sldMk cId="3812552547" sldId="319"/>
        </pc:sldMkLst>
        <pc:spChg chg="mod">
          <ac:chgData name="Badri, Sreenivas" userId="0b43dccd-042e-4be0-871d-afa1d90d6a2e" providerId="ADAL" clId="{F24B09A2-58EB-42A1-B4DE-7C6E3BC80DCD}" dt="2023-08-23T23:34:22.703" v="139"/>
          <ac:spMkLst>
            <pc:docMk/>
            <pc:sldMk cId="3812552547" sldId="319"/>
            <ac:spMk id="2" creationId="{00000000-0000-0000-0000-000000000000}"/>
          </ac:spMkLst>
        </pc:spChg>
        <pc:spChg chg="mod">
          <ac:chgData name="Badri, Sreenivas" userId="0b43dccd-042e-4be0-871d-afa1d90d6a2e" providerId="ADAL" clId="{F24B09A2-58EB-42A1-B4DE-7C6E3BC80DCD}" dt="2023-08-24T00:20:49.294" v="734" actId="20577"/>
          <ac:spMkLst>
            <pc:docMk/>
            <pc:sldMk cId="3812552547" sldId="319"/>
            <ac:spMk id="3" creationId="{00000000-0000-0000-0000-000000000000}"/>
          </ac:spMkLst>
        </pc:spChg>
      </pc:sldChg>
      <pc:sldChg chg="modSp add del mod">
        <pc:chgData name="Badri, Sreenivas" userId="0b43dccd-042e-4be0-871d-afa1d90d6a2e" providerId="ADAL" clId="{F24B09A2-58EB-42A1-B4DE-7C6E3BC80DCD}" dt="2023-08-24T01:27:01.078" v="735" actId="47"/>
        <pc:sldMkLst>
          <pc:docMk/>
          <pc:sldMk cId="2502745060" sldId="320"/>
        </pc:sldMkLst>
        <pc:spChg chg="mod">
          <ac:chgData name="Badri, Sreenivas" userId="0b43dccd-042e-4be0-871d-afa1d90d6a2e" providerId="ADAL" clId="{F24B09A2-58EB-42A1-B4DE-7C6E3BC80DCD}" dt="2023-08-23T23:34:18.251" v="138"/>
          <ac:spMkLst>
            <pc:docMk/>
            <pc:sldMk cId="2502745060" sldId="320"/>
            <ac:spMk id="2" creationId="{00000000-0000-0000-0000-000000000000}"/>
          </ac:spMkLst>
        </pc:spChg>
        <pc:spChg chg="mod">
          <ac:chgData name="Badri, Sreenivas" userId="0b43dccd-042e-4be0-871d-afa1d90d6a2e" providerId="ADAL" clId="{F24B09A2-58EB-42A1-B4DE-7C6E3BC80DCD}" dt="2023-08-23T23:12:48.943" v="82" actId="5793"/>
          <ac:spMkLst>
            <pc:docMk/>
            <pc:sldMk cId="2502745060" sldId="320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0" y="1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0" y="8893003"/>
            <a:ext cx="3067374" cy="47007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88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516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August 2023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EMS Upgrade 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August 24, 2023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1534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EMS Upgrade Project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47531"/>
            <a:ext cx="8686800" cy="5162938"/>
          </a:xfrm>
        </p:spPr>
        <p:txBody>
          <a:bodyPr/>
          <a:lstStyle/>
          <a:p>
            <a:pPr marL="0" indent="0" algn="just">
              <a:buNone/>
            </a:pPr>
            <a:r>
              <a:rPr lang="en-US" sz="1600" dirty="0"/>
              <a:t>Key Milestones:</a:t>
            </a:r>
          </a:p>
          <a:p>
            <a:pPr lvl="1" algn="just"/>
            <a:r>
              <a:rPr lang="en-US" sz="1200" dirty="0"/>
              <a:t>ICCP Upgrade Cutover</a:t>
            </a:r>
          </a:p>
          <a:p>
            <a:pPr lvl="1" algn="just"/>
            <a:r>
              <a:rPr lang="en-US" sz="1200" dirty="0"/>
              <a:t>Closed Loop Testing in EMS 3.3 Environment </a:t>
            </a:r>
          </a:p>
          <a:p>
            <a:pPr lvl="1" algn="just"/>
            <a:r>
              <a:rPr lang="en-US" sz="1200" dirty="0"/>
              <a:t>Go Live -</a:t>
            </a:r>
            <a:r>
              <a:rPr lang="en-US" sz="1200" b="1" dirty="0">
                <a:solidFill>
                  <a:schemeClr val="accent1"/>
                </a:solidFill>
              </a:rPr>
              <a:t> Scheduled for November 2023</a:t>
            </a:r>
            <a:endParaRPr lang="en-US" sz="1200" dirty="0"/>
          </a:p>
          <a:p>
            <a:pPr marL="0" indent="0" algn="just">
              <a:buNone/>
            </a:pPr>
            <a:endParaRPr lang="en-US" sz="1600" dirty="0"/>
          </a:p>
          <a:p>
            <a:pPr marL="0" indent="0" algn="just">
              <a:buNone/>
            </a:pPr>
            <a:r>
              <a:rPr lang="en-US" sz="1600" dirty="0"/>
              <a:t>ICCP Upgrade Cutover</a:t>
            </a:r>
          </a:p>
          <a:p>
            <a:pPr lvl="1"/>
            <a:r>
              <a:rPr lang="en-US" sz="1100" dirty="0"/>
              <a:t>small interruption (around 5 minutes) possible on market participants redundant links</a:t>
            </a:r>
          </a:p>
          <a:p>
            <a:pPr lvl="1"/>
            <a:r>
              <a:rPr lang="en-US" sz="1100" dirty="0"/>
              <a:t>no action required from market participants.</a:t>
            </a:r>
          </a:p>
          <a:p>
            <a:pPr lvl="1"/>
            <a:r>
              <a:rPr lang="en-US" sz="1100" dirty="0"/>
              <a:t>9/14  – Cutover </a:t>
            </a:r>
            <a:r>
              <a:rPr lang="en-US" sz="1100" b="1" dirty="0"/>
              <a:t>TSP Taylor</a:t>
            </a:r>
            <a:r>
              <a:rPr lang="en-US" sz="1100" dirty="0"/>
              <a:t> ICCP servers. </a:t>
            </a:r>
          </a:p>
          <a:p>
            <a:pPr lvl="2"/>
            <a:r>
              <a:rPr lang="en-US" sz="1000" dirty="0"/>
              <a:t>Bastrop links will remain up so no data loss.</a:t>
            </a:r>
          </a:p>
          <a:p>
            <a:pPr lvl="1"/>
            <a:r>
              <a:rPr lang="en-US" sz="1100" dirty="0"/>
              <a:t>9/18 – Cutover </a:t>
            </a:r>
            <a:r>
              <a:rPr lang="en-US" sz="1100" b="1" dirty="0"/>
              <a:t>TSP Bastrop</a:t>
            </a:r>
            <a:r>
              <a:rPr lang="en-US" sz="1100" dirty="0"/>
              <a:t> ICCP servers. </a:t>
            </a:r>
          </a:p>
          <a:p>
            <a:pPr lvl="2"/>
            <a:r>
              <a:rPr lang="en-US" sz="1000" dirty="0"/>
              <a:t>Taylor links will remain up so no data loss. </a:t>
            </a:r>
          </a:p>
          <a:p>
            <a:pPr lvl="1"/>
            <a:r>
              <a:rPr lang="en-US" sz="1100" dirty="0"/>
              <a:t>9/20 - Cutover </a:t>
            </a:r>
            <a:r>
              <a:rPr lang="en-US" sz="1100" b="1" dirty="0"/>
              <a:t>QSE Taylor</a:t>
            </a:r>
            <a:r>
              <a:rPr lang="en-US" sz="1100" dirty="0"/>
              <a:t> ICCP servers. </a:t>
            </a:r>
          </a:p>
          <a:p>
            <a:pPr lvl="2"/>
            <a:r>
              <a:rPr lang="en-US" sz="1000" dirty="0"/>
              <a:t>Bastrop links will remain up so no data loss.</a:t>
            </a:r>
          </a:p>
          <a:p>
            <a:pPr lvl="1"/>
            <a:r>
              <a:rPr lang="en-US" sz="1100" dirty="0"/>
              <a:t>9/21-25 - Cutover </a:t>
            </a:r>
            <a:r>
              <a:rPr lang="en-US" sz="1100" b="1" dirty="0"/>
              <a:t>QSE Bastrop</a:t>
            </a:r>
            <a:r>
              <a:rPr lang="en-US" sz="1100" dirty="0"/>
              <a:t> ICCP servers. </a:t>
            </a:r>
          </a:p>
          <a:p>
            <a:pPr lvl="2"/>
            <a:r>
              <a:rPr lang="en-US" sz="1000" dirty="0"/>
              <a:t>Taylor links will remain up so no data loss. </a:t>
            </a:r>
          </a:p>
          <a:p>
            <a:pPr marL="0" indent="0" algn="just">
              <a:buNone/>
            </a:pPr>
            <a:endParaRPr lang="en-US" sz="1600" dirty="0"/>
          </a:p>
          <a:p>
            <a:pPr marL="0" indent="0" algn="just">
              <a:buNone/>
            </a:pPr>
            <a:r>
              <a:rPr lang="en-US" sz="1600" dirty="0"/>
              <a:t>Closed Loop Testing in EMS 3.3 Environment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1600" b="0" dirty="0"/>
              <a:t>Planned time window </a:t>
            </a:r>
            <a:r>
              <a:rPr lang="en-US" sz="1600" dirty="0"/>
              <a:t>between </a:t>
            </a:r>
            <a:r>
              <a:rPr lang="en-US" sz="1600" b="0" dirty="0"/>
              <a:t>09/18 – 11/16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Actual Closed Loop testing dates &amp; duration of closed loops will be communicated in coming weeks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endParaRPr lang="en-US" sz="1600" dirty="0"/>
          </a:p>
          <a:p>
            <a:pPr marL="0" indent="0" algn="just">
              <a:buNone/>
            </a:pPr>
            <a:endParaRPr lang="en-US" sz="1600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25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1534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EMS Upgrade Project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86400"/>
          </a:xfrm>
        </p:spPr>
        <p:txBody>
          <a:bodyPr/>
          <a:lstStyle/>
          <a:p>
            <a:pPr marL="0" indent="0" algn="just">
              <a:buNone/>
            </a:pPr>
            <a:r>
              <a:rPr lang="en-US" sz="1600" dirty="0"/>
              <a:t>ERCOT Activities for Closed Loop Testing (Duration: 2</a:t>
            </a:r>
            <a:r>
              <a:rPr lang="en-US" sz="1600" b="0" dirty="0"/>
              <a:t>–</a:t>
            </a:r>
            <a:r>
              <a:rPr lang="en-US" sz="1600" dirty="0"/>
              <a:t>4 hours)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b="0" dirty="0"/>
              <a:t>Cutover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b="0" dirty="0"/>
              <a:t>EMS 3.0 systems cutover to EMS 3.3 with a local failover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b="0" dirty="0"/>
              <a:t>Production market systems will be connected to EMS 3.3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b="0" dirty="0"/>
              <a:t>Control room will utilize EMS 3.3 to control ERCOT Grid for Frequency and Congestion Management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b="0" dirty="0"/>
              <a:t>Cutback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dirty="0"/>
              <a:t>Frequency control and congestion management returns to EMS 3.0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b="0" dirty="0"/>
              <a:t>EMS 3.0 will reconnect to production market systems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en-US" sz="1600" dirty="0"/>
              <a:t>Market Impacts During Closed Loop Testing (Duration: 2</a:t>
            </a:r>
            <a:r>
              <a:rPr lang="en-US" sz="1600" b="0" dirty="0"/>
              <a:t>–</a:t>
            </a:r>
            <a:r>
              <a:rPr lang="en-US" sz="1600" dirty="0"/>
              <a:t>4 hours)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No changes to Telemetry points and ICCP communications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SCED Base Points, Updated Desired Base Points, portfolio level QSE deployment signals will continue to be sent to MPs on same telemetry points as today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EMS functionalities continue to remain same between EMS 3.0 and EMS 3.3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Market Submissions will not be impacted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Market Reports will have 10-15 minutes down time during cutover and cutback.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Existing communication channels will be used to communicate with MPs during cutover and cutback activities.</a:t>
            </a:r>
          </a:p>
          <a:p>
            <a:pPr lvl="1">
              <a:tabLst>
                <a:tab pos="1774825" algn="l"/>
                <a:tab pos="2225675" algn="l"/>
                <a:tab pos="7199313" algn="l"/>
              </a:tabLst>
            </a:pPr>
            <a:endParaRPr lang="en-US" sz="1400" kern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5525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480606</TotalTime>
  <Words>326</Words>
  <Application>Microsoft Office PowerPoint</Application>
  <PresentationFormat>On-screen Show (4:3)</PresentationFormat>
  <Paragraphs>46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Wingdings</vt:lpstr>
      <vt:lpstr>1_Custom Design</vt:lpstr>
      <vt:lpstr>Office Theme</vt:lpstr>
      <vt:lpstr>Custom Design</vt:lpstr>
      <vt:lpstr>PowerPoint Presentation</vt:lpstr>
      <vt:lpstr>EMS Upgrade Project Updates</vt:lpstr>
      <vt:lpstr>EMS Upgrade Project Updates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Tirupati, Venkata</cp:lastModifiedBy>
  <cp:revision>3120</cp:revision>
  <cp:lastPrinted>2022-08-13T23:36:00Z</cp:lastPrinted>
  <dcterms:created xsi:type="dcterms:W3CDTF">2016-01-21T15:20:31Z</dcterms:created>
  <dcterms:modified xsi:type="dcterms:W3CDTF">2023-08-24T18:01:56Z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