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68" r:id="rId7"/>
    <p:sldId id="272" r:id="rId8"/>
    <p:sldId id="269" r:id="rId9"/>
    <p:sldId id="271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Modeling Upgrade to CIM16: Application and Data Products</a:t>
            </a:r>
            <a:endParaRPr lang="en-US" sz="24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Joel Koepke</a:t>
            </a:r>
          </a:p>
          <a:p>
            <a:fld id="{7E92964A-7690-4879-83EA-272C3DB10A14}" type="datetime4">
              <a:rPr lang="en-US" smtClean="0">
                <a:solidFill>
                  <a:schemeClr val="tx2"/>
                </a:solidFill>
              </a:rPr>
              <a:t>August 24, 2023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DBB7CBF-610B-4D0D-BF19-E4C01CBEA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– Upgrading from CIM10 to CIM16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CDBC79-B209-456A-A7B7-7A0208032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66799"/>
            <a:ext cx="11658600" cy="4724401"/>
          </a:xfrm>
        </p:spPr>
        <p:txBody>
          <a:bodyPr/>
          <a:lstStyle/>
          <a:p>
            <a:r>
              <a:rPr lang="en-US" sz="2400" dirty="0"/>
              <a:t>ERCOT produces Network Models following CIM standards and in an XML format</a:t>
            </a:r>
          </a:p>
          <a:p>
            <a:pPr lvl="1"/>
            <a:r>
              <a:rPr lang="en-US" sz="1800" dirty="0"/>
              <a:t>Since 2010, the Network Model Management System (NMMS) produces models using the CIM10 schema (with customizations)</a:t>
            </a:r>
          </a:p>
          <a:p>
            <a:pPr lvl="1"/>
            <a:r>
              <a:rPr lang="en-US" sz="1800" dirty="0"/>
              <a:t>In 2021, a process was developed a post-process to translate a CIM10 models into CIM16 allowing for downstream systems to upgrade their importers</a:t>
            </a:r>
          </a:p>
          <a:p>
            <a:endParaRPr lang="en-US" sz="2400" dirty="0"/>
          </a:p>
          <a:p>
            <a:r>
              <a:rPr lang="en-US" sz="2400" dirty="0"/>
              <a:t>ERCOT has </a:t>
            </a:r>
            <a:r>
              <a:rPr lang="en-US" sz="2400" b="1" u="sng" dirty="0"/>
              <a:t>begun</a:t>
            </a:r>
            <a:r>
              <a:rPr lang="en-US" sz="2400" dirty="0"/>
              <a:t> a project to enhance NMMS to natively produce CIM16 model files</a:t>
            </a:r>
          </a:p>
          <a:p>
            <a:pPr lvl="1"/>
            <a:r>
              <a:rPr lang="en-US" sz="1800" dirty="0"/>
              <a:t>Reduces the need for ERCOT-specific legacy code in vendor applications</a:t>
            </a:r>
          </a:p>
          <a:p>
            <a:pPr lvl="1"/>
            <a:r>
              <a:rPr lang="en-US" sz="1800" dirty="0"/>
              <a:t>Project started in Q3 2023</a:t>
            </a:r>
          </a:p>
          <a:p>
            <a:pPr lvl="1"/>
            <a:r>
              <a:rPr lang="en-US" sz="1800" dirty="0"/>
              <a:t>Currently working to codify project requirements and schedules</a:t>
            </a:r>
          </a:p>
          <a:p>
            <a:pPr lvl="1"/>
            <a:r>
              <a:rPr lang="en-US" sz="1800" dirty="0"/>
              <a:t>Project duration is estimated at 18-24 months</a:t>
            </a:r>
          </a:p>
          <a:p>
            <a:pPr lvl="1"/>
            <a:endParaRPr lang="en-US" sz="2000" dirty="0"/>
          </a:p>
          <a:p>
            <a:r>
              <a:rPr lang="en-US" sz="2400" dirty="0"/>
              <a:t>ERCOT will no longer produce CIM10 models after project completion</a:t>
            </a:r>
          </a:p>
        </p:txBody>
      </p:sp>
    </p:spTree>
    <p:extLst>
      <p:ext uri="{BB962C8B-B14F-4D97-AF65-F5344CB8AC3E}">
        <p14:creationId xmlns:p14="http://schemas.microsoft.com/office/powerpoint/2010/main" val="333907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A2AF8-8403-48C0-BFC2-3BB731A44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CIM-Related Inputs/Outputs of NMMS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79AC57-E805-4169-9E21-6A34A839EC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232BEF-DD35-4060-9351-6B7E13344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752600"/>
            <a:ext cx="10058400" cy="3713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649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7F44F-DB42-4BA9-8F02-EAA651900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Who/What is Affected?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32C57-2460-48A3-8C3D-DCFF792BF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838200"/>
            <a:ext cx="10871200" cy="5257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Any processes utilizing files directly created from NMMS will need to prepare for an updated schema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Files include:</a:t>
            </a:r>
          </a:p>
          <a:p>
            <a:pPr lvl="1"/>
            <a:r>
              <a:rPr lang="en-US" dirty="0"/>
              <a:t>MIS Secure:</a:t>
            </a:r>
          </a:p>
          <a:p>
            <a:pPr lvl="2"/>
            <a:r>
              <a:rPr lang="en-US" sz="2400" dirty="0"/>
              <a:t>Redacted CIM Network Model - EMIL ID: NP3-450-SG</a:t>
            </a:r>
          </a:p>
          <a:p>
            <a:pPr lvl="1"/>
            <a:r>
              <a:rPr lang="en-US" dirty="0"/>
              <a:t>MIS Certified:</a:t>
            </a:r>
          </a:p>
          <a:p>
            <a:pPr lvl="2"/>
            <a:r>
              <a:rPr lang="en-US" sz="2400" dirty="0"/>
              <a:t>TSP Version of the CIM Network Model XMLs </a:t>
            </a:r>
            <a:r>
              <a:rPr lang="en-US" sz="2400" i="1" dirty="0"/>
              <a:t>(via Citrix)</a:t>
            </a:r>
          </a:p>
          <a:p>
            <a:pPr lvl="2"/>
            <a:r>
              <a:rPr lang="en-US" sz="2400" dirty="0"/>
              <a:t>Incremental CIM Change Requests XMLs </a:t>
            </a:r>
            <a:r>
              <a:rPr lang="en-US" sz="2400" i="1" dirty="0"/>
              <a:t>(via Citrix/NMMS)</a:t>
            </a:r>
          </a:p>
          <a:p>
            <a:endParaRPr lang="en-US" sz="2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478B71-6DBD-4F7A-862D-AFD52419B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4E4A511-DAF5-2041-75B2-6A804BB876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2133600"/>
            <a:ext cx="5791200" cy="178646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962788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A923C-7895-F494-7B99-F38A8932D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CIM16 Project – Test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CAE75-38C6-93F7-0909-5B6D0D741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/>
              <a:t>ERCOT will prioritize the delivery of CIM16 test models in the early stages of the project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ERCOT is currently utilizing CIM16 models in downstream systems</a:t>
            </a:r>
          </a:p>
          <a:p>
            <a:pPr lvl="1"/>
            <a:r>
              <a:rPr lang="en-US" dirty="0"/>
              <a:t>This is done via a CIM10 to CIM16 translation script</a:t>
            </a:r>
          </a:p>
          <a:p>
            <a:r>
              <a:rPr lang="en-US" dirty="0"/>
              <a:t>TSPs have access to a select number of these translated models</a:t>
            </a:r>
          </a:p>
          <a:p>
            <a:r>
              <a:rPr lang="en-US" dirty="0"/>
              <a:t>ERCOT does not yet have a process to create redacted CIM16 models</a:t>
            </a:r>
          </a:p>
          <a:p>
            <a:pPr lvl="1"/>
            <a:r>
              <a:rPr lang="en-US" dirty="0"/>
              <a:t>This effort will be undertaken early in the execution of the project</a:t>
            </a:r>
          </a:p>
          <a:p>
            <a:r>
              <a:rPr lang="en-US" dirty="0"/>
              <a:t>ERCOT will deliver multiple test models prior to project conclusion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D7F63B-1BA9-AFBC-5718-F1C0880C0A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04647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624</TotalTime>
  <Words>288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Overview – Upgrading from CIM10 to CIM16</vt:lpstr>
      <vt:lpstr>CIM-Related Inputs/Outputs of NMMS</vt:lpstr>
      <vt:lpstr>Who/What is Affected?</vt:lpstr>
      <vt:lpstr>ERCOT CIM16 Project – Test Models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57</cp:revision>
  <cp:lastPrinted>2016-01-21T20:53:15Z</cp:lastPrinted>
  <dcterms:created xsi:type="dcterms:W3CDTF">2016-01-21T15:20:31Z</dcterms:created>
  <dcterms:modified xsi:type="dcterms:W3CDTF">2023-08-24T18:28:55Z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2023-08-24T17:36:39Z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780b8986-6bf8-43a0-b7b3-bad36b571463</vt:lpwstr>
  </property>
  <property fmtid="{D5CDD505-2E9C-101B-9397-08002B2CF9AE}" pid="9" name="MSIP_Label_7084cbda-52b8-46fb-a7b7-cb5bd465ed85_ContentBits">
    <vt:lpwstr>0</vt:lpwstr>
  </property>
</Properties>
</file>