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notesSlides/notesSlide3.xml" ContentType="application/vnd.openxmlformats-officedocument.presentationml.notesSl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notesSlides/notesSlide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61" r:id="rId5"/>
    <p:sldMasterId id="2147483663" r:id="rId6"/>
  </p:sldMasterIdLst>
  <p:notesMasterIdLst>
    <p:notesMasterId r:id="rId21"/>
  </p:notesMasterIdLst>
  <p:handoutMasterIdLst>
    <p:handoutMasterId r:id="rId22"/>
  </p:handoutMasterIdLst>
  <p:sldIdLst>
    <p:sldId id="2590" r:id="rId7"/>
    <p:sldId id="770" r:id="rId8"/>
    <p:sldId id="2591" r:id="rId9"/>
    <p:sldId id="2602" r:id="rId10"/>
    <p:sldId id="852" r:id="rId11"/>
    <p:sldId id="2601" r:id="rId12"/>
    <p:sldId id="2593" r:id="rId13"/>
    <p:sldId id="2599" r:id="rId14"/>
    <p:sldId id="2603" r:id="rId15"/>
    <p:sldId id="2600" r:id="rId16"/>
    <p:sldId id="2594" r:id="rId17"/>
    <p:sldId id="2604" r:id="rId18"/>
    <p:sldId id="2596" r:id="rId19"/>
    <p:sldId id="2597"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09530C-FCCD-7243-0E45-203FB6A75893}" name="Dan Woodfin" initials="DW" userId="Dan Woodfin" providerId="None"/>
  <p188:author id="{0957B41C-D4B0-2571-3181-C27BA56C4EB6}" name="Billo, Jeffrey" initials="BJ" userId="S::jeff.billo@ercot.com::c105959f-1c3a-49d3-b6c5-5ffb20d67f2e" providerId="AD"/>
  <p188:author id="{D7AC4622-5E86-8C0E-DEE8-35019DB8165D}" name="Bigbee, Nathan" initials="BN" userId="S::nathan.bigbee@ercot.com::e4190ea0-f4d7-405c-8c52-d27e363241f0" providerId="AD"/>
  <p188:author id="{61CD393B-B17F-647C-CC65-41A4EDC8BC3E}" name="Woodfin, Dan" initials="WD" userId="S::dan.woodfin@ercot.com::241f4bb4-a54f-4ff5-bea3-a7be5eec2bbc" providerId="AD"/>
  <p188:author id="{B26D2F69-58CA-BED0-CB81-B411BE637E61}" name="Rickerson, Woody" initials="RW" userId="S::woody.rickerson@ercot.com::4c3e11ff-1da2-4c35-b71e-7b91a6389016" providerId="AD"/>
  <p188:author id="{B9C1687F-D869-8188-3A44-13DE930AB03B}" name="Mago, Nitika" initials="MN" userId="S::nitika.mago@ercot.com::eb4dfd7f-5a13-4bd1-acb0-2d627733e6c8" providerId="AD"/>
  <p188:author id="{EA1B32BD-8A7A-163B-01A8-FF662E4D821A}" name="Mago, Nitika" initials="MN" userId="S::Nitika.Mago@ercot.com::eb4dfd7f-5a13-4bd1-acb0-2d627733e6c8" providerId="AD"/>
  <p188:author id="{C67EA1EE-602E-1950-5915-6A6BAA847F4F}" name="Vegas, Pablo" initials="VP" userId="S::pablo.vegas@ercot.com::bf5444ec-a519-4b41-8e26-97ace468ad7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58EE96-6A8E-1D02-1D7E-EAC759A06FF0}" v="287" dt="2023-08-28T19:58:53.012"/>
    <p1510:client id="{132CA063-7A31-4B31-B091-B3337348FFCC}" vWet="4" dt="2023-08-28T14:51:09.897"/>
    <p1510:client id="{1DE4FB25-D2C1-0173-0EC4-7156426E6BE4}" v="2" dt="2023-08-28T18:09:15.578"/>
    <p1510:client id="{22BE65C5-990D-2B60-01F7-3EECE4D2DF45}" v="125" dt="2023-08-28T19:29:32.756"/>
    <p1510:client id="{2D572E33-4C30-9676-423E-241B5359362C}" v="14" dt="2023-08-28T15:44:16.320"/>
    <p1510:client id="{2D78DF77-F9BD-731F-AFB1-578CABB1F401}" v="400" dt="2023-08-28T20:47:33.312"/>
    <p1510:client id="{357DAFF9-A724-C607-A040-B472011C7294}" v="72" dt="2023-08-29T01:13:46.949"/>
    <p1510:client id="{3FC8FDEC-2C2E-7D8E-DC29-0FC2AC408D2A}" v="11" dt="2023-08-28T22:54:07.380"/>
    <p1510:client id="{462495F7-D449-47D3-9CF5-9C9A5099475F}" v="48" dt="2023-08-29T02:35:22.249"/>
    <p1510:client id="{5B767D47-E409-2732-3235-91D2A9E357A7}" v="126" dt="2023-08-28T20:25:49.923"/>
    <p1510:client id="{68CF6A78-EA3E-C64E-C25A-E4CE6A3E6D32}" v="88" dt="2023-08-28T21:32:26.385"/>
    <p1510:client id="{A2D44715-F398-D056-C643-EF572F18F412}" v="102" dt="2023-08-28T21:09:53.285"/>
    <p1510:client id="{ABA9FDC6-C250-7677-5102-9F197E214B7E}" v="50" dt="2023-08-28T19:11:48.207"/>
    <p1510:client id="{B7C8DCE2-39BF-E57D-6A6D-90C8DAB8CFCA}" v="30" dt="2023-08-28T23:56:33.227"/>
    <p1510:client id="{B99E673A-5D54-4096-A8BA-1ADD4CE14A48}" v="4" dt="2023-08-28T22:34:02.286"/>
    <p1510:client id="{CF76983D-57D1-1170-DF32-F69B0257D624}" v="3" dt="2023-08-28T14:08:02.092"/>
    <p1510:client id="{E18FE704-E62E-FE6C-EF3C-E6219DC602FF}" v="797" dt="2023-08-28T17:48:05.857"/>
    <p1510:client id="{E3AB2317-A306-3786-970A-74A45F9396C3}" v="15" dt="2023-08-28T20:53:00.420"/>
    <p1510:client id="{F3879C88-8EDF-5CF6-1E2C-63B7D2950B9E}" v="2" dt="2023-08-28T21:07:12.615"/>
    <p1510:client id="{FD3B7A21-C3F8-05B9-D922-F4727D770A30}" v="3" dt="2023-08-28T20:55:39.48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4" d="100"/>
          <a:sy n="104" d="100"/>
        </p:scale>
        <p:origin x="1026" y="108"/>
      </p:cViewPr>
      <p:guideLst>
        <p:guide orient="horz" pos="2160"/>
        <p:guide pos="2880"/>
      </p:guideLst>
    </p:cSldViewPr>
  </p:slideViewPr>
  <p:notesTextViewPr>
    <p:cViewPr>
      <p:scale>
        <a:sx n="1" d="1"/>
        <a:sy n="1" d="1"/>
      </p:scale>
      <p:origin x="0" y="0"/>
    </p:cViewPr>
  </p:notesText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dirty="0"/>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dirty="0"/>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dirty="0"/>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8/28/2023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8/28/2023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195196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637041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722002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SOC and SOC Req</a:t>
            </a:r>
          </a:p>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14</a:t>
            </a:fld>
            <a:endParaRPr lang="en-US"/>
          </a:p>
        </p:txBody>
      </p:sp>
    </p:spTree>
    <p:extLst>
      <p:ext uri="{BB962C8B-B14F-4D97-AF65-F5344CB8AC3E}">
        <p14:creationId xmlns:p14="http://schemas.microsoft.com/office/powerpoint/2010/main" val="15555402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45720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318504"/>
          </a:xfrm>
          <a:prstGeom prst="rect">
            <a:avLst/>
          </a:prstGeom>
          <a:solidFill>
            <a:srgbClr val="E6EBF0"/>
          </a:solidFill>
        </p:spPr>
        <p:txBody>
          <a:bodyPr lIns="274320" tIns="1005840" rIns="274320" bIns="731520"/>
          <a:lstStyle>
            <a:lvl1pPr marL="0" indent="0">
              <a:buNone/>
              <a:defRPr sz="2000" b="0">
                <a:solidFill>
                  <a:schemeClr val="accent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08A006D7-B111-59A0-C107-A7629026341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025D1E40-D3DE-D4F4-AD78-7AD3CD8F1D68}"/>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893799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Content Placeholder 2">
            <a:extLst>
              <a:ext uri="{FF2B5EF4-FFF2-40B4-BE49-F238E27FC236}">
                <a16:creationId xmlns:a16="http://schemas.microsoft.com/office/drawing/2014/main" id="{B51E1165-2D5E-A8BA-AD01-59C2367A0139}"/>
              </a:ext>
            </a:extLst>
          </p:cNvPr>
          <p:cNvSpPr>
            <a:spLocks noGrp="1"/>
          </p:cNvSpPr>
          <p:nvPr>
            <p:ph idx="1"/>
          </p:nvPr>
        </p:nvSpPr>
        <p:spPr>
          <a:xfrm>
            <a:off x="304800" y="762000"/>
            <a:ext cx="8534400" cy="2209800"/>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C1068C6B-C94E-547A-7102-71442E874B5D}"/>
              </a:ext>
            </a:extLst>
          </p:cNvPr>
          <p:cNvSpPr>
            <a:spLocks noGrp="1"/>
          </p:cNvSpPr>
          <p:nvPr>
            <p:ph idx="10"/>
          </p:nvPr>
        </p:nvSpPr>
        <p:spPr>
          <a:xfrm>
            <a:off x="304800" y="31242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6730266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ey Takeaway">
    <p:spTree>
      <p:nvGrpSpPr>
        <p:cNvPr id="1" name=""/>
        <p:cNvGrpSpPr/>
        <p:nvPr/>
      </p:nvGrpSpPr>
      <p:grpSpPr>
        <a:xfrm>
          <a:off x="0" y="0"/>
          <a:ext cx="0" cy="0"/>
          <a:chOff x="0" y="0"/>
          <a:chExt cx="0" cy="0"/>
        </a:xfrm>
      </p:grpSpPr>
      <p:sp>
        <p:nvSpPr>
          <p:cNvPr id="13" name="Content Placeholder 2" descr="xdgdfgdfg">
            <a:extLst>
              <a:ext uri="{FF2B5EF4-FFF2-40B4-BE49-F238E27FC236}">
                <a16:creationId xmlns:a16="http://schemas.microsoft.com/office/drawing/2014/main" id="{11BF4596-49BD-5DCB-711C-47030A443E0E}"/>
              </a:ext>
              <a:ext uri="{C183D7F6-B498-43B3-948B-1728B52AA6E4}">
                <adec:decorative xmlns:adec="http://schemas.microsoft.com/office/drawing/2017/decorative" val="0"/>
              </a:ext>
            </a:extLst>
          </p:cNvPr>
          <p:cNvSpPr>
            <a:spLocks noGrp="1"/>
          </p:cNvSpPr>
          <p:nvPr>
            <p:ph idx="11"/>
          </p:nvPr>
        </p:nvSpPr>
        <p:spPr>
          <a:xfrm>
            <a:off x="304800" y="1058219"/>
            <a:ext cx="8534400"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7" name="Content Placeholder 2">
            <a:extLst>
              <a:ext uri="{FF2B5EF4-FFF2-40B4-BE49-F238E27FC236}">
                <a16:creationId xmlns:a16="http://schemas.microsoft.com/office/drawing/2014/main" id="{C2FC120C-B1CB-16E5-B00E-55E88FB1592E}"/>
              </a:ext>
            </a:extLst>
          </p:cNvPr>
          <p:cNvSpPr>
            <a:spLocks noGrp="1"/>
          </p:cNvSpPr>
          <p:nvPr>
            <p:ph idx="12"/>
          </p:nvPr>
        </p:nvSpPr>
        <p:spPr>
          <a:xfrm>
            <a:off x="304800" y="3524730"/>
            <a:ext cx="8534400"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080897895"/>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Footer Placeholder 4">
            <a:extLst>
              <a:ext uri="{FF2B5EF4-FFF2-40B4-BE49-F238E27FC236}">
                <a16:creationId xmlns:a16="http://schemas.microsoft.com/office/drawing/2014/main" id="{EC87C22B-ECB6-24C9-CA51-802C0CC5A9A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902CBC-1565-53AF-76EE-5EA87EAAEDC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5693897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Footer Placeholder 4">
            <a:extLst>
              <a:ext uri="{FF2B5EF4-FFF2-40B4-BE49-F238E27FC236}">
                <a16:creationId xmlns:a16="http://schemas.microsoft.com/office/drawing/2014/main" id="{4AF8B1A1-8352-B98E-3C78-48C46BD8F21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8" name="Slide Number Placeholder 5">
            <a:extLst>
              <a:ext uri="{FF2B5EF4-FFF2-40B4-BE49-F238E27FC236}">
                <a16:creationId xmlns:a16="http://schemas.microsoft.com/office/drawing/2014/main" id="{040D7F8C-7E87-E617-9858-400C5F8AC25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430453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dirty="0"/>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F6FD2C47-F578-2F9E-22DF-DA95B857A3B3}"/>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2ED327A-7496-0E17-F5C8-2E5C3BB9611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946966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dirty="0"/>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dirty="0"/>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dirty="0"/>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dirty="0"/>
          </a:p>
        </p:txBody>
      </p:sp>
      <p:sp>
        <p:nvSpPr>
          <p:cNvPr id="2" name="Footer Placeholder 4">
            <a:extLst>
              <a:ext uri="{FF2B5EF4-FFF2-40B4-BE49-F238E27FC236}">
                <a16:creationId xmlns:a16="http://schemas.microsoft.com/office/drawing/2014/main" id="{00B85CC8-6F83-6404-ACAA-F1FA4529AE6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9AE8A331-9F84-084C-7267-CFE65AA7774A}"/>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595868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2" name="Footer Placeholder 4">
            <a:extLst>
              <a:ext uri="{FF2B5EF4-FFF2-40B4-BE49-F238E27FC236}">
                <a16:creationId xmlns:a16="http://schemas.microsoft.com/office/drawing/2014/main" id="{DA8C3691-EDE4-B07C-F114-E502244790C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3" name="Slide Number Placeholder 5">
            <a:extLst>
              <a:ext uri="{FF2B5EF4-FFF2-40B4-BE49-F238E27FC236}">
                <a16:creationId xmlns:a16="http://schemas.microsoft.com/office/drawing/2014/main" id="{C7B83F30-EC1D-F71C-95D7-1B5BC9FD203F}"/>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41292779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spTree>
    <p:extLst>
      <p:ext uri="{BB962C8B-B14F-4D97-AF65-F5344CB8AC3E}">
        <p14:creationId xmlns:p14="http://schemas.microsoft.com/office/powerpoint/2010/main" val="16317281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spTree>
    <p:extLst>
      <p:ext uri="{BB962C8B-B14F-4D97-AF65-F5344CB8AC3E}">
        <p14:creationId xmlns:p14="http://schemas.microsoft.com/office/powerpoint/2010/main" val="2790084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2944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4">
            <a:extLst>
              <a:ext uri="{FF2B5EF4-FFF2-40B4-BE49-F238E27FC236}">
                <a16:creationId xmlns:a16="http://schemas.microsoft.com/office/drawing/2014/main" id="{561D9533-CB1D-41E2-A7CA-83FDF6B751C1}"/>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7" name="Slide Number Placeholder 5">
            <a:extLst>
              <a:ext uri="{FF2B5EF4-FFF2-40B4-BE49-F238E27FC236}">
                <a16:creationId xmlns:a16="http://schemas.microsoft.com/office/drawing/2014/main" id="{441D418E-9C88-65C3-7644-3BFD9E325CB6}"/>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897539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dirty="0"/>
              <a:t>Click to edit Master title style</a:t>
            </a:r>
          </a:p>
        </p:txBody>
      </p:sp>
      <p:sp>
        <p:nvSpPr>
          <p:cNvPr id="3" name="Footer Placeholder 4">
            <a:extLst>
              <a:ext uri="{FF2B5EF4-FFF2-40B4-BE49-F238E27FC236}">
                <a16:creationId xmlns:a16="http://schemas.microsoft.com/office/drawing/2014/main" id="{1F378818-BDFE-F884-8C6C-4CCC2735F49B}"/>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41FCBFE-0DE4-6F22-6E66-AE772DD05E9D}"/>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380708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Footer Placeholder 4">
            <a:extLst>
              <a:ext uri="{FF2B5EF4-FFF2-40B4-BE49-F238E27FC236}">
                <a16:creationId xmlns:a16="http://schemas.microsoft.com/office/drawing/2014/main" id="{545B7A48-1656-2C3F-0296-FBEF4281ABE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F866302B-9158-11F4-3B77-9F86EAAEC23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4020958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 name="Footer Placeholder 4">
            <a:extLst>
              <a:ext uri="{FF2B5EF4-FFF2-40B4-BE49-F238E27FC236}">
                <a16:creationId xmlns:a16="http://schemas.microsoft.com/office/drawing/2014/main" id="{166858FE-C979-8B8E-03D2-C3C16DE57A6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AC82599C-5AEF-12A9-5E15-1FCCC1DE3FA7}"/>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98705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0" y="762000"/>
            <a:ext cx="8534400" cy="2080570"/>
          </a:xfrm>
          <a:prstGeom prst="rect">
            <a:avLst/>
          </a:prstGeom>
          <a:noFill/>
          <a:ln w="15875" cap="rnd" cmpd="sng">
            <a:noFill/>
            <a:miter lim="800000"/>
          </a:ln>
          <a:effectLst/>
        </p:spPr>
        <p:txBody>
          <a:bodyPr wrap="square" lIns="274320" tIns="274320" rIns="274320" bIns="274320" numCol="1" spcCol="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Text Placeholder 6">
            <a:extLst>
              <a:ext uri="{FF2B5EF4-FFF2-40B4-BE49-F238E27FC236}">
                <a16:creationId xmlns:a16="http://schemas.microsoft.com/office/drawing/2014/main" id="{256E5B54-4089-96A7-2D9D-9DE3B556DE6C}"/>
              </a:ext>
            </a:extLst>
          </p:cNvPr>
          <p:cNvSpPr>
            <a:spLocks noGrp="1"/>
          </p:cNvSpPr>
          <p:nvPr>
            <p:ph type="body" sz="half" idx="18"/>
          </p:nvPr>
        </p:nvSpPr>
        <p:spPr>
          <a:xfrm>
            <a:off x="304800" y="4283179"/>
            <a:ext cx="8534400" cy="172354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1" spcCol="0">
            <a:spAutoFit/>
          </a:bodyPr>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8" name="Footer Placeholder 4">
            <a:extLst>
              <a:ext uri="{FF2B5EF4-FFF2-40B4-BE49-F238E27FC236}">
                <a16:creationId xmlns:a16="http://schemas.microsoft.com/office/drawing/2014/main" id="{56C41BB5-1EEC-FCDB-01DA-7245FD308E5F}"/>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EDE784D3-CB7A-BC89-24C2-BFB1A76006C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098135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55758650-6057-27BA-3042-74E6ED3D258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5F3A14D9-11BE-48EC-BFD4-7B66ECAF999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TextBox 6">
            <a:extLst>
              <a:ext uri="{FF2B5EF4-FFF2-40B4-BE49-F238E27FC236}">
                <a16:creationId xmlns:a16="http://schemas.microsoft.com/office/drawing/2014/main" id="{4E2DD23C-49EE-C657-D737-13CB53F52F7D}"/>
              </a:ext>
            </a:extLst>
          </p:cNvPr>
          <p:cNvSpPr txBox="1"/>
          <p:nvPr userDrawn="1"/>
        </p:nvSpPr>
        <p:spPr>
          <a:xfrm>
            <a:off x="5638800" y="914400"/>
            <a:ext cx="3124200" cy="1292662"/>
          </a:xfrm>
          <a:prstGeom prst="rect">
            <a:avLst/>
          </a:prstGeom>
          <a:solidFill>
            <a:schemeClr val="accent1">
              <a:lumMod val="20000"/>
              <a:lumOff val="80000"/>
            </a:schemeClr>
          </a:solidFill>
          <a:ln w="15875">
            <a:solidFill>
              <a:srgbClr val="00AEC7"/>
            </a:solidFill>
          </a:ln>
          <a:effectLst>
            <a:outerShdw blurRad="50800" dist="38100" dir="2700000" algn="tl" rotWithShape="0">
              <a:prstClr val="black">
                <a:alpha val="40000"/>
              </a:prstClr>
            </a:outerShdw>
          </a:effectLst>
        </p:spPr>
        <p:txBody>
          <a:bodyPr wrap="square" lIns="182880" tIns="182880" rIns="182880" bIns="182880" rtlCol="0">
            <a:spAutoFit/>
          </a:bodyPr>
          <a:lstStyle/>
          <a:p>
            <a:pPr lvl="0"/>
            <a:r>
              <a:rPr lang="en-US" sz="1600" dirty="0">
                <a:solidFill>
                  <a:schemeClr val="tx1"/>
                </a:solidFill>
              </a:rPr>
              <a:t>Click to edit Master text styles</a:t>
            </a:r>
          </a:p>
          <a:p>
            <a:pPr marL="742950" lvl="1" indent="-285750">
              <a:buFont typeface="Arial" panose="020B0604020202020204" pitchFamily="34" charset="0"/>
              <a:buChar char="•"/>
            </a:pPr>
            <a:r>
              <a:rPr lang="en-US" sz="1400" dirty="0">
                <a:solidFill>
                  <a:schemeClr val="tx1"/>
                </a:solidFill>
              </a:rPr>
              <a:t>Second level</a:t>
            </a:r>
          </a:p>
          <a:p>
            <a:pPr marL="1085850" lvl="2" indent="-171450">
              <a:buFont typeface="Arial" panose="020B0604020202020204" pitchFamily="34" charset="0"/>
              <a:buChar char="•"/>
            </a:pPr>
            <a:r>
              <a:rPr lang="en-US" sz="1200" dirty="0">
                <a:solidFill>
                  <a:schemeClr val="tx1"/>
                </a:solidFill>
              </a:rPr>
              <a:t>Third level</a:t>
            </a:r>
          </a:p>
          <a:p>
            <a:endParaRPr lang="en-US" dirty="0">
              <a:solidFill>
                <a:schemeClr val="tx1"/>
              </a:solidFill>
            </a:endParaRPr>
          </a:p>
        </p:txBody>
      </p:sp>
    </p:spTree>
    <p:extLst>
      <p:ext uri="{BB962C8B-B14F-4D97-AF65-F5344CB8AC3E}">
        <p14:creationId xmlns:p14="http://schemas.microsoft.com/office/powerpoint/2010/main" val="4178117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318504"/>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idx="1"/>
          </p:nvPr>
        </p:nvSpPr>
        <p:spPr>
          <a:xfrm>
            <a:off x="304800" y="762000"/>
            <a:ext cx="5181600" cy="52578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4FB953F4-81A3-8A2B-DF43-0A159C2AABC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0" name="Slide Number Placeholder 5">
            <a:extLst>
              <a:ext uri="{FF2B5EF4-FFF2-40B4-BE49-F238E27FC236}">
                <a16:creationId xmlns:a16="http://schemas.microsoft.com/office/drawing/2014/main" id="{FF00FF52-E6F1-3C2A-4808-5A12AA3953E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8345360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theme" Target="../theme/theme3.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image" Target="../media/image2.png"/><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2302713437"/>
      </p:ext>
    </p:extLst>
  </p:cSld>
  <p:clrMap bg1="lt1" tx1="dk1" bg2="lt2" tx2="dk2" accent1="accent1" accent2="accent2" accent3="accent3" accent4="accent4" accent5="accent5" accent6="accent6" hlink="hlink" folHlink="folHlink"/>
  <p:sldLayoutIdLst>
    <p:sldLayoutId id="214748366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324604"/>
            <a:ext cx="533399" cy="5333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324600"/>
            <a:ext cx="124369" cy="533396"/>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cxnSp>
        <p:nvCxnSpPr>
          <p:cNvPr id="7" name="Straight Connector 6"/>
          <p:cNvCxnSpPr/>
          <p:nvPr userDrawn="1"/>
        </p:nvCxnSpPr>
        <p:spPr>
          <a:xfrm>
            <a:off x="76200" y="63246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3246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838200" y="6096000"/>
            <a:ext cx="1181868" cy="457200"/>
          </a:xfrm>
          <a:prstGeom prst="rect">
            <a:avLst/>
          </a:prstGeom>
        </p:spPr>
      </p:pic>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TextBox 2">
            <a:extLst>
              <a:ext uri="{FF2B5EF4-FFF2-40B4-BE49-F238E27FC236}">
                <a16:creationId xmlns:a16="http://schemas.microsoft.com/office/drawing/2014/main" id="{1D58BBB7-4F61-67AB-A4FB-BF4DCCE49743}"/>
              </a:ext>
            </a:extLst>
          </p:cNvPr>
          <p:cNvSpPr txBox="1"/>
          <p:nvPr userDrawn="1"/>
        </p:nvSpPr>
        <p:spPr>
          <a:xfrm>
            <a:off x="54675" y="6324600"/>
            <a:ext cx="2840925" cy="400110"/>
          </a:xfrm>
          <a:prstGeom prst="rect">
            <a:avLst/>
          </a:prstGeom>
          <a:noFill/>
        </p:spPr>
        <p:txBody>
          <a:bodyPr wrap="square" rtlCol="0">
            <a:spAutoFit/>
          </a:bodyPr>
          <a:lstStyle/>
          <a:p>
            <a:pPr algn="l"/>
            <a:r>
              <a:rPr lang="en-US" sz="1000" b="1" baseline="0" dirty="0">
                <a:solidFill>
                  <a:schemeClr val="tx1"/>
                </a:solidFill>
              </a:rPr>
              <a:t>Item 5.1.2.1</a:t>
            </a:r>
          </a:p>
          <a:p>
            <a:pPr algn="l"/>
            <a:r>
              <a:rPr lang="en-US" sz="1000" b="0" baseline="0" dirty="0">
                <a:solidFill>
                  <a:schemeClr val="tx1"/>
                </a:solidFill>
              </a:rPr>
              <a:t>ERCOT Public</a:t>
            </a:r>
            <a:endParaRPr lang="en-US" sz="1000" b="0" dirty="0">
              <a:solidFill>
                <a:schemeClr val="tx1"/>
              </a:solidFill>
            </a:endParaRPr>
          </a:p>
        </p:txBody>
      </p:sp>
    </p:spTree>
    <p:extLst>
      <p:ext uri="{BB962C8B-B14F-4D97-AF65-F5344CB8AC3E}">
        <p14:creationId xmlns:p14="http://schemas.microsoft.com/office/powerpoint/2010/main" val="3040841793"/>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50" r:id="rId17"/>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8.xml"/><Relationship Id="rId1" Type="http://schemas.openxmlformats.org/officeDocument/2006/relationships/themeOverride" Target="../theme/themeOverride13.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8.xml"/><Relationship Id="rId1" Type="http://schemas.openxmlformats.org/officeDocument/2006/relationships/themeOverride" Target="../theme/themeOverride14.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8.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8.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8.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8.xml"/><Relationship Id="rId1" Type="http://schemas.openxmlformats.org/officeDocument/2006/relationships/themeOverride" Target="../theme/themeOverride7.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8.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Box 6"/>
          <p:cNvSpPr txBox="1"/>
          <p:nvPr/>
        </p:nvSpPr>
        <p:spPr>
          <a:xfrm>
            <a:off x="3763819" y="1890117"/>
            <a:ext cx="5553740" cy="3077766"/>
          </a:xfrm>
          <a:prstGeom prst="rect">
            <a:avLst/>
          </a:prstGeom>
          <a:noFill/>
        </p:spPr>
        <p:txBody>
          <a:bodyPr wrap="square" rtlCol="0">
            <a:spAutoFit/>
          </a:bodyPr>
          <a:lstStyle/>
          <a:p>
            <a:r>
              <a:rPr lang="en-US" sz="2400" b="1" i="0" dirty="0">
                <a:solidFill>
                  <a:srgbClr val="212529"/>
                </a:solidFill>
                <a:effectLst/>
                <a:latin typeface="Roboto" panose="02000000000000000000" pitchFamily="2" charset="0"/>
              </a:rPr>
              <a:t>Item 5.1.2.1: ERCOT Comments on NPRR1186</a:t>
            </a:r>
          </a:p>
          <a:p>
            <a:endParaRPr lang="en-US" sz="2000" dirty="0">
              <a:solidFill>
                <a:srgbClr val="212529"/>
              </a:solidFill>
              <a:latin typeface="Roboto" panose="02000000000000000000" pitchFamily="2" charset="0"/>
            </a:endParaRPr>
          </a:p>
          <a:p>
            <a:r>
              <a:rPr lang="en-US" i="1" dirty="0"/>
              <a:t>Dan Woodfin</a:t>
            </a:r>
          </a:p>
          <a:p>
            <a:r>
              <a:rPr lang="en-US" dirty="0"/>
              <a:t>Vice President, System Operations</a:t>
            </a:r>
          </a:p>
          <a:p>
            <a:endParaRPr lang="en-US" dirty="0"/>
          </a:p>
          <a:p>
            <a:r>
              <a:rPr lang="en-US" dirty="0"/>
              <a:t>Reliability and Markets Committee Meeting</a:t>
            </a:r>
          </a:p>
          <a:p>
            <a:endParaRPr lang="en-US" dirty="0"/>
          </a:p>
          <a:p>
            <a:r>
              <a:rPr lang="en-US" dirty="0"/>
              <a:t>ERCOT Public</a:t>
            </a:r>
          </a:p>
          <a:p>
            <a:r>
              <a:rPr lang="en-US" dirty="0"/>
              <a:t>August 30, 2023</a:t>
            </a:r>
          </a:p>
        </p:txBody>
      </p:sp>
    </p:spTree>
    <p:extLst>
      <p:ext uri="{BB962C8B-B14F-4D97-AF65-F5344CB8AC3E}">
        <p14:creationId xmlns:p14="http://schemas.microsoft.com/office/powerpoint/2010/main" val="2193225714"/>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0CBC1-C623-D9B3-CFDF-02CE5A3466D5}"/>
              </a:ext>
            </a:extLst>
          </p:cNvPr>
          <p:cNvSpPr>
            <a:spLocks noGrp="1"/>
          </p:cNvSpPr>
          <p:nvPr>
            <p:ph type="title"/>
          </p:nvPr>
        </p:nvSpPr>
        <p:spPr/>
        <p:txBody>
          <a:bodyPr/>
          <a:lstStyle/>
          <a:p>
            <a:r>
              <a:rPr lang="en-US"/>
              <a:t>Summary</a:t>
            </a:r>
          </a:p>
        </p:txBody>
      </p:sp>
      <p:sp>
        <p:nvSpPr>
          <p:cNvPr id="3" name="Content Placeholder 2">
            <a:extLst>
              <a:ext uri="{FF2B5EF4-FFF2-40B4-BE49-F238E27FC236}">
                <a16:creationId xmlns:a16="http://schemas.microsoft.com/office/drawing/2014/main" id="{0CB411AF-B142-2614-9A71-A574B4261A8A}"/>
              </a:ext>
            </a:extLst>
          </p:cNvPr>
          <p:cNvSpPr>
            <a:spLocks noGrp="1"/>
          </p:cNvSpPr>
          <p:nvPr>
            <p:ph idx="1"/>
          </p:nvPr>
        </p:nvSpPr>
        <p:spPr/>
        <p:txBody>
          <a:bodyPr lIns="91440" tIns="45720" rIns="91440" bIns="45720" anchor="t"/>
          <a:lstStyle/>
          <a:p>
            <a:r>
              <a:rPr lang="en-US" sz="1400" dirty="0"/>
              <a:t>ERCOT tools do not adequately account for the limited duration of ESR deployment capabilities.</a:t>
            </a:r>
            <a:endParaRPr lang="en-US" sz="1400" dirty="0">
              <a:cs typeface="Arial"/>
            </a:endParaRPr>
          </a:p>
          <a:p>
            <a:r>
              <a:rPr lang="en-US" sz="1400" dirty="0"/>
              <a:t>QSEs are not adequately managing their portfolios to preserve sufficient SOC on ESRs they are designating to meet their AS Obligations in real time.</a:t>
            </a:r>
            <a:endParaRPr lang="en-US" sz="1400" dirty="0">
              <a:cs typeface="Arial"/>
            </a:endParaRPr>
          </a:p>
          <a:p>
            <a:r>
              <a:rPr lang="en-US" sz="1400" dirty="0"/>
              <a:t>With increasing numbers of ESRs providing Ancillary Services, this is an increasing reliability risk.</a:t>
            </a:r>
            <a:endParaRPr lang="en-US" sz="1400" dirty="0">
              <a:cs typeface="Arial"/>
            </a:endParaRPr>
          </a:p>
          <a:p>
            <a:r>
              <a:rPr lang="en-US" sz="1400" dirty="0"/>
              <a:t>RTC+B (with SOC accounting) is expected to mitigate many of these reliability concerns related to provision of AS from ESRs, but this will not be in place for over 3 years.</a:t>
            </a:r>
            <a:endParaRPr lang="en-US" sz="1400" dirty="0">
              <a:cs typeface="Arial"/>
            </a:endParaRPr>
          </a:p>
          <a:p>
            <a:r>
              <a:rPr lang="en-US" sz="1400" dirty="0"/>
              <a:t>NPRR1186 is essential to reduce these reliability risks in the interim.</a:t>
            </a:r>
            <a:endParaRPr lang="en-US" sz="1400" dirty="0">
              <a:cs typeface="Arial"/>
            </a:endParaRPr>
          </a:p>
          <a:p>
            <a:r>
              <a:rPr lang="en-US" sz="1400" dirty="0"/>
              <a:t>To avoid impacting RTC+B development timeline, the changes in NPRR1186 have been strategically designed so that these can be completed in a small window of resource availability.</a:t>
            </a:r>
            <a:endParaRPr lang="en-US" sz="1400" dirty="0">
              <a:cs typeface="Arial"/>
            </a:endParaRPr>
          </a:p>
          <a:p>
            <a:r>
              <a:rPr lang="en-US" sz="1400" dirty="0"/>
              <a:t>Among other things, NPRR1186 clarifies the metrics that ERCOT will use to assess whether a QSE that is providing AS with ESRs in real time is meeting its obligations for the products it has offered and been selected to provide.</a:t>
            </a:r>
            <a:endParaRPr lang="en-US" sz="1400" dirty="0">
              <a:cs typeface="Arial"/>
            </a:endParaRPr>
          </a:p>
          <a:p>
            <a:r>
              <a:rPr lang="en-US" sz="1400" dirty="0"/>
              <a:t>Eolian has identified one limited issue that ERCOT agrees deserves more consideration relating to the deployment of energy from ESRs providing ECRS and Non-Spin during scarcity conditions.  If the Board chooses to remand the NPRR to TAC for further language changes, any further debate should be tightly limited to that one issue so as to avoid delays to the RTC+B project.</a:t>
            </a:r>
            <a:endParaRPr lang="en-US" sz="1400" dirty="0">
              <a:cs typeface="Arial"/>
            </a:endParaRPr>
          </a:p>
          <a:p>
            <a:endParaRPr lang="en-US" sz="1400" dirty="0"/>
          </a:p>
          <a:p>
            <a:endParaRPr lang="en-US" sz="1400" dirty="0"/>
          </a:p>
          <a:p>
            <a:pPr lvl="1"/>
            <a:endParaRPr lang="en-US" sz="1000" dirty="0"/>
          </a:p>
        </p:txBody>
      </p:sp>
      <p:sp>
        <p:nvSpPr>
          <p:cNvPr id="4" name="Slide Number Placeholder 3">
            <a:extLst>
              <a:ext uri="{FF2B5EF4-FFF2-40B4-BE49-F238E27FC236}">
                <a16:creationId xmlns:a16="http://schemas.microsoft.com/office/drawing/2014/main" id="{C34097A0-092F-2DB5-8DE2-6E4F07153036}"/>
              </a:ext>
            </a:extLst>
          </p:cNvPr>
          <p:cNvSpPr>
            <a:spLocks noGrp="1"/>
          </p:cNvSpPr>
          <p:nvPr>
            <p:ph type="sldNum" sz="quarter" idx="4"/>
          </p:nvPr>
        </p:nvSpPr>
        <p:spPr>
          <a:xfrm>
            <a:off x="8458200" y="6449291"/>
            <a:ext cx="609600" cy="296862"/>
          </a:xfrm>
        </p:spPr>
        <p:txBody>
          <a:bodyPr/>
          <a:lstStyle/>
          <a:p>
            <a:fld id="{1D93BD3E-1E9A-4970-A6F7-E7AC52762E0C}" type="slidenum">
              <a:rPr lang="en-US" smtClean="0"/>
              <a:pPr/>
              <a:t>10</a:t>
            </a:fld>
            <a:endParaRPr lang="en-US"/>
          </a:p>
        </p:txBody>
      </p:sp>
      <p:sp>
        <p:nvSpPr>
          <p:cNvPr id="5" name="TextBox 4">
            <a:extLst>
              <a:ext uri="{FF2B5EF4-FFF2-40B4-BE49-F238E27FC236}">
                <a16:creationId xmlns:a16="http://schemas.microsoft.com/office/drawing/2014/main" id="{0EDCEBED-D754-FF2B-3CFE-C6B6005B19E9}"/>
              </a:ext>
            </a:extLst>
          </p:cNvPr>
          <p:cNvSpPr txBox="1"/>
          <p:nvPr/>
        </p:nvSpPr>
        <p:spPr>
          <a:xfrm>
            <a:off x="690482" y="5022680"/>
            <a:ext cx="7767718" cy="830997"/>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600" b="1" dirty="0">
                <a:latin typeface="Arial" panose="020B0604020202020204"/>
              </a:rPr>
              <a:t>Key Takeaway: </a:t>
            </a:r>
            <a:r>
              <a:rPr lang="en-US" sz="1600" dirty="0">
                <a:latin typeface="Arial" panose="020B0604020202020204"/>
              </a:rPr>
              <a:t>ERCOT requests that the Board remand the NPRR to TAC to address the limited "scarcity deployment issue"; otherwise, ERCOT requests approval of the TAC-recommended version of </a:t>
            </a:r>
            <a:r>
              <a:rPr lang="en-US" sz="1600" dirty="0"/>
              <a:t>NPRR1186.</a:t>
            </a:r>
            <a:endParaRPr lang="en-US" sz="1600" dirty="0">
              <a:cs typeface="Arial"/>
            </a:endParaRPr>
          </a:p>
        </p:txBody>
      </p:sp>
    </p:spTree>
    <p:extLst>
      <p:ext uri="{BB962C8B-B14F-4D97-AF65-F5344CB8AC3E}">
        <p14:creationId xmlns:p14="http://schemas.microsoft.com/office/powerpoint/2010/main" val="4284550086"/>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FDF90F-2BF2-C00E-5102-E4D715F7B7AF}"/>
              </a:ext>
            </a:extLst>
          </p:cNvPr>
          <p:cNvSpPr>
            <a:spLocks noGrp="1"/>
          </p:cNvSpPr>
          <p:nvPr>
            <p:ph idx="1"/>
          </p:nvPr>
        </p:nvSpPr>
        <p:spPr/>
        <p:txBody>
          <a:bodyPr anchor="ctr"/>
          <a:lstStyle/>
          <a:p>
            <a:pPr marL="0" indent="0" algn="ctr">
              <a:buNone/>
            </a:pPr>
            <a:r>
              <a:rPr lang="en-US"/>
              <a:t>Questions?</a:t>
            </a:r>
          </a:p>
        </p:txBody>
      </p:sp>
      <p:sp>
        <p:nvSpPr>
          <p:cNvPr id="4" name="Slide Number Placeholder 3">
            <a:extLst>
              <a:ext uri="{FF2B5EF4-FFF2-40B4-BE49-F238E27FC236}">
                <a16:creationId xmlns:a16="http://schemas.microsoft.com/office/drawing/2014/main" id="{E3FE90B0-C6FF-F8F6-190F-59F4244EC81D}"/>
              </a:ext>
            </a:extLst>
          </p:cNvPr>
          <p:cNvSpPr>
            <a:spLocks noGrp="1"/>
          </p:cNvSpPr>
          <p:nvPr>
            <p:ph type="sldNum" sz="quarter" idx="4"/>
          </p:nvPr>
        </p:nvSpPr>
        <p:spPr>
          <a:xfrm>
            <a:off x="8458200" y="6440051"/>
            <a:ext cx="609600" cy="296862"/>
          </a:xfrm>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2833133933"/>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FDF90F-2BF2-C00E-5102-E4D715F7B7AF}"/>
              </a:ext>
            </a:extLst>
          </p:cNvPr>
          <p:cNvSpPr>
            <a:spLocks noGrp="1"/>
          </p:cNvSpPr>
          <p:nvPr>
            <p:ph idx="1"/>
          </p:nvPr>
        </p:nvSpPr>
        <p:spPr/>
        <p:txBody>
          <a:bodyPr anchor="ctr"/>
          <a:lstStyle/>
          <a:p>
            <a:pPr marL="0" indent="0" algn="ctr">
              <a:buNone/>
            </a:pPr>
            <a:r>
              <a:rPr lang="en-US"/>
              <a:t>Appendix</a:t>
            </a:r>
          </a:p>
        </p:txBody>
      </p:sp>
      <p:sp>
        <p:nvSpPr>
          <p:cNvPr id="4" name="Slide Number Placeholder 3">
            <a:extLst>
              <a:ext uri="{FF2B5EF4-FFF2-40B4-BE49-F238E27FC236}">
                <a16:creationId xmlns:a16="http://schemas.microsoft.com/office/drawing/2014/main" id="{E3FE90B0-C6FF-F8F6-190F-59F4244EC81D}"/>
              </a:ext>
            </a:extLst>
          </p:cNvPr>
          <p:cNvSpPr>
            <a:spLocks noGrp="1"/>
          </p:cNvSpPr>
          <p:nvPr>
            <p:ph type="sldNum" sz="quarter" idx="4"/>
          </p:nvPr>
        </p:nvSpPr>
        <p:spPr>
          <a:xfrm>
            <a:off x="8458200" y="6440050"/>
            <a:ext cx="609600" cy="296862"/>
          </a:xfrm>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2415536622"/>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785C0-C067-C4E1-DCA0-F389598D69D4}"/>
              </a:ext>
            </a:extLst>
          </p:cNvPr>
          <p:cNvSpPr>
            <a:spLocks noGrp="1"/>
          </p:cNvSpPr>
          <p:nvPr>
            <p:ph type="title"/>
          </p:nvPr>
        </p:nvSpPr>
        <p:spPr/>
        <p:txBody>
          <a:bodyPr/>
          <a:lstStyle/>
          <a:p>
            <a:r>
              <a:rPr lang="en-US"/>
              <a:t>Shorter Duration ESRs provide AS in several Consecutive Hours</a:t>
            </a:r>
          </a:p>
        </p:txBody>
      </p:sp>
      <p:sp>
        <p:nvSpPr>
          <p:cNvPr id="3" name="Content Placeholder 2">
            <a:extLst>
              <a:ext uri="{FF2B5EF4-FFF2-40B4-BE49-F238E27FC236}">
                <a16:creationId xmlns:a16="http://schemas.microsoft.com/office/drawing/2014/main" id="{2B295AA8-3BF7-A0B3-3AEC-2966CB5268AE}"/>
              </a:ext>
            </a:extLst>
          </p:cNvPr>
          <p:cNvSpPr>
            <a:spLocks noGrp="1"/>
          </p:cNvSpPr>
          <p:nvPr>
            <p:ph idx="1"/>
          </p:nvPr>
        </p:nvSpPr>
        <p:spPr>
          <a:xfrm>
            <a:off x="304799" y="1066800"/>
            <a:ext cx="4385795" cy="4853233"/>
          </a:xfrm>
        </p:spPr>
        <p:txBody>
          <a:bodyPr lIns="91440" tIns="45720" rIns="91440" bIns="45720" anchor="t"/>
          <a:lstStyle/>
          <a:p>
            <a:r>
              <a:rPr lang="en-US" sz="1400"/>
              <a:t>Most ESRs interconnected or planning to interconnect are less than 2-hour batteries.</a:t>
            </a:r>
            <a:endParaRPr lang="en-US" sz="1400">
              <a:cs typeface="Arial"/>
            </a:endParaRPr>
          </a:p>
          <a:p>
            <a:endParaRPr lang="en-US" sz="400"/>
          </a:p>
          <a:p>
            <a:r>
              <a:rPr lang="en-US" sz="1400"/>
              <a:t>In reviewing the AS that these ESRs provided in real time between June 1 and Aug 24, 2023, </a:t>
            </a:r>
            <a:endParaRPr lang="en-US" sz="1400">
              <a:cs typeface="Arial"/>
            </a:endParaRPr>
          </a:p>
          <a:p>
            <a:pPr lvl="1"/>
            <a:r>
              <a:rPr lang="en-US" sz="1200"/>
              <a:t>98.6% of ESRs with an RRS obligation carried that obligation for more than 4 consecutive hours.</a:t>
            </a:r>
            <a:endParaRPr lang="en-US" sz="1200">
              <a:cs typeface="Arial"/>
            </a:endParaRPr>
          </a:p>
          <a:p>
            <a:pPr lvl="1"/>
            <a:r>
              <a:rPr lang="en-US" sz="1200"/>
              <a:t>67.6% of ESRs with an ECRS obligation carried that obligation for more than 4 consecutive hours.</a:t>
            </a:r>
            <a:endParaRPr lang="en-US" sz="1200">
              <a:cs typeface="Arial"/>
            </a:endParaRPr>
          </a:p>
          <a:p>
            <a:pPr lvl="1"/>
            <a:r>
              <a:rPr lang="en-US" sz="1200"/>
              <a:t>64.7% of ESRs with a Regulation Up obligation carried that obligation for more than 4 consecutive hours.</a:t>
            </a:r>
            <a:endParaRPr lang="en-US" sz="1200">
              <a:cs typeface="Arial"/>
            </a:endParaRPr>
          </a:p>
          <a:p>
            <a:r>
              <a:rPr lang="en-US" sz="1400"/>
              <a:t>ECRS and Non-Spin are Ancillary Services that are utilized to cover risks associated with net load forecast errors that may last for multiple hours. </a:t>
            </a:r>
            <a:endParaRPr lang="en-US" sz="1400">
              <a:cs typeface="Arial"/>
            </a:endParaRPr>
          </a:p>
          <a:p>
            <a:pPr lvl="1"/>
            <a:r>
              <a:rPr lang="en-US" sz="1200"/>
              <a:t>Non-Spin may also be used to cover risks associated with thermal Resource intra-day Forced Outages, which may also last several consecutive hours.  </a:t>
            </a:r>
            <a:endParaRPr lang="en-US" sz="1200">
              <a:cs typeface="Arial"/>
            </a:endParaRPr>
          </a:p>
          <a:p>
            <a:endParaRPr lang="en-US"/>
          </a:p>
        </p:txBody>
      </p:sp>
      <p:sp>
        <p:nvSpPr>
          <p:cNvPr id="4" name="Slide Number Placeholder 3">
            <a:extLst>
              <a:ext uri="{FF2B5EF4-FFF2-40B4-BE49-F238E27FC236}">
                <a16:creationId xmlns:a16="http://schemas.microsoft.com/office/drawing/2014/main" id="{29F97A76-61B8-CBEE-12E1-80E22BD7ED2A}"/>
              </a:ext>
            </a:extLst>
          </p:cNvPr>
          <p:cNvSpPr>
            <a:spLocks noGrp="1"/>
          </p:cNvSpPr>
          <p:nvPr>
            <p:ph type="sldNum" sz="quarter" idx="4"/>
          </p:nvPr>
        </p:nvSpPr>
        <p:spPr>
          <a:xfrm>
            <a:off x="8458200" y="6449289"/>
            <a:ext cx="609600" cy="296862"/>
          </a:xfrm>
        </p:spPr>
        <p:txBody>
          <a:bodyPr/>
          <a:lstStyle/>
          <a:p>
            <a:fld id="{1D93BD3E-1E9A-4970-A6F7-E7AC52762E0C}" type="slidenum">
              <a:rPr lang="en-US" smtClean="0"/>
              <a:pPr/>
              <a:t>13</a:t>
            </a:fld>
            <a:endParaRPr lang="en-US"/>
          </a:p>
        </p:txBody>
      </p:sp>
      <p:pic>
        <p:nvPicPr>
          <p:cNvPr id="5" name="Picture 4">
            <a:extLst>
              <a:ext uri="{FF2B5EF4-FFF2-40B4-BE49-F238E27FC236}">
                <a16:creationId xmlns:a16="http://schemas.microsoft.com/office/drawing/2014/main" id="{F4F9DBA7-C023-714B-CE60-3DCB03378733}"/>
              </a:ext>
            </a:extLst>
          </p:cNvPr>
          <p:cNvPicPr>
            <a:picLocks noChangeAspect="1"/>
          </p:cNvPicPr>
          <p:nvPr/>
        </p:nvPicPr>
        <p:blipFill>
          <a:blip r:embed="rId3"/>
          <a:stretch>
            <a:fillRect/>
          </a:stretch>
        </p:blipFill>
        <p:spPr>
          <a:xfrm>
            <a:off x="4733712" y="638693"/>
            <a:ext cx="4385795" cy="2057981"/>
          </a:xfrm>
          <a:prstGeom prst="rect">
            <a:avLst/>
          </a:prstGeom>
        </p:spPr>
      </p:pic>
      <p:sp>
        <p:nvSpPr>
          <p:cNvPr id="6" name="TextBox 5">
            <a:extLst>
              <a:ext uri="{FF2B5EF4-FFF2-40B4-BE49-F238E27FC236}">
                <a16:creationId xmlns:a16="http://schemas.microsoft.com/office/drawing/2014/main" id="{D637893D-ED83-9BE5-8DC1-392C502B6F47}"/>
              </a:ext>
            </a:extLst>
          </p:cNvPr>
          <p:cNvSpPr txBox="1"/>
          <p:nvPr/>
        </p:nvSpPr>
        <p:spPr>
          <a:xfrm>
            <a:off x="5638800" y="1074964"/>
            <a:ext cx="304800" cy="1447800"/>
          </a:xfrm>
          <a:prstGeom prst="rect">
            <a:avLst/>
          </a:prstGeom>
          <a:noFill/>
          <a:ln w="28575">
            <a:solidFill>
              <a:schemeClr val="accent6"/>
            </a:solidFill>
          </a:ln>
        </p:spPr>
        <p:txBody>
          <a:bodyPr wrap="square" rtlCol="0">
            <a:spAutoFit/>
          </a:bodyPr>
          <a:lstStyle/>
          <a:p>
            <a:endParaRPr lang="en-US"/>
          </a:p>
        </p:txBody>
      </p:sp>
      <p:sp>
        <p:nvSpPr>
          <p:cNvPr id="7" name="TextBox 6">
            <a:extLst>
              <a:ext uri="{FF2B5EF4-FFF2-40B4-BE49-F238E27FC236}">
                <a16:creationId xmlns:a16="http://schemas.microsoft.com/office/drawing/2014/main" id="{9B8369C6-D94E-DDA3-40FD-5265F8BFA1F3}"/>
              </a:ext>
            </a:extLst>
          </p:cNvPr>
          <p:cNvSpPr txBox="1"/>
          <p:nvPr/>
        </p:nvSpPr>
        <p:spPr>
          <a:xfrm>
            <a:off x="7620000" y="1096186"/>
            <a:ext cx="304800" cy="1447800"/>
          </a:xfrm>
          <a:prstGeom prst="rect">
            <a:avLst/>
          </a:prstGeom>
          <a:noFill/>
          <a:ln w="28575">
            <a:solidFill>
              <a:schemeClr val="accent6"/>
            </a:solidFill>
          </a:ln>
        </p:spPr>
        <p:txBody>
          <a:bodyPr wrap="square" rtlCol="0">
            <a:spAutoFit/>
          </a:bodyPr>
          <a:lstStyle/>
          <a:p>
            <a:endParaRPr lang="en-US"/>
          </a:p>
        </p:txBody>
      </p:sp>
      <p:sp>
        <p:nvSpPr>
          <p:cNvPr id="8" name="TextBox 7">
            <a:extLst>
              <a:ext uri="{FF2B5EF4-FFF2-40B4-BE49-F238E27FC236}">
                <a16:creationId xmlns:a16="http://schemas.microsoft.com/office/drawing/2014/main" id="{A8CBF829-FB4A-3563-653A-5C297A02955C}"/>
              </a:ext>
            </a:extLst>
          </p:cNvPr>
          <p:cNvSpPr txBox="1"/>
          <p:nvPr/>
        </p:nvSpPr>
        <p:spPr>
          <a:xfrm>
            <a:off x="462425" y="5246847"/>
            <a:ext cx="8456337" cy="738664"/>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400" b="1" dirty="0">
                <a:latin typeface="Arial" panose="020B0604020202020204"/>
              </a:rPr>
              <a:t>Key Takeaway: </a:t>
            </a:r>
            <a:r>
              <a:rPr lang="en-US" sz="1400" dirty="0"/>
              <a:t>With (a) the consistent provision of up AS from short-duration ESRs in several consecutive hours and (b) the lack of appropriate tools to monitor ESRs to support the expected growth in ESRs, the 2- and 4-hour duration requirements for ECRS and Non-Spin continue to be essential.</a:t>
            </a:r>
            <a:endParaRPr lang="en-US" sz="1400" dirty="0">
              <a:solidFill>
                <a:prstClr val="black"/>
              </a:solidFill>
              <a:latin typeface="Arial" panose="020B0604020202020204"/>
            </a:endParaRPr>
          </a:p>
        </p:txBody>
      </p:sp>
      <p:pic>
        <p:nvPicPr>
          <p:cNvPr id="15" name="Picture 14">
            <a:extLst>
              <a:ext uri="{FF2B5EF4-FFF2-40B4-BE49-F238E27FC236}">
                <a16:creationId xmlns:a16="http://schemas.microsoft.com/office/drawing/2014/main" id="{5A546EDD-7357-160E-6A85-12A9CA2F9BA2}"/>
              </a:ext>
            </a:extLst>
          </p:cNvPr>
          <p:cNvPicPr>
            <a:picLocks noChangeAspect="1"/>
          </p:cNvPicPr>
          <p:nvPr/>
        </p:nvPicPr>
        <p:blipFill>
          <a:blip r:embed="rId4"/>
          <a:stretch>
            <a:fillRect/>
          </a:stretch>
        </p:blipFill>
        <p:spPr>
          <a:xfrm>
            <a:off x="4733712" y="2696674"/>
            <a:ext cx="4385795" cy="2406620"/>
          </a:xfrm>
          <a:prstGeom prst="rect">
            <a:avLst/>
          </a:prstGeom>
        </p:spPr>
      </p:pic>
    </p:spTree>
    <p:extLst>
      <p:ext uri="{BB962C8B-B14F-4D97-AF65-F5344CB8AC3E}">
        <p14:creationId xmlns:p14="http://schemas.microsoft.com/office/powerpoint/2010/main" val="1134508047"/>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00721-000C-99C0-9F4B-D3ADC4E769E0}"/>
              </a:ext>
            </a:extLst>
          </p:cNvPr>
          <p:cNvSpPr>
            <a:spLocks noGrp="1"/>
          </p:cNvSpPr>
          <p:nvPr>
            <p:ph type="title"/>
          </p:nvPr>
        </p:nvSpPr>
        <p:spPr>
          <a:noFill/>
        </p:spPr>
        <p:txBody>
          <a:bodyPr/>
          <a:lstStyle/>
          <a:p>
            <a:r>
              <a:rPr lang="en-US" sz="2000"/>
              <a:t>Example SOC shortfall results in inability to follow dispatch</a:t>
            </a:r>
          </a:p>
        </p:txBody>
      </p:sp>
      <p:sp>
        <p:nvSpPr>
          <p:cNvPr id="3" name="Content Placeholder 2">
            <a:extLst>
              <a:ext uri="{FF2B5EF4-FFF2-40B4-BE49-F238E27FC236}">
                <a16:creationId xmlns:a16="http://schemas.microsoft.com/office/drawing/2014/main" id="{3997A933-BCCB-5202-253F-8AF6C39AAE23}"/>
              </a:ext>
            </a:extLst>
          </p:cNvPr>
          <p:cNvSpPr>
            <a:spLocks noGrp="1"/>
          </p:cNvSpPr>
          <p:nvPr>
            <p:ph idx="1"/>
          </p:nvPr>
        </p:nvSpPr>
        <p:spPr>
          <a:xfrm>
            <a:off x="304800" y="814633"/>
            <a:ext cx="8534400" cy="5105401"/>
          </a:xfrm>
        </p:spPr>
        <p:txBody>
          <a:bodyPr lIns="91440" tIns="45720" rIns="91440" bIns="45720" anchor="t"/>
          <a:lstStyle/>
          <a:p>
            <a:r>
              <a:rPr lang="en-US" sz="1400"/>
              <a:t>Example of an ESR that was providing up AS on Aug 17 between 1800 and 2000. This ESR at start of HE20 did not have sufficient SOC for the total up AS (Reg Up &amp; RRS) requirement that it was providing and was eventually unable to follow its total dispatch instruction.</a:t>
            </a:r>
          </a:p>
        </p:txBody>
      </p:sp>
      <p:sp>
        <p:nvSpPr>
          <p:cNvPr id="4" name="Slide Number Placeholder 3">
            <a:extLst>
              <a:ext uri="{FF2B5EF4-FFF2-40B4-BE49-F238E27FC236}">
                <a16:creationId xmlns:a16="http://schemas.microsoft.com/office/drawing/2014/main" id="{460D3772-389F-2C12-B840-96B1737AF5AD}"/>
              </a:ext>
            </a:extLst>
          </p:cNvPr>
          <p:cNvSpPr>
            <a:spLocks noGrp="1"/>
          </p:cNvSpPr>
          <p:nvPr>
            <p:ph type="sldNum" sz="quarter" idx="4"/>
          </p:nvPr>
        </p:nvSpPr>
        <p:spPr>
          <a:xfrm>
            <a:off x="8426731" y="6391080"/>
            <a:ext cx="609600" cy="296862"/>
          </a:xfrm>
        </p:spPr>
        <p:txBody>
          <a:bodyPr/>
          <a:lstStyle/>
          <a:p>
            <a:fld id="{1D93BD3E-1E9A-4970-A6F7-E7AC52762E0C}" type="slidenum">
              <a:rPr lang="en-US" smtClean="0"/>
              <a:pPr/>
              <a:t>14</a:t>
            </a:fld>
            <a:endParaRPr lang="en-US" dirty="0"/>
          </a:p>
        </p:txBody>
      </p:sp>
      <p:sp>
        <p:nvSpPr>
          <p:cNvPr id="5" name="TextBox 4">
            <a:extLst>
              <a:ext uri="{FF2B5EF4-FFF2-40B4-BE49-F238E27FC236}">
                <a16:creationId xmlns:a16="http://schemas.microsoft.com/office/drawing/2014/main" id="{665E8413-B333-D044-D50A-E7D989530C87}"/>
              </a:ext>
            </a:extLst>
          </p:cNvPr>
          <p:cNvSpPr txBox="1"/>
          <p:nvPr/>
        </p:nvSpPr>
        <p:spPr>
          <a:xfrm>
            <a:off x="2057400" y="5867860"/>
            <a:ext cx="6629400" cy="523220"/>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400" b="1" dirty="0">
                <a:latin typeface="Arial" panose="020B0604020202020204"/>
              </a:rPr>
              <a:t>Key Takeaway: </a:t>
            </a:r>
            <a:r>
              <a:rPr lang="en-US" sz="1400" dirty="0">
                <a:latin typeface="Arial" panose="020B0604020202020204"/>
              </a:rPr>
              <a:t>Today’s status quo is not ensuring ESRs that carry AS maintain sufficient SOC to fulfill the ESR’s remaining obligation in the hour. </a:t>
            </a:r>
            <a:endParaRPr lang="en-US" sz="1400" dirty="0">
              <a:solidFill>
                <a:prstClr val="black"/>
              </a:solidFill>
              <a:latin typeface="Arial" panose="020B0604020202020204"/>
            </a:endParaRPr>
          </a:p>
        </p:txBody>
      </p:sp>
      <p:sp>
        <p:nvSpPr>
          <p:cNvPr id="6" name="TextBox 5">
            <a:extLst>
              <a:ext uri="{FF2B5EF4-FFF2-40B4-BE49-F238E27FC236}">
                <a16:creationId xmlns:a16="http://schemas.microsoft.com/office/drawing/2014/main" id="{7CC7245E-8245-246D-AAA2-84FC5387E0E8}"/>
              </a:ext>
            </a:extLst>
          </p:cNvPr>
          <p:cNvSpPr txBox="1"/>
          <p:nvPr/>
        </p:nvSpPr>
        <p:spPr>
          <a:xfrm>
            <a:off x="1703908" y="6509676"/>
            <a:ext cx="6982892" cy="246221"/>
          </a:xfrm>
          <a:prstGeom prst="rect">
            <a:avLst/>
          </a:prstGeom>
          <a:noFill/>
        </p:spPr>
        <p:txBody>
          <a:bodyPr wrap="square" rtlCol="0">
            <a:spAutoFit/>
          </a:bodyPr>
          <a:lstStyle/>
          <a:p>
            <a:r>
              <a:rPr lang="en-US" sz="1000"/>
              <a:t>*In this image Yellow shade signifies an active ECRS deployment and gray shade signifies an active RRS deployment.</a:t>
            </a:r>
          </a:p>
        </p:txBody>
      </p:sp>
      <p:pic>
        <p:nvPicPr>
          <p:cNvPr id="10" name="Picture 2" descr="image">
            <a:extLst>
              <a:ext uri="{FF2B5EF4-FFF2-40B4-BE49-F238E27FC236}">
                <a16:creationId xmlns:a16="http://schemas.microsoft.com/office/drawing/2014/main" id="{02EA09E5-3E52-4851-2FF8-3190E839A2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149" y="1529172"/>
            <a:ext cx="8382000" cy="4215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9550084"/>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3099654-B615-CDE2-EEB5-64A80B638903}"/>
              </a:ext>
            </a:extLst>
          </p:cNvPr>
          <p:cNvSpPr txBox="1"/>
          <p:nvPr/>
        </p:nvSpPr>
        <p:spPr>
          <a:xfrm>
            <a:off x="337207" y="4954948"/>
            <a:ext cx="8534400" cy="830997"/>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600" b="1" dirty="0"/>
              <a:t>Key Takeaway: </a:t>
            </a:r>
            <a:r>
              <a:rPr lang="en-US" sz="1600" dirty="0"/>
              <a:t>This presentation will describe the reliability risks that ERCOT foresees with increasing growth in ESRs and the proposed approach to mitigate the risk until Real-Time Co-optimization with Battery Single Model (RTC+B) is implemented.</a:t>
            </a:r>
            <a:endParaRPr lang="en-US" sz="1400" dirty="0"/>
          </a:p>
        </p:txBody>
      </p:sp>
      <p:sp>
        <p:nvSpPr>
          <p:cNvPr id="2" name="Title 1"/>
          <p:cNvSpPr>
            <a:spLocks noGrp="1"/>
          </p:cNvSpPr>
          <p:nvPr>
            <p:ph type="title"/>
          </p:nvPr>
        </p:nvSpPr>
        <p:spPr/>
        <p:txBody>
          <a:bodyPr/>
          <a:lstStyle/>
          <a:p>
            <a:r>
              <a:rPr lang="en-US" b="1">
                <a:solidFill>
                  <a:schemeClr val="accent1"/>
                </a:solidFill>
              </a:rPr>
              <a:t>Overview</a:t>
            </a:r>
          </a:p>
        </p:txBody>
      </p:sp>
      <p:sp>
        <p:nvSpPr>
          <p:cNvPr id="3" name="Content Placeholder 2"/>
          <p:cNvSpPr>
            <a:spLocks noGrp="1"/>
          </p:cNvSpPr>
          <p:nvPr>
            <p:ph idx="1"/>
          </p:nvPr>
        </p:nvSpPr>
        <p:spPr>
          <a:xfrm>
            <a:off x="304800" y="914400"/>
            <a:ext cx="8534400" cy="2133600"/>
          </a:xfrm>
        </p:spPr>
        <p:txBody>
          <a:bodyPr lIns="91440" tIns="45720" rIns="91440" bIns="45720" anchor="t"/>
          <a:lstStyle/>
          <a:p>
            <a:r>
              <a:rPr lang="en-US" sz="2000" b="1" dirty="0"/>
              <a:t>Summary of changes in NPRR1186 </a:t>
            </a:r>
          </a:p>
          <a:p>
            <a:pPr marL="798195" lvl="1" indent="-340995">
              <a:buFont typeface="+mj-lt"/>
              <a:buAutoNum type="alphaLcParenR"/>
            </a:pPr>
            <a:r>
              <a:rPr lang="en-US" sz="1400" dirty="0"/>
              <a:t>Updates inputs to Reliability Unit Commitment (RUC) studies so that RUC considers an Energy Storage Resource’s (ESR’s) State Of Charge (SOC); </a:t>
            </a:r>
            <a:endParaRPr lang="en-US" sz="1400" dirty="0">
              <a:cs typeface="Arial"/>
            </a:endParaRPr>
          </a:p>
          <a:p>
            <a:pPr marL="800100" lvl="1" indent="-342900">
              <a:buFont typeface="+mj-lt"/>
              <a:buAutoNum type="alphaLcParenR"/>
            </a:pPr>
            <a:r>
              <a:rPr lang="en-US" sz="1400" dirty="0"/>
              <a:t>Clarifies SOC requirements when ESRs are providing AS and specifies compliance requirements for SOC; and  </a:t>
            </a:r>
            <a:endParaRPr lang="en-US" sz="1400" dirty="0">
              <a:cs typeface="Arial"/>
            </a:endParaRPr>
          </a:p>
          <a:p>
            <a:pPr marL="800100" lvl="1" indent="-342900">
              <a:buFont typeface="+mj-lt"/>
              <a:buAutoNum type="alphaLcParenR"/>
            </a:pPr>
            <a:r>
              <a:rPr lang="en-US" sz="1400" dirty="0"/>
              <a:t>Updates inputs to Security Constrained Economic Dispatch (SCED) such that ESR Base Points preserve the SOC needed to fulfill the ESR’s AS obligation in the remainder of the Operating Hour. </a:t>
            </a:r>
            <a:endParaRPr lang="en-US" sz="1400" dirty="0">
              <a:cs typeface="Arial"/>
            </a:endParaRPr>
          </a:p>
          <a:p>
            <a:r>
              <a:rPr lang="en-US" sz="2000" b="1" dirty="0"/>
              <a:t>Purpose of Presentation</a:t>
            </a:r>
            <a:endParaRPr lang="en-US" sz="2000" b="1" dirty="0">
              <a:cs typeface="Arial"/>
            </a:endParaRPr>
          </a:p>
          <a:p>
            <a:pPr lvl="1"/>
            <a:r>
              <a:rPr lang="en-US" sz="1600" dirty="0"/>
              <a:t>Provide rationale for NPRR1186</a:t>
            </a:r>
            <a:endParaRPr lang="en-US" sz="1600" dirty="0">
              <a:cs typeface="Arial"/>
            </a:endParaRPr>
          </a:p>
          <a:p>
            <a:r>
              <a:rPr lang="en-US" sz="2000" b="1" dirty="0"/>
              <a:t>Voting Items / Requests</a:t>
            </a:r>
            <a:endParaRPr lang="en-US" sz="2000" b="1" dirty="0">
              <a:cs typeface="Arial"/>
            </a:endParaRPr>
          </a:p>
          <a:p>
            <a:pPr lvl="1"/>
            <a:r>
              <a:rPr lang="en-US" sz="1600" dirty="0"/>
              <a:t>Remand to TAC with instructions to provide recommendation on one limited issue which Eolian has raised and ERCOT agrees should be addressed</a:t>
            </a:r>
            <a:r>
              <a:rPr lang="en-US" sz="1700" dirty="0"/>
              <a:t>; </a:t>
            </a:r>
            <a:r>
              <a:rPr lang="en-US" sz="1600" dirty="0"/>
              <a:t>otherwise, ERCOT requests approval of the TAC-recommended version of NPRR1186.</a:t>
            </a:r>
            <a:endParaRPr lang="en-US" sz="1600" dirty="0">
              <a:cs typeface="Arial"/>
            </a:endParaRPr>
          </a:p>
        </p:txBody>
      </p:sp>
      <p:sp>
        <p:nvSpPr>
          <p:cNvPr id="4" name="Slide Number Placeholder 3"/>
          <p:cNvSpPr>
            <a:spLocks noGrp="1"/>
          </p:cNvSpPr>
          <p:nvPr>
            <p:ph type="sldNum" sz="quarter" idx="4"/>
          </p:nvPr>
        </p:nvSpPr>
        <p:spPr>
          <a:xfrm>
            <a:off x="8458200" y="6393864"/>
            <a:ext cx="609600" cy="296862"/>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435642795"/>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4B422-70BC-4563-0C20-0C0CBA8605F4}"/>
              </a:ext>
            </a:extLst>
          </p:cNvPr>
          <p:cNvSpPr>
            <a:spLocks noGrp="1"/>
          </p:cNvSpPr>
          <p:nvPr>
            <p:ph type="title"/>
          </p:nvPr>
        </p:nvSpPr>
        <p:spPr/>
        <p:txBody>
          <a:bodyPr/>
          <a:lstStyle/>
          <a:p>
            <a:r>
              <a:rPr lang="en-US"/>
              <a:t>NPRR1186 Introduction</a:t>
            </a:r>
          </a:p>
        </p:txBody>
      </p:sp>
      <p:sp>
        <p:nvSpPr>
          <p:cNvPr id="3" name="Content Placeholder 2">
            <a:extLst>
              <a:ext uri="{FF2B5EF4-FFF2-40B4-BE49-F238E27FC236}">
                <a16:creationId xmlns:a16="http://schemas.microsoft.com/office/drawing/2014/main" id="{7B73F6C8-C769-5AB2-EA41-4754A6ED0DC3}"/>
              </a:ext>
            </a:extLst>
          </p:cNvPr>
          <p:cNvSpPr>
            <a:spLocks noGrp="1"/>
          </p:cNvSpPr>
          <p:nvPr>
            <p:ph idx="1"/>
          </p:nvPr>
        </p:nvSpPr>
        <p:spPr>
          <a:xfrm>
            <a:off x="304800" y="814634"/>
            <a:ext cx="8229600" cy="5105400"/>
          </a:xfrm>
        </p:spPr>
        <p:txBody>
          <a:bodyPr lIns="91440" tIns="45720" rIns="91440" bIns="45720" anchor="t"/>
          <a:lstStyle/>
          <a:p>
            <a:r>
              <a:rPr lang="en-US" sz="1400"/>
              <a:t>Installed capacity of batteries (ESRs) and their penetration in provision of Ancillary Services (AS) is growing rapidly.</a:t>
            </a:r>
          </a:p>
          <a:p>
            <a:pPr lvl="1"/>
            <a:r>
              <a:rPr lang="en-US" sz="1200"/>
              <a:t>Every hour, ESRs are already providing more than 60% of ERCOT’s Regulation Up (Reg Up) and Responsive Reserve Service (RRS) Ancillary Services (AS).</a:t>
            </a:r>
            <a:endParaRPr lang="en-US" sz="1200">
              <a:cs typeface="Arial"/>
            </a:endParaRPr>
          </a:p>
          <a:p>
            <a:r>
              <a:rPr lang="en-US" sz="1400"/>
              <a:t>ERCOT’s current systems, studies and processes including Day Ahead Market (DAM), RUC and SCED are not designed to account for Resources with limited state of charge (SOC).  </a:t>
            </a:r>
            <a:endParaRPr lang="en-US" sz="1400">
              <a:cs typeface="Arial"/>
            </a:endParaRPr>
          </a:p>
          <a:p>
            <a:pPr lvl="1"/>
            <a:r>
              <a:rPr lang="en-US" sz="1200"/>
              <a:t>RUC may incorrectly assume an ESR’s capacity as being available in future hours. This could result in ERCOT failing to commit sufficient generation. </a:t>
            </a:r>
            <a:endParaRPr lang="en-US" sz="1200">
              <a:cs typeface="Arial"/>
            </a:endParaRPr>
          </a:p>
          <a:p>
            <a:pPr lvl="1"/>
            <a:r>
              <a:rPr lang="en-US" sz="1200"/>
              <a:t>ESRs may offer to provide AS for several consecutive hours and DAM may clear them for those hours. If an extended deployment situation occurs, the ESR/QSE may not be able to fulfill its AS obligation.</a:t>
            </a:r>
            <a:endParaRPr lang="en-US" sz="1200">
              <a:cs typeface="Arial"/>
            </a:endParaRPr>
          </a:p>
          <a:p>
            <a:pPr lvl="1"/>
            <a:r>
              <a:rPr lang="en-US" sz="1200"/>
              <a:t>SCED Base Points may deplete an ESR’s SOC that should be preserved for its AS obligation in the remainder of the hour. This could result in ESRs not being able to provide obligated reserves if deployed.</a:t>
            </a:r>
            <a:endParaRPr lang="en-US" sz="1200">
              <a:cs typeface="Arial"/>
            </a:endParaRPr>
          </a:p>
          <a:p>
            <a:pPr marL="400050"/>
            <a:endParaRPr lang="en-US" sz="1400"/>
          </a:p>
          <a:p>
            <a:pPr marL="457200" lvl="1" indent="0">
              <a:buNone/>
            </a:pPr>
            <a:endParaRPr lang="en-US" sz="1400"/>
          </a:p>
        </p:txBody>
      </p:sp>
      <p:sp>
        <p:nvSpPr>
          <p:cNvPr id="4" name="Slide Number Placeholder 3">
            <a:extLst>
              <a:ext uri="{FF2B5EF4-FFF2-40B4-BE49-F238E27FC236}">
                <a16:creationId xmlns:a16="http://schemas.microsoft.com/office/drawing/2014/main" id="{8299EDC1-08AE-8AE6-A305-D2E67E9D872E}"/>
              </a:ext>
            </a:extLst>
          </p:cNvPr>
          <p:cNvSpPr>
            <a:spLocks noGrp="1"/>
          </p:cNvSpPr>
          <p:nvPr>
            <p:ph type="sldNum" sz="quarter" idx="4"/>
          </p:nvPr>
        </p:nvSpPr>
        <p:spPr>
          <a:xfrm>
            <a:off x="8458200" y="6403105"/>
            <a:ext cx="609600" cy="296862"/>
          </a:xfrm>
        </p:spPr>
        <p:txBody>
          <a:bodyPr/>
          <a:lstStyle/>
          <a:p>
            <a:fld id="{1D93BD3E-1E9A-4970-A6F7-E7AC52762E0C}" type="slidenum">
              <a:rPr lang="en-US" smtClean="0"/>
              <a:pPr/>
              <a:t>3</a:t>
            </a:fld>
            <a:endParaRPr lang="en-US"/>
          </a:p>
        </p:txBody>
      </p:sp>
      <p:sp>
        <p:nvSpPr>
          <p:cNvPr id="5" name="TextBox 4">
            <a:extLst>
              <a:ext uri="{FF2B5EF4-FFF2-40B4-BE49-F238E27FC236}">
                <a16:creationId xmlns:a16="http://schemas.microsoft.com/office/drawing/2014/main" id="{0EBD0322-41FC-319E-A3CD-1F3326704A5F}"/>
              </a:ext>
            </a:extLst>
          </p:cNvPr>
          <p:cNvSpPr txBox="1"/>
          <p:nvPr/>
        </p:nvSpPr>
        <p:spPr>
          <a:xfrm>
            <a:off x="6212878" y="3584576"/>
            <a:ext cx="2798711" cy="2031325"/>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rtlCol="0">
            <a:spAutoFit/>
          </a:bodyPr>
          <a:lstStyle/>
          <a:p>
            <a:r>
              <a:rPr lang="en-US" sz="1400" b="1" dirty="0">
                <a:solidFill>
                  <a:prstClr val="black"/>
                </a:solidFill>
                <a:latin typeface="Arial" panose="020B0604020202020204"/>
              </a:rPr>
              <a:t>Key Takeaway: </a:t>
            </a:r>
            <a:r>
              <a:rPr lang="en-US" sz="1400" dirty="0">
                <a:solidFill>
                  <a:prstClr val="black"/>
                </a:solidFill>
                <a:latin typeface="Arial" panose="020B0604020202020204"/>
              </a:rPr>
              <a:t>ERCOT’s current tools/studies do not account for limited duration of Resources. With growing reliance on ESRs, the operational reliability risks will increase significantly without improvements in ERCOT capabilities related to ESRs.</a:t>
            </a:r>
          </a:p>
        </p:txBody>
      </p:sp>
      <p:pic>
        <p:nvPicPr>
          <p:cNvPr id="6" name="Picture 5">
            <a:extLst>
              <a:ext uri="{FF2B5EF4-FFF2-40B4-BE49-F238E27FC236}">
                <a16:creationId xmlns:a16="http://schemas.microsoft.com/office/drawing/2014/main" id="{C1EDEFA0-3DCF-8979-82F9-BF19ED7397E4}"/>
              </a:ext>
            </a:extLst>
          </p:cNvPr>
          <p:cNvPicPr>
            <a:picLocks noChangeAspect="1"/>
          </p:cNvPicPr>
          <p:nvPr/>
        </p:nvPicPr>
        <p:blipFill>
          <a:blip r:embed="rId3"/>
          <a:stretch>
            <a:fillRect/>
          </a:stretch>
        </p:blipFill>
        <p:spPr>
          <a:xfrm>
            <a:off x="194245" y="3473086"/>
            <a:ext cx="5980598" cy="2581028"/>
          </a:xfrm>
          <a:prstGeom prst="rect">
            <a:avLst/>
          </a:prstGeom>
        </p:spPr>
      </p:pic>
    </p:spTree>
    <p:extLst>
      <p:ext uri="{BB962C8B-B14F-4D97-AF65-F5344CB8AC3E}">
        <p14:creationId xmlns:p14="http://schemas.microsoft.com/office/powerpoint/2010/main" val="3409659005"/>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0CBC1-C623-D9B3-CFDF-02CE5A3466D5}"/>
              </a:ext>
            </a:extLst>
          </p:cNvPr>
          <p:cNvSpPr>
            <a:spLocks noGrp="1"/>
          </p:cNvSpPr>
          <p:nvPr>
            <p:ph type="title"/>
          </p:nvPr>
        </p:nvSpPr>
        <p:spPr/>
        <p:txBody>
          <a:bodyPr/>
          <a:lstStyle/>
          <a:p>
            <a:r>
              <a:rPr lang="en-US"/>
              <a:t>Timing</a:t>
            </a:r>
          </a:p>
        </p:txBody>
      </p:sp>
      <p:sp>
        <p:nvSpPr>
          <p:cNvPr id="3" name="Content Placeholder 2">
            <a:extLst>
              <a:ext uri="{FF2B5EF4-FFF2-40B4-BE49-F238E27FC236}">
                <a16:creationId xmlns:a16="http://schemas.microsoft.com/office/drawing/2014/main" id="{0CB411AF-B142-2614-9A71-A574B4261A8A}"/>
              </a:ext>
            </a:extLst>
          </p:cNvPr>
          <p:cNvSpPr>
            <a:spLocks noGrp="1"/>
          </p:cNvSpPr>
          <p:nvPr>
            <p:ph idx="1"/>
          </p:nvPr>
        </p:nvSpPr>
        <p:spPr>
          <a:xfrm>
            <a:off x="304800" y="1066800"/>
            <a:ext cx="8534400" cy="4839379"/>
          </a:xfrm>
        </p:spPr>
        <p:txBody>
          <a:bodyPr lIns="91440" tIns="45720" rIns="91440" bIns="45720" anchor="t"/>
          <a:lstStyle/>
          <a:p>
            <a:r>
              <a:rPr lang="en-US" sz="1400"/>
              <a:t>RTC+B (with additional Market Rules changes to allow SOC accounting) is expected to mitigate these problems in a more efficient manner but will not be in place until late 2026</a:t>
            </a:r>
            <a:r>
              <a:rPr lang="en-US" sz="1400">
                <a:latin typeface="Arial"/>
              </a:rPr>
              <a:t>.</a:t>
            </a:r>
            <a:endParaRPr lang="en-US" sz="1400">
              <a:cs typeface="Arial"/>
            </a:endParaRPr>
          </a:p>
          <a:p>
            <a:endParaRPr lang="en-US" sz="1400"/>
          </a:p>
          <a:p>
            <a:r>
              <a:rPr lang="en-US" sz="1400"/>
              <a:t>NPRR1186 was proposed to reduce reliability risks associated with supporting a growing fleet of short-duration ESRs in the interim period until RTC+B is implemented.</a:t>
            </a:r>
            <a:endParaRPr lang="en-US" sz="1400">
              <a:cs typeface="Arial"/>
            </a:endParaRPr>
          </a:p>
          <a:p>
            <a:pPr lvl="1"/>
            <a:r>
              <a:rPr lang="en-US" sz="1400"/>
              <a:t>The tool changes associated with NPRR1186 are planned to be in place in Q2 2024.</a:t>
            </a:r>
            <a:endParaRPr lang="en-US" sz="1400">
              <a:cs typeface="Arial"/>
            </a:endParaRPr>
          </a:p>
          <a:p>
            <a:pPr lvl="1"/>
            <a:r>
              <a:rPr lang="en-US" sz="1400"/>
              <a:t>RTC+B cannot begin until development resources associated with this interim solution have completed NPRR1186-related work.</a:t>
            </a:r>
            <a:endParaRPr lang="en-US" sz="1400">
              <a:cs typeface="Arial"/>
            </a:endParaRPr>
          </a:p>
          <a:p>
            <a:pPr lvl="1"/>
            <a:r>
              <a:rPr lang="en-US" sz="1400"/>
              <a:t>If NPRR1186 is implemented as planned, the RTC+B schedule can be maintained.  </a:t>
            </a:r>
            <a:endParaRPr lang="en-US" sz="1400">
              <a:cs typeface="Arial"/>
            </a:endParaRPr>
          </a:p>
          <a:p>
            <a:pPr lvl="1"/>
            <a:endParaRPr lang="en-US" sz="1400"/>
          </a:p>
          <a:p>
            <a:r>
              <a:rPr lang="en-US" sz="1400"/>
              <a:t>The changes proposed in NPRR1186 have been strategically designed so that these can be completed in a small window of project implementation availability and not slow down RTC+B development.</a:t>
            </a:r>
            <a:endParaRPr lang="en-US" sz="1400">
              <a:cs typeface="Arial"/>
            </a:endParaRPr>
          </a:p>
          <a:p>
            <a:endParaRPr lang="en-US" sz="1400">
              <a:cs typeface="Arial"/>
            </a:endParaRPr>
          </a:p>
          <a:p>
            <a:endParaRPr lang="en-US" sz="1400">
              <a:cs typeface="Arial"/>
            </a:endParaRPr>
          </a:p>
          <a:p>
            <a:endParaRPr lang="en-US" sz="1400">
              <a:cs typeface="Arial"/>
            </a:endParaRPr>
          </a:p>
          <a:p>
            <a:pPr lvl="1"/>
            <a:endParaRPr lang="en-US" sz="1400">
              <a:cs typeface="Arial"/>
            </a:endParaRPr>
          </a:p>
        </p:txBody>
      </p:sp>
      <p:sp>
        <p:nvSpPr>
          <p:cNvPr id="4" name="Slide Number Placeholder 3">
            <a:extLst>
              <a:ext uri="{FF2B5EF4-FFF2-40B4-BE49-F238E27FC236}">
                <a16:creationId xmlns:a16="http://schemas.microsoft.com/office/drawing/2014/main" id="{C34097A0-092F-2DB5-8DE2-6E4F07153036}"/>
              </a:ext>
            </a:extLst>
          </p:cNvPr>
          <p:cNvSpPr>
            <a:spLocks noGrp="1"/>
          </p:cNvSpPr>
          <p:nvPr>
            <p:ph type="sldNum" sz="quarter" idx="4"/>
          </p:nvPr>
        </p:nvSpPr>
        <p:spPr>
          <a:xfrm>
            <a:off x="8458200" y="6430816"/>
            <a:ext cx="609600" cy="296862"/>
          </a:xfrm>
        </p:spPr>
        <p:txBody>
          <a:bodyPr/>
          <a:lstStyle/>
          <a:p>
            <a:fld id="{1D93BD3E-1E9A-4970-A6F7-E7AC52762E0C}" type="slidenum">
              <a:rPr lang="en-US" smtClean="0"/>
              <a:pPr/>
              <a:t>4</a:t>
            </a:fld>
            <a:endParaRPr lang="en-US"/>
          </a:p>
        </p:txBody>
      </p:sp>
      <p:sp>
        <p:nvSpPr>
          <p:cNvPr id="5" name="TextBox 4">
            <a:extLst>
              <a:ext uri="{FF2B5EF4-FFF2-40B4-BE49-F238E27FC236}">
                <a16:creationId xmlns:a16="http://schemas.microsoft.com/office/drawing/2014/main" id="{0EDCEBED-D754-FF2B-3CFE-C6B6005B19E9}"/>
              </a:ext>
            </a:extLst>
          </p:cNvPr>
          <p:cNvSpPr txBox="1"/>
          <p:nvPr/>
        </p:nvSpPr>
        <p:spPr>
          <a:xfrm>
            <a:off x="297874" y="4564779"/>
            <a:ext cx="8548252" cy="1077218"/>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600" b="1" dirty="0">
                <a:latin typeface="Arial" panose="020B0604020202020204"/>
              </a:rPr>
              <a:t>Key Takeaway: </a:t>
            </a:r>
            <a:r>
              <a:rPr lang="en-US" sz="1600" dirty="0">
                <a:latin typeface="Arial" panose="020B0604020202020204"/>
              </a:rPr>
              <a:t>NPRR1186 was designed to mitigate the reliability risks from ERCOT systems not recognizing the SOC of limited duration resources until the RTC+B project is completed and to be able to be implemented in the limited window where development resources are available.</a:t>
            </a:r>
            <a:endParaRPr lang="en-US" sz="1600" dirty="0"/>
          </a:p>
        </p:txBody>
      </p:sp>
    </p:spTree>
    <p:extLst>
      <p:ext uri="{BB962C8B-B14F-4D97-AF65-F5344CB8AC3E}">
        <p14:creationId xmlns:p14="http://schemas.microsoft.com/office/powerpoint/2010/main" val="2898418583"/>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0BC97D8-D6A6-508E-3CEB-5598C3082F9F}"/>
              </a:ext>
            </a:extLst>
          </p:cNvPr>
          <p:cNvPicPr>
            <a:picLocks noChangeAspect="1"/>
          </p:cNvPicPr>
          <p:nvPr/>
        </p:nvPicPr>
        <p:blipFill>
          <a:blip r:embed="rId3"/>
          <a:stretch>
            <a:fillRect/>
          </a:stretch>
        </p:blipFill>
        <p:spPr>
          <a:xfrm>
            <a:off x="4429291" y="813809"/>
            <a:ext cx="4679032" cy="3532400"/>
          </a:xfrm>
          <a:prstGeom prst="rect">
            <a:avLst/>
          </a:prstGeom>
        </p:spPr>
      </p:pic>
      <p:sp>
        <p:nvSpPr>
          <p:cNvPr id="2" name="Title 1">
            <a:extLst>
              <a:ext uri="{FF2B5EF4-FFF2-40B4-BE49-F238E27FC236}">
                <a16:creationId xmlns:a16="http://schemas.microsoft.com/office/drawing/2014/main" id="{47C5723A-6B6E-4158-9829-AD0E83C27E45}"/>
              </a:ext>
            </a:extLst>
          </p:cNvPr>
          <p:cNvSpPr>
            <a:spLocks noGrp="1"/>
          </p:cNvSpPr>
          <p:nvPr>
            <p:ph type="title"/>
          </p:nvPr>
        </p:nvSpPr>
        <p:spPr/>
        <p:txBody>
          <a:bodyPr/>
          <a:lstStyle/>
          <a:p>
            <a:r>
              <a:rPr lang="en-US" sz="2400"/>
              <a:t>ESR Dispatch in RUC</a:t>
            </a:r>
          </a:p>
        </p:txBody>
      </p:sp>
      <p:sp>
        <p:nvSpPr>
          <p:cNvPr id="5" name="Content Placeholder 4">
            <a:extLst>
              <a:ext uri="{FF2B5EF4-FFF2-40B4-BE49-F238E27FC236}">
                <a16:creationId xmlns:a16="http://schemas.microsoft.com/office/drawing/2014/main" id="{3A9A4A6B-BFE9-9DA5-C2FA-7AE973CC887C}"/>
              </a:ext>
            </a:extLst>
          </p:cNvPr>
          <p:cNvSpPr>
            <a:spLocks noGrp="1"/>
          </p:cNvSpPr>
          <p:nvPr>
            <p:ph idx="1"/>
          </p:nvPr>
        </p:nvSpPr>
        <p:spPr>
          <a:xfrm>
            <a:off x="304800" y="956386"/>
            <a:ext cx="4114800" cy="4963647"/>
          </a:xfrm>
        </p:spPr>
        <p:txBody>
          <a:bodyPr lIns="91440" tIns="45720" rIns="91440" bIns="45720" anchor="t"/>
          <a:lstStyle/>
          <a:p>
            <a:r>
              <a:rPr lang="en-US" sz="1400"/>
              <a:t>RUC analysis may count on capacity from ESRs to serve load in several consecutive hours because RUC does not currently consider SOC. </a:t>
            </a:r>
            <a:endParaRPr lang="en-US" sz="1400">
              <a:cs typeface="Arial"/>
            </a:endParaRPr>
          </a:p>
          <a:p>
            <a:endParaRPr lang="en-US" sz="1400"/>
          </a:p>
          <a:p>
            <a:r>
              <a:rPr lang="en-US" sz="1400"/>
              <a:t>However, often the RUC dispatched ESRs have insufficient SOC to serve the energy that RUC is expecting those ESRs to inject in the future hours (red points on chart to right).  </a:t>
            </a:r>
            <a:endParaRPr lang="en-US" sz="1400">
              <a:cs typeface="Arial"/>
            </a:endParaRPr>
          </a:p>
          <a:p>
            <a:endParaRPr lang="en-US" sz="1400"/>
          </a:p>
          <a:p>
            <a:r>
              <a:rPr lang="en-US" sz="1400"/>
              <a:t>NPRR1186 will better account for this limited duration SOC in RUC analyses.</a:t>
            </a:r>
            <a:endParaRPr lang="en-US" sz="1400">
              <a:cs typeface="Arial"/>
            </a:endParaRPr>
          </a:p>
        </p:txBody>
      </p:sp>
      <p:sp>
        <p:nvSpPr>
          <p:cNvPr id="4" name="Slide Number Placeholder 3">
            <a:extLst>
              <a:ext uri="{FF2B5EF4-FFF2-40B4-BE49-F238E27FC236}">
                <a16:creationId xmlns:a16="http://schemas.microsoft.com/office/drawing/2014/main" id="{2075D6D3-B1A7-496E-A14E-A652A710DF64}"/>
              </a:ext>
            </a:extLst>
          </p:cNvPr>
          <p:cNvSpPr>
            <a:spLocks noGrp="1"/>
          </p:cNvSpPr>
          <p:nvPr>
            <p:ph type="sldNum" sz="quarter" idx="4"/>
          </p:nvPr>
        </p:nvSpPr>
        <p:spPr>
          <a:xfrm>
            <a:off x="8458200" y="6458525"/>
            <a:ext cx="609600" cy="296862"/>
          </a:xfrm>
        </p:spPr>
        <p:txBody>
          <a:bodyPr/>
          <a:lstStyle/>
          <a:p>
            <a:fld id="{1D93BD3E-1E9A-4970-A6F7-E7AC52762E0C}" type="slidenum">
              <a:rPr lang="en-US" smtClean="0"/>
              <a:pPr/>
              <a:t>5</a:t>
            </a:fld>
            <a:endParaRPr lang="en-US"/>
          </a:p>
        </p:txBody>
      </p:sp>
      <p:sp>
        <p:nvSpPr>
          <p:cNvPr id="12" name="TextBox 11">
            <a:extLst>
              <a:ext uri="{FF2B5EF4-FFF2-40B4-BE49-F238E27FC236}">
                <a16:creationId xmlns:a16="http://schemas.microsoft.com/office/drawing/2014/main" id="{0CD80947-B3FA-4CCC-9372-CC95A585CA55}"/>
              </a:ext>
            </a:extLst>
          </p:cNvPr>
          <p:cNvSpPr txBox="1"/>
          <p:nvPr/>
        </p:nvSpPr>
        <p:spPr>
          <a:xfrm>
            <a:off x="6495872" y="464015"/>
            <a:ext cx="1280159" cy="369332"/>
          </a:xfrm>
          <a:prstGeom prst="rect">
            <a:avLst/>
          </a:prstGeom>
          <a:noFill/>
        </p:spPr>
        <p:txBody>
          <a:bodyPr wrap="square" rtlCol="0">
            <a:spAutoFit/>
          </a:bodyPr>
          <a:lstStyle/>
          <a:p>
            <a:r>
              <a:rPr lang="en-US">
                <a:solidFill>
                  <a:schemeClr val="tx2"/>
                </a:solidFill>
              </a:rPr>
              <a:t>April 2023</a:t>
            </a:r>
          </a:p>
        </p:txBody>
      </p:sp>
      <p:sp>
        <p:nvSpPr>
          <p:cNvPr id="13" name="TextBox 12">
            <a:extLst>
              <a:ext uri="{FF2B5EF4-FFF2-40B4-BE49-F238E27FC236}">
                <a16:creationId xmlns:a16="http://schemas.microsoft.com/office/drawing/2014/main" id="{8E79D978-BF21-493E-9A89-0D76CAC30A18}"/>
              </a:ext>
            </a:extLst>
          </p:cNvPr>
          <p:cNvSpPr txBox="1"/>
          <p:nvPr/>
        </p:nvSpPr>
        <p:spPr>
          <a:xfrm>
            <a:off x="8467586" y="2147500"/>
            <a:ext cx="1116767" cy="276999"/>
          </a:xfrm>
          <a:prstGeom prst="rect">
            <a:avLst/>
          </a:prstGeom>
          <a:noFill/>
        </p:spPr>
        <p:txBody>
          <a:bodyPr wrap="square" rtlCol="0">
            <a:spAutoFit/>
          </a:bodyPr>
          <a:lstStyle/>
          <a:p>
            <a:r>
              <a:rPr lang="en-US" sz="1200"/>
              <a:t>x = y </a:t>
            </a:r>
          </a:p>
        </p:txBody>
      </p:sp>
      <p:cxnSp>
        <p:nvCxnSpPr>
          <p:cNvPr id="14" name="Straight Arrow Connector 13">
            <a:extLst>
              <a:ext uri="{FF2B5EF4-FFF2-40B4-BE49-F238E27FC236}">
                <a16:creationId xmlns:a16="http://schemas.microsoft.com/office/drawing/2014/main" id="{6AE9EA56-444F-4F78-9A0D-BEE85BF93A1E}"/>
              </a:ext>
            </a:extLst>
          </p:cNvPr>
          <p:cNvCxnSpPr>
            <a:cxnSpLocks/>
          </p:cNvCxnSpPr>
          <p:nvPr/>
        </p:nvCxnSpPr>
        <p:spPr>
          <a:xfrm>
            <a:off x="8705672" y="2424499"/>
            <a:ext cx="0" cy="2425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EE6B1E79-DC28-57C4-6FBA-21BD07FBA675}"/>
              </a:ext>
            </a:extLst>
          </p:cNvPr>
          <p:cNvSpPr txBox="1"/>
          <p:nvPr/>
        </p:nvSpPr>
        <p:spPr>
          <a:xfrm>
            <a:off x="634416" y="4604430"/>
            <a:ext cx="8196317" cy="830997"/>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600" b="1" dirty="0">
                <a:latin typeface="Arial" panose="020B0604020202020204"/>
              </a:rPr>
              <a:t>Key Takeaway: </a:t>
            </a:r>
            <a:r>
              <a:rPr lang="en-US" sz="1600" dirty="0"/>
              <a:t>With increasing dependence on ESR capacity to serve load and reserves, NPRR1186 is needed to better account for limited SOC in RUC analyses, so that it is not counted on for more energy than it has the SOC to provide.</a:t>
            </a:r>
            <a:endParaRPr lang="en-US" sz="1600" dirty="0">
              <a:cs typeface="Arial"/>
            </a:endParaRPr>
          </a:p>
        </p:txBody>
      </p:sp>
    </p:spTree>
    <p:extLst>
      <p:ext uri="{BB962C8B-B14F-4D97-AF65-F5344CB8AC3E}">
        <p14:creationId xmlns:p14="http://schemas.microsoft.com/office/powerpoint/2010/main" val="3424965664"/>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E1EEE-93BF-076D-533E-6E1C3CE8BB10}"/>
              </a:ext>
            </a:extLst>
          </p:cNvPr>
          <p:cNvSpPr>
            <a:spLocks noGrp="1"/>
          </p:cNvSpPr>
          <p:nvPr>
            <p:ph type="title"/>
          </p:nvPr>
        </p:nvSpPr>
        <p:spPr/>
        <p:txBody>
          <a:bodyPr/>
          <a:lstStyle/>
          <a:p>
            <a:r>
              <a:rPr lang="en-US"/>
              <a:t>Importance of Defining Performance Requirements for AS Products</a:t>
            </a:r>
          </a:p>
        </p:txBody>
      </p:sp>
      <p:sp>
        <p:nvSpPr>
          <p:cNvPr id="4" name="Slide Number Placeholder 3">
            <a:extLst>
              <a:ext uri="{FF2B5EF4-FFF2-40B4-BE49-F238E27FC236}">
                <a16:creationId xmlns:a16="http://schemas.microsoft.com/office/drawing/2014/main" id="{E3FE90B0-C6FF-F8F6-190F-59F4244EC81D}"/>
              </a:ext>
            </a:extLst>
          </p:cNvPr>
          <p:cNvSpPr>
            <a:spLocks noGrp="1"/>
          </p:cNvSpPr>
          <p:nvPr>
            <p:ph type="sldNum" sz="quarter" idx="4"/>
          </p:nvPr>
        </p:nvSpPr>
        <p:spPr>
          <a:xfrm>
            <a:off x="8458200" y="6458525"/>
            <a:ext cx="609600" cy="296862"/>
          </a:xfrm>
        </p:spPr>
        <p:txBody>
          <a:bodyPr/>
          <a:lstStyle/>
          <a:p>
            <a:fld id="{1D93BD3E-1E9A-4970-A6F7-E7AC52762E0C}" type="slidenum">
              <a:rPr lang="en-US" smtClean="0"/>
              <a:pPr/>
              <a:t>6</a:t>
            </a:fld>
            <a:endParaRPr lang="en-US" dirty="0"/>
          </a:p>
        </p:txBody>
      </p:sp>
      <p:sp>
        <p:nvSpPr>
          <p:cNvPr id="6" name="Content Placeholder 2">
            <a:extLst>
              <a:ext uri="{FF2B5EF4-FFF2-40B4-BE49-F238E27FC236}">
                <a16:creationId xmlns:a16="http://schemas.microsoft.com/office/drawing/2014/main" id="{2FA37B71-FABD-6768-B869-621C2FF68EA0}"/>
              </a:ext>
            </a:extLst>
          </p:cNvPr>
          <p:cNvSpPr txBox="1">
            <a:spLocks/>
          </p:cNvSpPr>
          <p:nvPr/>
        </p:nvSpPr>
        <p:spPr>
          <a:xfrm>
            <a:off x="457200" y="1145722"/>
            <a:ext cx="8458200" cy="4800628"/>
          </a:xfrm>
          <a:prstGeom prst="rect">
            <a:avLst/>
          </a:prstGeom>
        </p:spPr>
        <p:txBody>
          <a:bodyPr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1450" indent="-171450"/>
            <a:r>
              <a:rPr lang="en-US" sz="1500" dirty="0"/>
              <a:t>ERCOT procures AS on an hourly basis through the DAM. In any hour, to provide the obligated AS, a Resource must have sufficient capability to provide a full deployment for the duration of the service. </a:t>
            </a:r>
            <a:endParaRPr lang="en-US" sz="1500" dirty="0">
              <a:cs typeface="Arial"/>
            </a:endParaRPr>
          </a:p>
          <a:p>
            <a:pPr marL="171450" indent="-171450"/>
            <a:r>
              <a:rPr lang="en-US" sz="1500" dirty="0"/>
              <a:t>Ancillary Services like RRS, ERCOT Contingency Reserve Service (ECRS) and Non-Spinning Reserve Service (Non-Spin) can be deployed for several consecutive hours. It is essential that at the start of every Operating Hour, an ESR that is being used to provide a particular AS must position its SOC to be able to meet the duration requirements of the AS it is providing. </a:t>
            </a:r>
            <a:endParaRPr lang="en-US" sz="1500" dirty="0">
              <a:cs typeface="Arial"/>
            </a:endParaRPr>
          </a:p>
          <a:p>
            <a:pPr marL="171450" indent="-171450"/>
            <a:r>
              <a:rPr lang="en-US" sz="1500" dirty="0"/>
              <a:t>QSEs can manage their portfolios to provide the service by moving the designation of which Resource(s) are being used to provide each AS.  </a:t>
            </a:r>
            <a:endParaRPr lang="en-US" sz="1500" dirty="0">
              <a:cs typeface="Arial"/>
            </a:endParaRPr>
          </a:p>
          <a:p>
            <a:pPr marL="571500" lvl="1" indent="-171450"/>
            <a:r>
              <a:rPr lang="en-US" sz="1400" dirty="0"/>
              <a:t>Ultimately, ERCOT needs some type of measurement to determine whether the ESRs designated to provide AS have the capability to provide the service that ERCOT procured.</a:t>
            </a:r>
            <a:endParaRPr lang="en-US" sz="1400" dirty="0">
              <a:cs typeface="Arial"/>
            </a:endParaRPr>
          </a:p>
          <a:p>
            <a:pPr marL="571500" lvl="1" indent="-171450"/>
            <a:r>
              <a:rPr lang="en-US" sz="1400" dirty="0"/>
              <a:t>NPRR1186 is intended to provide the measurement that will be used by ERCOT to assess whether the designated ESRs maintained the capability to provide the service that ERCOT procured. </a:t>
            </a:r>
            <a:endParaRPr lang="en-US" sz="1400" dirty="0">
              <a:cs typeface="Arial"/>
            </a:endParaRPr>
          </a:p>
        </p:txBody>
      </p:sp>
      <p:sp>
        <p:nvSpPr>
          <p:cNvPr id="11" name="TextBox 10">
            <a:extLst>
              <a:ext uri="{FF2B5EF4-FFF2-40B4-BE49-F238E27FC236}">
                <a16:creationId xmlns:a16="http://schemas.microsoft.com/office/drawing/2014/main" id="{C7FE2C1D-441E-9866-0601-9346744F2172}"/>
              </a:ext>
            </a:extLst>
          </p:cNvPr>
          <p:cNvSpPr txBox="1"/>
          <p:nvPr/>
        </p:nvSpPr>
        <p:spPr>
          <a:xfrm>
            <a:off x="429617" y="4679480"/>
            <a:ext cx="8453376" cy="830997"/>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600" b="1" dirty="0">
                <a:latin typeface="Arial" panose="020B0604020202020204"/>
              </a:rPr>
              <a:t>Key Takeaway: </a:t>
            </a:r>
            <a:r>
              <a:rPr lang="en-US" sz="1600" dirty="0"/>
              <a:t>NPRR1186 does not restrict the QSE's ability to manage its portfolio but defines how ERCOT will assess whether the QSE designated appropriate ESRs to provide the Ancillary Services that ERCOT procured from the QSE.</a:t>
            </a:r>
          </a:p>
        </p:txBody>
      </p:sp>
    </p:spTree>
    <p:extLst>
      <p:ext uri="{BB962C8B-B14F-4D97-AF65-F5344CB8AC3E}">
        <p14:creationId xmlns:p14="http://schemas.microsoft.com/office/powerpoint/2010/main" val="2980451184"/>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92083-48BF-F915-2E26-DB026DCE2C57}"/>
              </a:ext>
            </a:extLst>
          </p:cNvPr>
          <p:cNvSpPr>
            <a:spLocks noGrp="1"/>
          </p:cNvSpPr>
          <p:nvPr>
            <p:ph type="title"/>
          </p:nvPr>
        </p:nvSpPr>
        <p:spPr/>
        <p:txBody>
          <a:bodyPr/>
          <a:lstStyle/>
          <a:p>
            <a:r>
              <a:rPr lang="en-US"/>
              <a:t>Consistent Insufficient SOC for AS</a:t>
            </a:r>
          </a:p>
        </p:txBody>
      </p:sp>
      <p:sp>
        <p:nvSpPr>
          <p:cNvPr id="3" name="Content Placeholder 2">
            <a:extLst>
              <a:ext uri="{FF2B5EF4-FFF2-40B4-BE49-F238E27FC236}">
                <a16:creationId xmlns:a16="http://schemas.microsoft.com/office/drawing/2014/main" id="{A514E6D7-A762-5B33-42CC-B97B2B55916C}"/>
              </a:ext>
            </a:extLst>
          </p:cNvPr>
          <p:cNvSpPr>
            <a:spLocks noGrp="1"/>
          </p:cNvSpPr>
          <p:nvPr>
            <p:ph idx="1"/>
          </p:nvPr>
        </p:nvSpPr>
        <p:spPr>
          <a:xfrm>
            <a:off x="304800" y="1066800"/>
            <a:ext cx="3962400" cy="4853233"/>
          </a:xfrm>
        </p:spPr>
        <p:txBody>
          <a:bodyPr lIns="91440" tIns="45720" rIns="91440" bIns="45720" anchor="t"/>
          <a:lstStyle/>
          <a:p>
            <a:r>
              <a:rPr lang="en-US" sz="1400" dirty="0"/>
              <a:t>In real time, many ESRs that are designated as providing AS have been consistently short in maintaining sufficient SOC for the AS obligation that is being provided, based on the current business practice metrics for assessing sufficiency.</a:t>
            </a:r>
            <a:endParaRPr lang="en-US" sz="1400" dirty="0">
              <a:cs typeface="Arial"/>
            </a:endParaRPr>
          </a:p>
          <a:p>
            <a:endParaRPr lang="en-US" sz="1400" dirty="0"/>
          </a:p>
          <a:p>
            <a:r>
              <a:rPr lang="en-US" sz="1400" dirty="0"/>
              <a:t>NPRR1186 clarifies the metrics to be used in assessing whether the ESRs providing AS in real time are maintaining sufficient SOC to provide the service they have sold to ERCOT.</a:t>
            </a:r>
            <a:endParaRPr lang="en-US" sz="1400" dirty="0">
              <a:cs typeface="Arial"/>
            </a:endParaRPr>
          </a:p>
          <a:p>
            <a:pPr lvl="1"/>
            <a:r>
              <a:rPr lang="en-US" sz="1400" dirty="0"/>
              <a:t>NPRR1186 relaxes the current metrics to allow less energy to have to be maintained to provide the AS, as compared to the current practice.</a:t>
            </a:r>
            <a:endParaRPr lang="en-US" sz="1400" dirty="0">
              <a:cs typeface="Arial"/>
            </a:endParaRPr>
          </a:p>
          <a:p>
            <a:pPr>
              <a:buFont typeface="+mj-lt"/>
              <a:buAutoNum type="arabicPeriod"/>
            </a:pPr>
            <a:endParaRPr lang="en-US" sz="1400" dirty="0"/>
          </a:p>
          <a:p>
            <a:pPr>
              <a:buFont typeface="+mj-lt"/>
              <a:buAutoNum type="arabicPeriod"/>
            </a:pPr>
            <a:endParaRPr lang="en-US" sz="1400" dirty="0"/>
          </a:p>
          <a:p>
            <a:pPr>
              <a:buFont typeface="+mj-lt"/>
              <a:buAutoNum type="arabicPeriod"/>
            </a:pPr>
            <a:endParaRPr lang="en-US" sz="1400" dirty="0"/>
          </a:p>
          <a:p>
            <a:endParaRPr lang="en-US" dirty="0"/>
          </a:p>
        </p:txBody>
      </p:sp>
      <p:sp>
        <p:nvSpPr>
          <p:cNvPr id="4" name="Slide Number Placeholder 3">
            <a:extLst>
              <a:ext uri="{FF2B5EF4-FFF2-40B4-BE49-F238E27FC236}">
                <a16:creationId xmlns:a16="http://schemas.microsoft.com/office/drawing/2014/main" id="{878CD06C-C648-E1AE-005E-8080F521D64C}"/>
              </a:ext>
            </a:extLst>
          </p:cNvPr>
          <p:cNvSpPr>
            <a:spLocks noGrp="1"/>
          </p:cNvSpPr>
          <p:nvPr>
            <p:ph type="sldNum" sz="quarter" idx="4"/>
          </p:nvPr>
        </p:nvSpPr>
        <p:spPr>
          <a:xfrm>
            <a:off x="8458200" y="6449290"/>
            <a:ext cx="609600" cy="296862"/>
          </a:xfrm>
        </p:spPr>
        <p:txBody>
          <a:bodyPr/>
          <a:lstStyle/>
          <a:p>
            <a:fld id="{1D93BD3E-1E9A-4970-A6F7-E7AC52762E0C}" type="slidenum">
              <a:rPr lang="en-US" smtClean="0"/>
              <a:pPr/>
              <a:t>7</a:t>
            </a:fld>
            <a:endParaRPr lang="en-US"/>
          </a:p>
        </p:txBody>
      </p:sp>
      <p:sp>
        <p:nvSpPr>
          <p:cNvPr id="8" name="TextBox 7">
            <a:extLst>
              <a:ext uri="{FF2B5EF4-FFF2-40B4-BE49-F238E27FC236}">
                <a16:creationId xmlns:a16="http://schemas.microsoft.com/office/drawing/2014/main" id="{680E9312-662D-2429-FD59-AE547BFDF825}"/>
              </a:ext>
            </a:extLst>
          </p:cNvPr>
          <p:cNvSpPr txBox="1"/>
          <p:nvPr/>
        </p:nvSpPr>
        <p:spPr>
          <a:xfrm>
            <a:off x="321633" y="5247916"/>
            <a:ext cx="8567382" cy="584775"/>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600" b="1" dirty="0">
                <a:latin typeface="Arial" panose="020B0604020202020204"/>
              </a:rPr>
              <a:t>Key Takeaway:</a:t>
            </a:r>
            <a:r>
              <a:rPr lang="en-US" sz="1600" dirty="0">
                <a:latin typeface="Arial" panose="020B0604020202020204"/>
              </a:rPr>
              <a:t> 50% of the time at the beginning of peak hours, the total shortfall in SOC preserved by </a:t>
            </a:r>
            <a:r>
              <a:rPr lang="en-US" sz="1600" dirty="0"/>
              <a:t>ESRs to meet their AS obligation being carried in real time exceeds 500 MWh. </a:t>
            </a:r>
            <a:endParaRPr lang="en-US" sz="1600" dirty="0">
              <a:latin typeface="Arial" panose="020B0604020202020204"/>
              <a:cs typeface="Arial"/>
            </a:endParaRPr>
          </a:p>
        </p:txBody>
      </p:sp>
      <p:pic>
        <p:nvPicPr>
          <p:cNvPr id="2050" name="Picture 2" descr="image">
            <a:extLst>
              <a:ext uri="{FF2B5EF4-FFF2-40B4-BE49-F238E27FC236}">
                <a16:creationId xmlns:a16="http://schemas.microsoft.com/office/drawing/2014/main" id="{76766F8C-D187-E842-9EAE-CD68D7394EE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97991" y="905594"/>
            <a:ext cx="4441209" cy="3195002"/>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id="{24C96131-1C4F-3D18-84BC-44F462097C17}"/>
              </a:ext>
            </a:extLst>
          </p:cNvPr>
          <p:cNvSpPr txBox="1">
            <a:spLocks/>
          </p:cNvSpPr>
          <p:nvPr/>
        </p:nvSpPr>
        <p:spPr>
          <a:xfrm>
            <a:off x="4486305" y="4104445"/>
            <a:ext cx="4497560" cy="956687"/>
          </a:xfrm>
          <a:prstGeom prst="rect">
            <a:avLst/>
          </a:prstGeom>
        </p:spPr>
        <p:txBody>
          <a:bodyPr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100" dirty="0"/>
              <a:t>During first 15 min of every Operating Hour between June 1 and Aug 24, 2023, an average of up to 34% of the ESRs providing AS were short in meeting SOC requirement by 1 </a:t>
            </a:r>
            <a:r>
              <a:rPr lang="en-US" sz="1100" dirty="0" err="1"/>
              <a:t>MWhh</a:t>
            </a:r>
            <a:r>
              <a:rPr lang="en-US" sz="1100" dirty="0"/>
              <a:t> or more. Median hourly total shortfall was as high as 6.9% of the SOC needed to meet their total hourly AS obligation – which was over 500 </a:t>
            </a:r>
            <a:r>
              <a:rPr lang="en-US" sz="1100" dirty="0" err="1"/>
              <a:t>MWhh</a:t>
            </a:r>
            <a:r>
              <a:rPr lang="en-US" sz="1100" dirty="0"/>
              <a:t> in peak hours.</a:t>
            </a:r>
            <a:endParaRPr lang="en-US" sz="1100" dirty="0">
              <a:cs typeface="Arial"/>
            </a:endParaRPr>
          </a:p>
          <a:p>
            <a:endParaRPr lang="en-US" sz="1100" dirty="0"/>
          </a:p>
          <a:p>
            <a:pPr>
              <a:buFont typeface="+mj-lt"/>
              <a:buAutoNum type="arabicPeriod"/>
            </a:pPr>
            <a:endParaRPr lang="en-US" sz="1100" dirty="0"/>
          </a:p>
          <a:p>
            <a:pPr>
              <a:buFont typeface="+mj-lt"/>
              <a:buAutoNum type="arabicPeriod"/>
            </a:pPr>
            <a:endParaRPr lang="en-US" sz="1100" dirty="0"/>
          </a:p>
          <a:p>
            <a:pPr>
              <a:buFont typeface="+mj-lt"/>
              <a:buAutoNum type="arabicPeriod"/>
            </a:pPr>
            <a:endParaRPr lang="en-US" sz="1100" dirty="0"/>
          </a:p>
          <a:p>
            <a:endParaRPr lang="en-US" sz="2400" dirty="0"/>
          </a:p>
        </p:txBody>
      </p:sp>
    </p:spTree>
    <p:extLst>
      <p:ext uri="{BB962C8B-B14F-4D97-AF65-F5344CB8AC3E}">
        <p14:creationId xmlns:p14="http://schemas.microsoft.com/office/powerpoint/2010/main" val="4129970647"/>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E1EEE-93BF-076D-533E-6E1C3CE8BB10}"/>
              </a:ext>
            </a:extLst>
          </p:cNvPr>
          <p:cNvSpPr>
            <a:spLocks noGrp="1"/>
          </p:cNvSpPr>
          <p:nvPr>
            <p:ph type="title"/>
          </p:nvPr>
        </p:nvSpPr>
        <p:spPr/>
        <p:txBody>
          <a:bodyPr/>
          <a:lstStyle/>
          <a:p>
            <a:r>
              <a:rPr lang="en-US"/>
              <a:t>SOC Requirement for ECRS and Non-Spin</a:t>
            </a:r>
          </a:p>
        </p:txBody>
      </p:sp>
      <p:sp>
        <p:nvSpPr>
          <p:cNvPr id="3" name="Content Placeholder 2">
            <a:extLst>
              <a:ext uri="{FF2B5EF4-FFF2-40B4-BE49-F238E27FC236}">
                <a16:creationId xmlns:a16="http://schemas.microsoft.com/office/drawing/2014/main" id="{CAFDF90F-2BF2-C00E-5102-E4D715F7B7AF}"/>
              </a:ext>
            </a:extLst>
          </p:cNvPr>
          <p:cNvSpPr>
            <a:spLocks noGrp="1"/>
          </p:cNvSpPr>
          <p:nvPr>
            <p:ph idx="1"/>
          </p:nvPr>
        </p:nvSpPr>
        <p:spPr>
          <a:xfrm>
            <a:off x="155904" y="777766"/>
            <a:ext cx="4137571" cy="5072198"/>
          </a:xfrm>
        </p:spPr>
        <p:txBody>
          <a:bodyPr lIns="91440" tIns="45720" rIns="91440" bIns="45720" anchor="t"/>
          <a:lstStyle/>
          <a:p>
            <a:r>
              <a:rPr lang="en-US" sz="1400"/>
              <a:t>Per Protocol Section 3.17, Resources providing ECRS and Non-Spin, must be capable of sustaining full response at that MW level for 2 hours and 4 hours, respectively. For example, </a:t>
            </a:r>
            <a:endParaRPr lang="en-US" sz="1400">
              <a:cs typeface="Arial"/>
            </a:endParaRPr>
          </a:p>
          <a:p>
            <a:pPr lvl="1"/>
            <a:r>
              <a:rPr lang="en-US" sz="1200"/>
              <a:t>When providing 50 MW of ECRS in real time, an ESR is required to have the capability to sustain a full response at 50 MW for 2 hours. </a:t>
            </a:r>
            <a:endParaRPr lang="en-US" sz="1200">
              <a:cs typeface="Arial"/>
            </a:endParaRPr>
          </a:p>
          <a:p>
            <a:pPr marL="571500" lvl="1"/>
            <a:r>
              <a:rPr lang="en-US" sz="1300">
                <a:solidFill>
                  <a:srgbClr val="000000"/>
                </a:solidFill>
                <a:cs typeface="Arial"/>
              </a:rPr>
              <a:t>The 2-hour duration requirement does not mean that </a:t>
            </a:r>
          </a:p>
          <a:p>
            <a:pPr marL="971550" lvl="2"/>
            <a:r>
              <a:rPr lang="en-US" sz="1200">
                <a:solidFill>
                  <a:srgbClr val="000000"/>
                </a:solidFill>
                <a:cs typeface="Arial"/>
              </a:rPr>
              <a:t>every time an ESR provides ECRS, it must provide it for two consecutive hours. Or</a:t>
            </a:r>
            <a:endParaRPr lang="en-US" sz="1200"/>
          </a:p>
        </p:txBody>
      </p:sp>
      <p:sp>
        <p:nvSpPr>
          <p:cNvPr id="4" name="Slide Number Placeholder 3">
            <a:extLst>
              <a:ext uri="{FF2B5EF4-FFF2-40B4-BE49-F238E27FC236}">
                <a16:creationId xmlns:a16="http://schemas.microsoft.com/office/drawing/2014/main" id="{E3FE90B0-C6FF-F8F6-190F-59F4244EC81D}"/>
              </a:ext>
            </a:extLst>
          </p:cNvPr>
          <p:cNvSpPr>
            <a:spLocks noGrp="1"/>
          </p:cNvSpPr>
          <p:nvPr>
            <p:ph type="sldNum" sz="quarter" idx="4"/>
          </p:nvPr>
        </p:nvSpPr>
        <p:spPr>
          <a:xfrm>
            <a:off x="8458200" y="6458525"/>
            <a:ext cx="609600" cy="296862"/>
          </a:xfrm>
        </p:spPr>
        <p:txBody>
          <a:bodyPr/>
          <a:lstStyle/>
          <a:p>
            <a:fld id="{1D93BD3E-1E9A-4970-A6F7-E7AC52762E0C}" type="slidenum">
              <a:rPr lang="en-US" dirty="0" smtClean="0"/>
              <a:pPr/>
              <a:t>8</a:t>
            </a:fld>
            <a:endParaRPr lang="en-US" dirty="0"/>
          </a:p>
        </p:txBody>
      </p:sp>
      <p:sp>
        <p:nvSpPr>
          <p:cNvPr id="6" name="Content Placeholder 2">
            <a:extLst>
              <a:ext uri="{FF2B5EF4-FFF2-40B4-BE49-F238E27FC236}">
                <a16:creationId xmlns:a16="http://schemas.microsoft.com/office/drawing/2014/main" id="{2FA37B71-FABD-6768-B869-621C2FF68EA0}"/>
              </a:ext>
            </a:extLst>
          </p:cNvPr>
          <p:cNvSpPr txBox="1">
            <a:spLocks/>
          </p:cNvSpPr>
          <p:nvPr/>
        </p:nvSpPr>
        <p:spPr>
          <a:xfrm>
            <a:off x="158970" y="3352350"/>
            <a:ext cx="8642130" cy="2457835"/>
          </a:xfrm>
          <a:prstGeom prst="rect">
            <a:avLst/>
          </a:prstGeom>
        </p:spPr>
        <p:txBody>
          <a:bodyPr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971550" lvl="2"/>
            <a:r>
              <a:rPr lang="en-US" sz="1200"/>
              <a:t>an ESR that has a non-zero ECRS Responsibility for only 1 hour, if a deployment occurs, must provide a response for ECRS in the next hour where it doesn’t have an ECRS obligation. </a:t>
            </a:r>
            <a:endParaRPr lang="en-US" sz="1200">
              <a:cs typeface="Arial"/>
            </a:endParaRPr>
          </a:p>
          <a:p>
            <a:pPr marL="171450" indent="-171450"/>
            <a:r>
              <a:rPr lang="en-US" sz="1400"/>
              <a:t>Recognizing that a lower amount of energy is needed to fulfill a deployment as the hour progresses, NPRR1186 sets the minimum SOC requirement for all AS to reduce as a function of time. </a:t>
            </a:r>
            <a:endParaRPr lang="en-US"/>
          </a:p>
          <a:p>
            <a:pPr lvl="1"/>
            <a:r>
              <a:rPr lang="en-US" sz="1200"/>
              <a:t>However, based on the example above, if the ESR is also being used to provide 50 MW of ECRS in the next hour, its minimum SOC requirement goes back up to 100 MWh at the beginning of that next hour </a:t>
            </a:r>
            <a:r>
              <a:rPr lang="en-US" sz="1300"/>
              <a:t> </a:t>
            </a:r>
            <a:r>
              <a:rPr lang="en-US" sz="1100"/>
              <a:t>(solid line in graph above). </a:t>
            </a:r>
            <a:r>
              <a:rPr lang="en-US" sz="1200"/>
              <a:t> Note that the QSE is able to designate another ESR with sufficient SOC or other Resource to provide this 50 MW ECRS responsibility.</a:t>
            </a:r>
            <a:endParaRPr lang="en-US" sz="1200" b="1" i="1" strike="sngStrike">
              <a:cs typeface="Arial"/>
            </a:endParaRPr>
          </a:p>
        </p:txBody>
      </p:sp>
      <p:sp>
        <p:nvSpPr>
          <p:cNvPr id="11" name="TextBox 10">
            <a:extLst>
              <a:ext uri="{FF2B5EF4-FFF2-40B4-BE49-F238E27FC236}">
                <a16:creationId xmlns:a16="http://schemas.microsoft.com/office/drawing/2014/main" id="{C7FE2C1D-441E-9866-0601-9346744F2172}"/>
              </a:ext>
            </a:extLst>
          </p:cNvPr>
          <p:cNvSpPr txBox="1"/>
          <p:nvPr/>
        </p:nvSpPr>
        <p:spPr>
          <a:xfrm>
            <a:off x="265899" y="5023546"/>
            <a:ext cx="8610339" cy="954107"/>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400" b="1" dirty="0">
                <a:latin typeface="Arial" panose="020B0604020202020204"/>
              </a:rPr>
              <a:t>Key Takeaway: </a:t>
            </a:r>
            <a:r>
              <a:rPr lang="en-US" sz="1400" dirty="0"/>
              <a:t>NPRR1186 does not force ESRs to charge at the end of every hour. It specifies the minimum amount of SOC needed at every point in the hour if an ESR intends to provide AS. The risk of getting deployed for several hours in a row must be taken into account when an ESR plans to provide AS in consecutive hours.</a:t>
            </a:r>
            <a:endParaRPr lang="en-US" sz="1400" dirty="0">
              <a:cs typeface="Arial"/>
            </a:endParaRPr>
          </a:p>
        </p:txBody>
      </p:sp>
      <p:pic>
        <p:nvPicPr>
          <p:cNvPr id="7" name="Picture 6">
            <a:extLst>
              <a:ext uri="{FF2B5EF4-FFF2-40B4-BE49-F238E27FC236}">
                <a16:creationId xmlns:a16="http://schemas.microsoft.com/office/drawing/2014/main" id="{52E06BFB-C186-151A-9BE2-7186C7571940}"/>
              </a:ext>
            </a:extLst>
          </p:cNvPr>
          <p:cNvPicPr>
            <a:picLocks noChangeAspect="1"/>
          </p:cNvPicPr>
          <p:nvPr/>
        </p:nvPicPr>
        <p:blipFill>
          <a:blip r:embed="rId3"/>
          <a:stretch>
            <a:fillRect/>
          </a:stretch>
        </p:blipFill>
        <p:spPr>
          <a:xfrm>
            <a:off x="4158406" y="852546"/>
            <a:ext cx="4804564" cy="2311923"/>
          </a:xfrm>
          <a:prstGeom prst="rect">
            <a:avLst/>
          </a:prstGeom>
        </p:spPr>
      </p:pic>
    </p:spTree>
    <p:extLst>
      <p:ext uri="{BB962C8B-B14F-4D97-AF65-F5344CB8AC3E}">
        <p14:creationId xmlns:p14="http://schemas.microsoft.com/office/powerpoint/2010/main" val="1984074332"/>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75AFA-9863-41B3-D896-0EBEF0AC9954}"/>
              </a:ext>
            </a:extLst>
          </p:cNvPr>
          <p:cNvSpPr>
            <a:spLocks noGrp="1"/>
          </p:cNvSpPr>
          <p:nvPr>
            <p:ph type="title"/>
          </p:nvPr>
        </p:nvSpPr>
        <p:spPr/>
        <p:txBody>
          <a:bodyPr/>
          <a:lstStyle/>
          <a:p>
            <a:r>
              <a:rPr lang="en-US" sz="2300" dirty="0"/>
              <a:t>SOC for ECRS and Non-Spin during Scarcity Deployment</a:t>
            </a:r>
          </a:p>
        </p:txBody>
      </p:sp>
      <p:sp>
        <p:nvSpPr>
          <p:cNvPr id="3" name="Content Placeholder 2">
            <a:extLst>
              <a:ext uri="{FF2B5EF4-FFF2-40B4-BE49-F238E27FC236}">
                <a16:creationId xmlns:a16="http://schemas.microsoft.com/office/drawing/2014/main" id="{9993AECE-36C0-2AF4-27EA-EE76BD1B2441}"/>
              </a:ext>
            </a:extLst>
          </p:cNvPr>
          <p:cNvSpPr>
            <a:spLocks noGrp="1"/>
          </p:cNvSpPr>
          <p:nvPr>
            <p:ph idx="1"/>
          </p:nvPr>
        </p:nvSpPr>
        <p:spPr/>
        <p:txBody>
          <a:bodyPr lIns="91440" tIns="45720" rIns="91440" bIns="45720" anchor="t">
            <a:normAutofit/>
          </a:bodyPr>
          <a:lstStyle/>
          <a:p>
            <a:r>
              <a:rPr lang="en-US" sz="1400" dirty="0"/>
              <a:t>As described, NPRR1186 provides incentives for ESRs to manage their portfolios to maintain sufficient SOC to meet the requirements of the AS products they have chosen to offer and are selected to provide.</a:t>
            </a:r>
            <a:endParaRPr lang="en-US" sz="1400" dirty="0">
              <a:cs typeface="Arial"/>
            </a:endParaRPr>
          </a:p>
          <a:p>
            <a:endParaRPr lang="en-US" sz="1400" dirty="0"/>
          </a:p>
          <a:p>
            <a:r>
              <a:rPr lang="en-US" sz="1400" dirty="0"/>
              <a:t>Eolian has raised one issue (the “scarcity deployment issue”), which deserves further consideration on a limited basis:</a:t>
            </a:r>
            <a:endParaRPr lang="en-US" sz="1400" dirty="0">
              <a:cs typeface="Arial"/>
            </a:endParaRPr>
          </a:p>
          <a:p>
            <a:pPr lvl="1"/>
            <a:r>
              <a:rPr lang="en-US" sz="1400" dirty="0"/>
              <a:t>During scarcity conditions, when all other Resources are being used to serve load, it would be in the best interest of reliability to use the SOC that an ESR would otherwise be required to maintain for ECRS and Non-Spin per the 2 and 4 hour duration requirements, respectively.  </a:t>
            </a:r>
            <a:endParaRPr lang="en-US" sz="1400" dirty="0">
              <a:cs typeface="Arial"/>
            </a:endParaRPr>
          </a:p>
          <a:p>
            <a:pPr lvl="1"/>
            <a:r>
              <a:rPr lang="en-US" sz="1400" dirty="0"/>
              <a:t>ERCOT is open to modifying the NPRR1186 compliance obligation solely during these very limited conditions.</a:t>
            </a:r>
            <a:endParaRPr lang="en-US" sz="1400" dirty="0">
              <a:cs typeface="Arial"/>
            </a:endParaRPr>
          </a:p>
          <a:p>
            <a:endParaRPr lang="en-US" sz="1400" dirty="0"/>
          </a:p>
          <a:p>
            <a:r>
              <a:rPr lang="en-US" sz="1400" dirty="0"/>
              <a:t>If the Board agrees that the NPRR should be remanded to TAC for further consideration of this issue, it would be important to tightly limit any further discussion to this one issue and to solutions that fit into the limited development window because of the potential to delay the RTC+B project.</a:t>
            </a:r>
            <a:endParaRPr lang="en-US" sz="1400" dirty="0">
              <a:cs typeface="Arial"/>
            </a:endParaRPr>
          </a:p>
        </p:txBody>
      </p:sp>
      <p:sp>
        <p:nvSpPr>
          <p:cNvPr id="4" name="Slide Number Placeholder 3">
            <a:extLst>
              <a:ext uri="{FF2B5EF4-FFF2-40B4-BE49-F238E27FC236}">
                <a16:creationId xmlns:a16="http://schemas.microsoft.com/office/drawing/2014/main" id="{25A84D32-90A8-907D-52C2-C14CFD1FD4A5}"/>
              </a:ext>
            </a:extLst>
          </p:cNvPr>
          <p:cNvSpPr>
            <a:spLocks noGrp="1"/>
          </p:cNvSpPr>
          <p:nvPr>
            <p:ph type="sldNum" sz="quarter" idx="4"/>
          </p:nvPr>
        </p:nvSpPr>
        <p:spPr>
          <a:xfrm>
            <a:off x="8458200" y="6430815"/>
            <a:ext cx="609600" cy="296862"/>
          </a:xfrm>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662523994"/>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ver Slide">
  <a:themeElements>
    <a:clrScheme name="Custom 1">
      <a:dk1>
        <a:srgbClr val="2D3338"/>
      </a:dk1>
      <a:lt1>
        <a:srgbClr val="FFFFFF"/>
      </a:lt1>
      <a:dk2>
        <a:srgbClr val="2D3338"/>
      </a:dk2>
      <a:lt2>
        <a:srgbClr val="E6EBF0"/>
      </a:lt2>
      <a:accent1>
        <a:srgbClr val="00AEC7"/>
      </a:accent1>
      <a:accent2>
        <a:srgbClr val="7C858C"/>
      </a:accent2>
      <a:accent3>
        <a:srgbClr val="2BA565"/>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1">
    <a:dk1>
      <a:srgbClr val="2D3338"/>
    </a:dk1>
    <a:lt1>
      <a:srgbClr val="FFFFFF"/>
    </a:lt1>
    <a:dk2>
      <a:srgbClr val="2D3338"/>
    </a:dk2>
    <a:lt2>
      <a:srgbClr val="E6EBF0"/>
    </a:lt2>
    <a:accent1>
      <a:srgbClr val="00AEC7"/>
    </a:accent1>
    <a:accent2>
      <a:srgbClr val="7C858C"/>
    </a:accent2>
    <a:accent3>
      <a:srgbClr val="2BA565"/>
    </a:accent3>
    <a:accent4>
      <a:srgbClr val="003865"/>
    </a:accent4>
    <a:accent5>
      <a:srgbClr val="685BC7"/>
    </a:accent5>
    <a:accent6>
      <a:srgbClr val="1F8B9D"/>
    </a:accent6>
    <a:hlink>
      <a:srgbClr val="0063B4"/>
    </a:hlink>
    <a:folHlink>
      <a:srgbClr val="800080"/>
    </a:folHlink>
  </a:clrScheme>
</a:themeOverride>
</file>

<file path=ppt/theme/themeOverride10.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11.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12.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13.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14.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2.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3.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4.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5.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6.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7.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8.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9.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238A853E2A21D478864F317E572DCF9" ma:contentTypeVersion="11" ma:contentTypeDescription="Create a new document." ma:contentTypeScope="" ma:versionID="9437a5e86a49257bab24d6694a2063ca">
  <xsd:schema xmlns:xsd="http://www.w3.org/2001/XMLSchema" xmlns:xs="http://www.w3.org/2001/XMLSchema" xmlns:p="http://schemas.microsoft.com/office/2006/metadata/properties" xmlns:ns3="ded7f6be-006e-48d8-8435-0405bc84a9a7" xmlns:ns4="97deaf5a-01d9-4834-89d2-802f43df07d1" targetNamespace="http://schemas.microsoft.com/office/2006/metadata/properties" ma:root="true" ma:fieldsID="3c9334a3503e9fd03a281303d0a9aa15" ns3:_="" ns4:_="">
    <xsd:import namespace="ded7f6be-006e-48d8-8435-0405bc84a9a7"/>
    <xsd:import namespace="97deaf5a-01d9-4834-89d2-802f43df07d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_activity" minOccurs="0"/>
                <xsd:element ref="ns4: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d7f6be-006e-48d8-8435-0405bc84a9a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deaf5a-01d9-4834-89d2-802f43df07d1"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_activity" ma:index="17" nillable="true" ma:displayName="_activity" ma:hidden="true" ma:internalName="_activity">
      <xsd:simpleType>
        <xsd:restriction base="dms:Note"/>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97deaf5a-01d9-4834-89d2-802f43df07d1" xsi:nil="true"/>
  </documentManagement>
</p:properties>
</file>

<file path=customXml/itemProps1.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2.xml><?xml version="1.0" encoding="utf-8"?>
<ds:datastoreItem xmlns:ds="http://schemas.openxmlformats.org/officeDocument/2006/customXml" ds:itemID="{A8164A86-A0F9-456C-9AB2-A7B83CDAB5BF}">
  <ds:schemaRefs>
    <ds:schemaRef ds:uri="97deaf5a-01d9-4834-89d2-802f43df07d1"/>
    <ds:schemaRef ds:uri="ded7f6be-006e-48d8-8435-0405bc84a9a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163D459-1C05-483F-85D1-C9E478EC32CC}">
  <ds:schemaRefs>
    <ds:schemaRef ds:uri="http://www.w3.org/XML/1998/namespace"/>
    <ds:schemaRef ds:uri="ded7f6be-006e-48d8-8435-0405bc84a9a7"/>
    <ds:schemaRef ds:uri="http://schemas.microsoft.com/office/2006/documentManagement/types"/>
    <ds:schemaRef ds:uri="http://purl.org/dc/elements/1.1/"/>
    <ds:schemaRef ds:uri="http://purl.org/dc/dcmitype/"/>
    <ds:schemaRef ds:uri="http://schemas.microsoft.com/office/2006/metadata/properties"/>
    <ds:schemaRef ds:uri="http://schemas.openxmlformats.org/package/2006/metadata/core-properties"/>
    <ds:schemaRef ds:uri="http://schemas.microsoft.com/office/infopath/2007/PartnerControls"/>
    <ds:schemaRef ds:uri="97deaf5a-01d9-4834-89d2-802f43df07d1"/>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13</TotalTime>
  <Words>2297</Words>
  <Application>Microsoft Office PowerPoint</Application>
  <PresentationFormat>On-screen Show (4:3)</PresentationFormat>
  <Paragraphs>129</Paragraphs>
  <Slides>14</Slides>
  <Notes>4</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14</vt:i4>
      </vt:variant>
    </vt:vector>
  </HeadingPairs>
  <TitlesOfParts>
    <vt:vector size="20" baseType="lpstr">
      <vt:lpstr>Arial</vt:lpstr>
      <vt:lpstr>Calibri</vt:lpstr>
      <vt:lpstr>Roboto</vt:lpstr>
      <vt:lpstr>1_Custom Design</vt:lpstr>
      <vt:lpstr>Cover Slide</vt:lpstr>
      <vt:lpstr>Horizontal Theme</vt:lpstr>
      <vt:lpstr>PowerPoint Presentation</vt:lpstr>
      <vt:lpstr>Overview</vt:lpstr>
      <vt:lpstr>NPRR1186 Introduction</vt:lpstr>
      <vt:lpstr>Timing</vt:lpstr>
      <vt:lpstr>ESR Dispatch in RUC</vt:lpstr>
      <vt:lpstr>Importance of Defining Performance Requirements for AS Products</vt:lpstr>
      <vt:lpstr>Consistent Insufficient SOC for AS</vt:lpstr>
      <vt:lpstr>SOC Requirement for ECRS and Non-Spin</vt:lpstr>
      <vt:lpstr>SOC for ECRS and Non-Spin during Scarcity Deployment</vt:lpstr>
      <vt:lpstr>Summary</vt:lpstr>
      <vt:lpstr>PowerPoint Presentation</vt:lpstr>
      <vt:lpstr>PowerPoint Presentation</vt:lpstr>
      <vt:lpstr>Shorter Duration ESRs provide AS in several Consecutive Hours</vt:lpstr>
      <vt:lpstr>Example SOC shortfall results in inability to follow dispatch</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cp:lastModifiedBy>
  <cp:revision>3</cp:revision>
  <cp:lastPrinted>2016-01-21T20:53:15Z</cp:lastPrinted>
  <dcterms:created xsi:type="dcterms:W3CDTF">2016-01-21T15:20:31Z</dcterms:created>
  <dcterms:modified xsi:type="dcterms:W3CDTF">2023-08-29T02:53:59Z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0x010100E238A853E2A21D478864F317E572DCF9</vt:lpwstr>
  </property>
  <property fmtid="{D5CDD505-2E9C-101B-9397-08002B2CF9AE}" pid="3" name="MSIP_Label_7084cbda-52b8-46fb-a7b7-cb5bd465ed85_Enabled">
    <vt:lpwstr>true</vt:lpwstr>
  </property>
  <property fmtid="{D5CDD505-2E9C-101B-9397-08002B2CF9AE}" pid="4" name="MSIP_Label_7084cbda-52b8-46fb-a7b7-cb5bd465ed85_SetDate">
    <vt:lpwstr>2023-08-08T16:06:33Z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1265465b-6e05-41f9-b512-6df5b5732c44</vt:lpwstr>
  </property>
  <property fmtid="{D5CDD505-2E9C-101B-9397-08002B2CF9AE}" pid="9" name="MSIP_Label_7084cbda-52b8-46fb-a7b7-cb5bd465ed85_ContentBits">
    <vt:lpwstr>0</vt:lpwstr>
  </property>
</Properties>
</file>