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0"/>
  </p:notesMasterIdLst>
  <p:handoutMasterIdLst>
    <p:handoutMasterId r:id="rId11"/>
  </p:handoutMasterIdLst>
  <p:sldIdLst>
    <p:sldId id="542" r:id="rId6"/>
    <p:sldId id="557" r:id="rId7"/>
    <p:sldId id="562" r:id="rId8"/>
    <p:sldId id="56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22" y="5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8/28/2023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8/28/2023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image" Target="../media/image2.png"/><Relationship Id="rId2" Type="http://schemas.openxmlformats.org/officeDocument/2006/relationships/slideLayout" Target="../slideLayouts/slideLayout3.xml"/><Relationship Id="rId16"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r>
              <a:rPr lang="en-US" sz="1000" b="1" baseline="0" dirty="0">
                <a:solidFill>
                  <a:schemeClr val="tx1"/>
                </a:solidFill>
              </a:rPr>
              <a:t>Item 4.1</a:t>
            </a:r>
          </a:p>
          <a:p>
            <a:pPr algn="l"/>
            <a:r>
              <a:rPr lang="en-US" sz="1000" b="0" baseline="0" dirty="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213008"/>
            <a:ext cx="4876800" cy="3323987"/>
          </a:xfrm>
          <a:prstGeom prst="rect">
            <a:avLst/>
          </a:prstGeom>
          <a:noFill/>
        </p:spPr>
        <p:txBody>
          <a:bodyPr wrap="square" rtlCol="0">
            <a:spAutoFit/>
          </a:bodyPr>
          <a:lstStyle/>
          <a:p>
            <a:r>
              <a:rPr lang="en-US" sz="2400" b="1" dirty="0"/>
              <a:t>Item 7.1.2: NPRR1186 TAC Advocation Presentation</a:t>
            </a:r>
          </a:p>
          <a:p>
            <a:endParaRPr lang="en-US" dirty="0">
              <a:solidFill>
                <a:schemeClr val="tx2"/>
              </a:solidFill>
            </a:endParaRPr>
          </a:p>
          <a:p>
            <a:r>
              <a:rPr lang="en-US" i="1" dirty="0"/>
              <a:t>Bill Barnes</a:t>
            </a:r>
          </a:p>
          <a:p>
            <a:r>
              <a:rPr lang="en-US" dirty="0"/>
              <a:t>Technical Advisory Committee (TAC) Advocate for NPRR1186</a:t>
            </a:r>
          </a:p>
          <a:p>
            <a:endParaRPr lang="en-US" dirty="0">
              <a:solidFill>
                <a:schemeClr val="tx2"/>
              </a:solidFill>
            </a:endParaRPr>
          </a:p>
          <a:p>
            <a:r>
              <a:rPr lang="en-US" dirty="0"/>
              <a:t>Board of Directors Meeting</a:t>
            </a:r>
          </a:p>
          <a:p>
            <a:endParaRPr lang="en-US" dirty="0">
              <a:solidFill>
                <a:schemeClr val="tx2"/>
              </a:solidFill>
            </a:endParaRPr>
          </a:p>
          <a:p>
            <a:r>
              <a:rPr lang="en-US" dirty="0"/>
              <a:t>ERCOT Public</a:t>
            </a:r>
          </a:p>
          <a:p>
            <a:r>
              <a:rPr lang="en-US" dirty="0"/>
              <a:t>August 31, 2023</a:t>
            </a: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3A9306-5308-3A9E-B159-00FA27F3B4B8}"/>
              </a:ext>
            </a:extLst>
          </p:cNvPr>
          <p:cNvSpPr>
            <a:spLocks noGrp="1"/>
          </p:cNvSpPr>
          <p:nvPr>
            <p:ph type="title"/>
          </p:nvPr>
        </p:nvSpPr>
        <p:spPr/>
        <p:txBody>
          <a:bodyPr/>
          <a:lstStyle/>
          <a:p>
            <a:r>
              <a:rPr lang="en-US" b="1" dirty="0">
                <a:solidFill>
                  <a:schemeClr val="accent1"/>
                </a:solidFill>
              </a:rPr>
              <a:t>NPRR1186, Improvements Prior to the RTC+B Project for Better ESR State of Charge Awareness, Accounting, and Monitoring – URGENT  </a:t>
            </a:r>
            <a:endParaRPr lang="en-US" dirty="0"/>
          </a:p>
        </p:txBody>
      </p:sp>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10" name="TextBox 9">
            <a:extLst>
              <a:ext uri="{FF2B5EF4-FFF2-40B4-BE49-F238E27FC236}">
                <a16:creationId xmlns:a16="http://schemas.microsoft.com/office/drawing/2014/main" id="{30100922-431E-DD53-B172-3DBD247B72C0}"/>
              </a:ext>
            </a:extLst>
          </p:cNvPr>
          <p:cNvSpPr txBox="1"/>
          <p:nvPr/>
        </p:nvSpPr>
        <p:spPr>
          <a:xfrm>
            <a:off x="381000" y="1600201"/>
            <a:ext cx="8458200" cy="5570756"/>
          </a:xfrm>
          <a:prstGeom prst="rect">
            <a:avLst/>
          </a:prstGeom>
          <a:noFill/>
        </p:spPr>
        <p:txBody>
          <a:bodyPr wrap="square">
            <a:spAutoFit/>
          </a:bodyPr>
          <a:lstStyle/>
          <a:p>
            <a:r>
              <a:rPr lang="en-US" sz="1600" b="1" dirty="0">
                <a:effectLst/>
                <a:ea typeface="Times New Roman" panose="02020603050405020304" pitchFamily="18" charset="0"/>
              </a:rPr>
              <a:t>Revision Description: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This NPRR improves the awareness, accounting, and monitoring of the State of Charge (SOC) for an Energy Storage Resource (ESR).  This NPRR is for the interim period which is described as the time period before the RTC+B project goes live.  The target go-live date for the RTC+B project is expected to be several years away and the language and changes in this NPRR are aimed to strategically improve SOC awareness, accounting, and monitoring with minimal system changes so that the improvements can be in place while the RTC+B project is completed. This NPRR does not specify that ERCOT manage the SOC for an ESR.  It specifies existing and new information to be provided by the QSE so that ERCOT can better understand each ESR’s current energy capability and expected energy capability in future hours to meet ancillary service (AS) obligations.</a:t>
            </a:r>
          </a:p>
          <a:p>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1600" b="1" dirty="0">
                <a:latin typeface="Arial" panose="020B0604020202020204" pitchFamily="34" charset="0"/>
                <a:ea typeface="Times New Roman" panose="02020603050405020304" pitchFamily="18" charset="0"/>
                <a:cs typeface="Times New Roman" panose="02020603050405020304" pitchFamily="18" charset="0"/>
              </a:rPr>
              <a:t>Business Case:  </a:t>
            </a:r>
            <a:r>
              <a:rPr lang="en-US" sz="1600" dirty="0">
                <a:latin typeface="Arial" panose="020B0604020202020204" pitchFamily="34" charset="0"/>
                <a:ea typeface="Times New Roman" panose="02020603050405020304" pitchFamily="18" charset="0"/>
                <a:cs typeface="Times New Roman" panose="02020603050405020304" pitchFamily="18" charset="0"/>
              </a:rPr>
              <a:t>As of June 1, 2023 there were approximately 3,300 MW of batteries energized on the ERCOT System.  The total is estimated to be 9,500 MW of batteries by October 2024.  This NPRR provides improvements on the awareness, accounting, and monitoring of SOC for ESRs while the RTC+B project is being implemented; and also provides information and guidelines to the QSEs representing the ESRs so that they can more accurately inform ERCOT of the capability of each ESR.</a:t>
            </a:r>
          </a:p>
          <a:p>
            <a:endParaRPr lang="en-US" sz="1600" b="1"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0837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3A9306-5308-3A9E-B159-00FA27F3B4B8}"/>
              </a:ext>
            </a:extLst>
          </p:cNvPr>
          <p:cNvSpPr>
            <a:spLocks noGrp="1"/>
          </p:cNvSpPr>
          <p:nvPr>
            <p:ph type="title"/>
          </p:nvPr>
        </p:nvSpPr>
        <p:spPr/>
        <p:txBody>
          <a:bodyPr/>
          <a:lstStyle/>
          <a:p>
            <a:r>
              <a:rPr lang="en-US" b="1" dirty="0">
                <a:solidFill>
                  <a:schemeClr val="accent1"/>
                </a:solidFill>
              </a:rPr>
              <a:t>TAC Vote on NPRR1186</a:t>
            </a:r>
            <a:endParaRPr lang="en-US" dirty="0"/>
          </a:p>
        </p:txBody>
      </p:sp>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10" name="TextBox 9">
            <a:extLst>
              <a:ext uri="{FF2B5EF4-FFF2-40B4-BE49-F238E27FC236}">
                <a16:creationId xmlns:a16="http://schemas.microsoft.com/office/drawing/2014/main" id="{30100922-431E-DD53-B172-3DBD247B72C0}"/>
              </a:ext>
            </a:extLst>
          </p:cNvPr>
          <p:cNvSpPr txBox="1"/>
          <p:nvPr/>
        </p:nvSpPr>
        <p:spPr>
          <a:xfrm>
            <a:off x="124367" y="914400"/>
            <a:ext cx="9019633" cy="6063198"/>
          </a:xfrm>
          <a:prstGeom prst="rect">
            <a:avLst/>
          </a:prstGeom>
          <a:noFill/>
        </p:spPr>
        <p:txBody>
          <a:bodyPr wrap="square">
            <a:spAutoFit/>
          </a:bodyPr>
          <a:lstStyle/>
          <a:p>
            <a:r>
              <a:rPr lang="en-US" sz="1600" b="1" dirty="0">
                <a:ea typeface="Times New Roman" panose="02020603050405020304" pitchFamily="18" charset="0"/>
              </a:rPr>
              <a:t>History of NPRR1186</a:t>
            </a:r>
            <a:r>
              <a:rPr lang="en-US" sz="1600" b="1" dirty="0">
                <a:effectLst/>
                <a:ea typeface="Times New Roman" panose="02020603050405020304" pitchFamily="18" charset="0"/>
              </a:rPr>
              <a:t>:  </a:t>
            </a:r>
          </a:p>
          <a:p>
            <a:r>
              <a:rPr lang="en-US" sz="1600" dirty="0">
                <a:ea typeface="Times New Roman" panose="02020603050405020304" pitchFamily="18" charset="0"/>
              </a:rPr>
              <a:t>In</a:t>
            </a:r>
            <a:r>
              <a:rPr lang="en-US" sz="1600" dirty="0">
                <a:effectLst/>
                <a:ea typeface="Times New Roman" panose="02020603050405020304" pitchFamily="18" charset="0"/>
              </a:rPr>
              <a:t> November of 2022, ERCOT began to identify common issues that affect ESR’s ability to meet operational performance requirements</a:t>
            </a:r>
            <a:r>
              <a:rPr lang="en-US" sz="1600" dirty="0">
                <a:ea typeface="Times New Roman" panose="02020603050405020304" pitchFamily="18" charset="0"/>
              </a:rPr>
              <a:t> including insufficient amounts of SOC preserved when carrying “up” AS</a:t>
            </a:r>
            <a:r>
              <a:rPr lang="en-US" sz="1600" dirty="0">
                <a:effectLst/>
                <a:ea typeface="Times New Roman" panose="02020603050405020304" pitchFamily="18" charset="0"/>
              </a:rPr>
              <a:t>.  ERCOT filed NPRR1186 on 6/22/2023.  PRS voted to table on</a:t>
            </a:r>
            <a:r>
              <a:rPr lang="en-US" sz="1600" dirty="0">
                <a:ea typeface="Times New Roman" panose="02020603050405020304" pitchFamily="18" charset="0"/>
              </a:rPr>
              <a:t> 7/13/23 to allow for continued discussion and voted to recommend approval on 8/10/23.</a:t>
            </a:r>
            <a:r>
              <a:rPr lang="en-US" sz="1600" dirty="0">
                <a:effectLst/>
                <a:ea typeface="Times New Roman" panose="02020603050405020304" pitchFamily="18" charset="0"/>
              </a:rPr>
              <a:t> On 8/22/23, TAC voted to recommend approval of NPRR1186 as recommended by PRS in the 8/10/23 PRS Report by a margin of </a:t>
            </a:r>
            <a:r>
              <a:rPr lang="en-US" sz="1600" u="sng" dirty="0">
                <a:effectLst/>
                <a:ea typeface="Times New Roman" panose="02020603050405020304" pitchFamily="18" charset="0"/>
              </a:rPr>
              <a:t>88% in favor</a:t>
            </a:r>
            <a:r>
              <a:rPr lang="en-US" sz="1600" dirty="0">
                <a:effectLst/>
                <a:ea typeface="Times New Roman" panose="02020603050405020304" pitchFamily="18" charset="0"/>
              </a:rPr>
              <a:t>, with a recommended effective date of upon system implementation for all sections, with the exception of the grey-boxed paragraph (4) of Section 8.1, which will be effective no earlier than three months after system implementation of NPRR1186.  </a:t>
            </a:r>
          </a:p>
          <a:p>
            <a:endParaRPr lang="en-US" sz="1600" dirty="0">
              <a:ea typeface="Times New Roman" panose="02020603050405020304" pitchFamily="18" charset="0"/>
            </a:endParaRPr>
          </a:p>
          <a:p>
            <a:r>
              <a:rPr lang="en-US" sz="1600" b="1" dirty="0">
                <a:effectLst/>
                <a:ea typeface="Times New Roman" panose="02020603050405020304" pitchFamily="18" charset="0"/>
              </a:rPr>
              <a:t>Opposing Votes:  </a:t>
            </a:r>
          </a:p>
          <a:p>
            <a:pPr marL="285750" indent="-285750">
              <a:buFont typeface="Arial" panose="020B0604020202020204" pitchFamily="34" charset="0"/>
              <a:buChar char="•"/>
            </a:pPr>
            <a:r>
              <a:rPr lang="en-US" sz="1600" dirty="0">
                <a:ea typeface="Times New Roman" panose="02020603050405020304" pitchFamily="18" charset="0"/>
              </a:rPr>
              <a:t>City of Dallas, Consumer</a:t>
            </a:r>
          </a:p>
          <a:p>
            <a:pPr marL="285750" indent="-285750">
              <a:buFont typeface="Arial" panose="020B0604020202020204" pitchFamily="34" charset="0"/>
              <a:buChar char="•"/>
            </a:pPr>
            <a:r>
              <a:rPr lang="en-US" sz="1600" dirty="0">
                <a:effectLst/>
                <a:ea typeface="Times New Roman" panose="02020603050405020304" pitchFamily="18" charset="0"/>
              </a:rPr>
              <a:t>Jupiter Power, Independent Generator</a:t>
            </a:r>
          </a:p>
          <a:p>
            <a:pPr marL="285750" indent="-285750">
              <a:buFont typeface="Arial" panose="020B0604020202020204" pitchFamily="34" charset="0"/>
              <a:buChar char="•"/>
            </a:pPr>
            <a:r>
              <a:rPr lang="en-US" sz="1600" dirty="0">
                <a:ea typeface="Times New Roman" panose="02020603050405020304" pitchFamily="18" charset="0"/>
              </a:rPr>
              <a:t>Demand Control 2, Independent Retail Electric Provider (IREP)</a:t>
            </a:r>
          </a:p>
          <a:p>
            <a:endParaRPr lang="en-US" sz="1600" dirty="0">
              <a:effectLst/>
              <a:ea typeface="Times New Roman" panose="02020603050405020304" pitchFamily="18" charset="0"/>
            </a:endParaRPr>
          </a:p>
          <a:p>
            <a:r>
              <a:rPr lang="en-US" sz="1600" b="1" dirty="0">
                <a:ea typeface="Times New Roman" panose="02020603050405020304" pitchFamily="18" charset="0"/>
              </a:rPr>
              <a:t>Abstentions:</a:t>
            </a:r>
          </a:p>
          <a:p>
            <a:pPr marL="285750" indent="-285750">
              <a:buFont typeface="Arial" panose="020B0604020202020204" pitchFamily="34" charset="0"/>
              <a:buChar char="•"/>
            </a:pPr>
            <a:r>
              <a:rPr lang="en-US" sz="1600" dirty="0">
                <a:effectLst/>
                <a:ea typeface="Times New Roman" panose="02020603050405020304" pitchFamily="18" charset="0"/>
              </a:rPr>
              <a:t>CMC Steel, Consumer</a:t>
            </a:r>
          </a:p>
          <a:p>
            <a:pPr marL="285750" indent="-285750">
              <a:buFont typeface="Arial" panose="020B0604020202020204" pitchFamily="34" charset="0"/>
              <a:buChar char="•"/>
            </a:pPr>
            <a:r>
              <a:rPr lang="en-US" sz="1600" dirty="0">
                <a:effectLst/>
                <a:ea typeface="Times New Roman" panose="02020603050405020304" pitchFamily="18" charset="0"/>
              </a:rPr>
              <a:t>Air Liquide, Consumer</a:t>
            </a:r>
          </a:p>
          <a:p>
            <a:pPr marL="285750" indent="-285750">
              <a:buFont typeface="Arial" panose="020B0604020202020204" pitchFamily="34" charset="0"/>
              <a:buChar char="•"/>
            </a:pPr>
            <a:r>
              <a:rPr lang="en-US" sz="1600" dirty="0">
                <a:ea typeface="Times New Roman" panose="02020603050405020304" pitchFamily="18" charset="0"/>
              </a:rPr>
              <a:t>Tenaska, Independent Power Marketer</a:t>
            </a:r>
            <a:endParaRPr lang="en-US" sz="1600" dirty="0">
              <a:effectLst/>
              <a:ea typeface="Times New Roman" panose="02020603050405020304" pitchFamily="18" charset="0"/>
            </a:endParaRPr>
          </a:p>
          <a:p>
            <a:pPr marL="285750" indent="-285750">
              <a:buFont typeface="Arial" panose="020B0604020202020204" pitchFamily="34" charset="0"/>
              <a:buChar char="•"/>
            </a:pPr>
            <a:r>
              <a:rPr lang="en-US" sz="1600" dirty="0">
                <a:effectLst/>
                <a:ea typeface="Times New Roman" panose="02020603050405020304" pitchFamily="18" charset="0"/>
              </a:rPr>
              <a:t>Rhythm Ops, IREP</a:t>
            </a:r>
          </a:p>
          <a:p>
            <a:pPr marL="285750" indent="-285750">
              <a:buFont typeface="Arial" panose="020B0604020202020204" pitchFamily="34" charset="0"/>
              <a:buChar char="•"/>
            </a:pPr>
            <a:r>
              <a:rPr lang="en-US" sz="1600" dirty="0">
                <a:effectLst/>
                <a:ea typeface="Times New Roman" panose="02020603050405020304" pitchFamily="18" charset="0"/>
              </a:rPr>
              <a:t>APG&amp;E, IREP</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41204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3A9306-5308-3A9E-B159-00FA27F3B4B8}"/>
              </a:ext>
            </a:extLst>
          </p:cNvPr>
          <p:cNvSpPr>
            <a:spLocks noGrp="1"/>
          </p:cNvSpPr>
          <p:nvPr>
            <p:ph type="title"/>
          </p:nvPr>
        </p:nvSpPr>
        <p:spPr/>
        <p:txBody>
          <a:bodyPr/>
          <a:lstStyle/>
          <a:p>
            <a:r>
              <a:rPr lang="en-US" b="1" dirty="0">
                <a:solidFill>
                  <a:schemeClr val="accent1"/>
                </a:solidFill>
              </a:rPr>
              <a:t>Summary </a:t>
            </a:r>
            <a:r>
              <a:rPr lang="en-US" dirty="0"/>
              <a:t>of </a:t>
            </a:r>
            <a:r>
              <a:rPr lang="en-US" b="1" dirty="0">
                <a:solidFill>
                  <a:schemeClr val="accent1"/>
                </a:solidFill>
              </a:rPr>
              <a:t>TAC Discussion</a:t>
            </a:r>
            <a:endParaRPr lang="en-US" dirty="0"/>
          </a:p>
        </p:txBody>
      </p:sp>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10" name="TextBox 9">
            <a:extLst>
              <a:ext uri="{FF2B5EF4-FFF2-40B4-BE49-F238E27FC236}">
                <a16:creationId xmlns:a16="http://schemas.microsoft.com/office/drawing/2014/main" id="{30100922-431E-DD53-B172-3DBD247B72C0}"/>
              </a:ext>
            </a:extLst>
          </p:cNvPr>
          <p:cNvSpPr txBox="1"/>
          <p:nvPr/>
        </p:nvSpPr>
        <p:spPr>
          <a:xfrm>
            <a:off x="76201" y="762000"/>
            <a:ext cx="8943432" cy="5509200"/>
          </a:xfrm>
          <a:prstGeom prst="rect">
            <a:avLst/>
          </a:prstGeom>
          <a:noFill/>
        </p:spPr>
        <p:txBody>
          <a:bodyPr wrap="square">
            <a:spAutoFit/>
          </a:bodyPr>
          <a:lstStyle/>
          <a:p>
            <a:r>
              <a:rPr lang="en-US" sz="1600" dirty="0">
                <a:effectLst/>
                <a:ea typeface="Times New Roman" panose="02020603050405020304" pitchFamily="18" charset="0"/>
              </a:rPr>
              <a:t>Comments submitted by parties in support (ERCOT) and in opposition of NPRR1186 contributed to valuable and productive discussions by ERCOT Stakeholders both at PRS and TAC.  TAC members weighed the following factors when reaching their decision to ultimately recommend approval of the NPRR.</a:t>
            </a:r>
          </a:p>
          <a:p>
            <a:endParaRPr lang="en-US" sz="1600" dirty="0">
              <a:ea typeface="Times New Roman" panose="02020603050405020304" pitchFamily="18" charset="0"/>
            </a:endParaRPr>
          </a:p>
          <a:p>
            <a:r>
              <a:rPr lang="en-US" sz="1600" b="1" dirty="0">
                <a:ea typeface="Times New Roman" panose="02020603050405020304" pitchFamily="18" charset="0"/>
              </a:rPr>
              <a:t>Factors influencing TAC member support</a:t>
            </a:r>
            <a:r>
              <a:rPr lang="en-US" sz="1600" b="1" dirty="0">
                <a:effectLst/>
                <a:ea typeface="Times New Roman" panose="02020603050405020304" pitchFamily="18" charset="0"/>
              </a:rPr>
              <a:t>:  </a:t>
            </a:r>
          </a:p>
          <a:p>
            <a:pPr marL="285750" indent="-285750">
              <a:buFont typeface="Arial" panose="020B0604020202020204" pitchFamily="34" charset="0"/>
              <a:buChar char="•"/>
            </a:pPr>
            <a:r>
              <a:rPr lang="en-US" sz="1600" dirty="0">
                <a:ea typeface="Times New Roman" panose="02020603050405020304" pitchFamily="18" charset="0"/>
              </a:rPr>
              <a:t>ERCOT lacks visibility into the SOC of ESRs carrying “up” AS relative to their obligation to provide.  NPRR1186 will improve ERCOT’s awareness and enable monitoring of the AS being provided by ESRs in accordance with duration limits established by NPRR1096.</a:t>
            </a:r>
          </a:p>
          <a:p>
            <a:pPr marL="285750" indent="-285750">
              <a:buFont typeface="Arial" panose="020B0604020202020204" pitchFamily="34" charset="0"/>
              <a:buChar char="•"/>
            </a:pPr>
            <a:r>
              <a:rPr lang="en-US" sz="1600" dirty="0">
                <a:effectLst/>
                <a:ea typeface="Times New Roman" panose="02020603050405020304" pitchFamily="18" charset="0"/>
              </a:rPr>
              <a:t>NPRR1186 is consistent with ERCOT’s conservative operating posture to prioritize operational reliability.  </a:t>
            </a:r>
            <a:r>
              <a:rPr lang="en-US" sz="1600" dirty="0">
                <a:ea typeface="Times New Roman" panose="02020603050405020304" pitchFamily="18" charset="0"/>
              </a:rPr>
              <a:t>Other</a:t>
            </a:r>
            <a:r>
              <a:rPr lang="en-US" sz="1600" dirty="0">
                <a:effectLst/>
                <a:ea typeface="Times New Roman" panose="02020603050405020304" pitchFamily="18" charset="0"/>
              </a:rPr>
              <a:t> processes have been adopted since Winter Storm Uri that limit resource flexibility to </a:t>
            </a:r>
            <a:r>
              <a:rPr lang="en-US" sz="1600" dirty="0">
                <a:ea typeface="Times New Roman" panose="02020603050405020304" pitchFamily="18" charset="0"/>
              </a:rPr>
              <a:t>support operating</a:t>
            </a:r>
            <a:r>
              <a:rPr lang="en-US" sz="1600" dirty="0">
                <a:effectLst/>
                <a:ea typeface="Times New Roman" panose="02020603050405020304" pitchFamily="18" charset="0"/>
              </a:rPr>
              <a:t> reserves.</a:t>
            </a:r>
          </a:p>
          <a:p>
            <a:pPr marL="285750" indent="-285750">
              <a:buFont typeface="Arial" panose="020B0604020202020204" pitchFamily="34" charset="0"/>
              <a:buChar char="•"/>
            </a:pPr>
            <a:r>
              <a:rPr lang="en-US" sz="1600" dirty="0">
                <a:ea typeface="Times New Roman" panose="02020603050405020304" pitchFamily="18" charset="0"/>
              </a:rPr>
              <a:t>NPRR1186 is a temporary solution until more sophisticated SOC modeling can be implemented in RTC+B.  TAC members agreed discussion of ESR operational and modeling issues should continue with the creation of a dedicated task force and operating experience.</a:t>
            </a:r>
            <a:endParaRPr lang="en-US" sz="1600" dirty="0">
              <a:effectLst/>
              <a:ea typeface="Times New Roman" panose="02020603050405020304" pitchFamily="18" charset="0"/>
            </a:endParaRPr>
          </a:p>
          <a:p>
            <a:pPr marL="285750" indent="-285750">
              <a:buFont typeface="Arial" panose="020B0604020202020204" pitchFamily="34" charset="0"/>
              <a:buChar char="•"/>
            </a:pPr>
            <a:r>
              <a:rPr lang="en-US" sz="1600" dirty="0">
                <a:ea typeface="Times New Roman" panose="02020603050405020304" pitchFamily="18" charset="0"/>
              </a:rPr>
              <a:t>Some ESR operators support NPRR1186 as a temporary solution.</a:t>
            </a:r>
            <a:endParaRPr lang="en-US" sz="1600" dirty="0">
              <a:effectLst/>
              <a:ea typeface="Times New Roman" panose="02020603050405020304" pitchFamily="18" charset="0"/>
            </a:endParaRPr>
          </a:p>
          <a:p>
            <a:pPr marL="285750" indent="-285750">
              <a:buFont typeface="Arial" panose="020B0604020202020204" pitchFamily="34" charset="0"/>
              <a:buChar char="•"/>
            </a:pPr>
            <a:endParaRPr lang="en-US" sz="1600" dirty="0">
              <a:effectLst/>
              <a:ea typeface="Times New Roman" panose="02020603050405020304" pitchFamily="18" charset="0"/>
            </a:endParaRPr>
          </a:p>
          <a:p>
            <a:r>
              <a:rPr lang="en-US" sz="1600" b="1" dirty="0">
                <a:ea typeface="Times New Roman" panose="02020603050405020304" pitchFamily="18" charset="0"/>
              </a:rPr>
              <a:t>Concerns considered by TAC members:</a:t>
            </a:r>
          </a:p>
          <a:p>
            <a:pPr marL="285750" indent="-285750">
              <a:buFont typeface="Arial" panose="020B0604020202020204" pitchFamily="34" charset="0"/>
              <a:buChar char="•"/>
            </a:pPr>
            <a:r>
              <a:rPr lang="en-US" sz="1600" dirty="0">
                <a:ea typeface="Times New Roman" panose="02020603050405020304" pitchFamily="18" charset="0"/>
              </a:rPr>
              <a:t>Limits full operational flexibility and capability of ESRs. Unique characteristics of ESRs must be understood and optimized.</a:t>
            </a:r>
            <a:endParaRPr lang="en-US" sz="1600" dirty="0">
              <a:effectLst/>
              <a:ea typeface="Times New Roman" panose="02020603050405020304" pitchFamily="18" charset="0"/>
            </a:endParaRPr>
          </a:p>
          <a:p>
            <a:pPr marL="285750" indent="-285750">
              <a:buFont typeface="Arial" panose="020B0604020202020204" pitchFamily="34" charset="0"/>
              <a:buChar char="•"/>
            </a:pPr>
            <a:r>
              <a:rPr lang="en-US" sz="1600" dirty="0">
                <a:ea typeface="Times New Roman" panose="02020603050405020304" pitchFamily="18" charset="0"/>
              </a:rPr>
              <a:t>Potential reliability impacts of required charging during EEA events to preserve AS capability.</a:t>
            </a:r>
          </a:p>
          <a:p>
            <a:pPr marL="285750" indent="-285750">
              <a:buFont typeface="Arial" panose="020B0604020202020204" pitchFamily="34" charset="0"/>
              <a:buChar char="•"/>
            </a:pPr>
            <a:r>
              <a:rPr lang="en-US" sz="1600" dirty="0">
                <a:ea typeface="Times New Roman" panose="02020603050405020304" pitchFamily="18" charset="0"/>
              </a:rPr>
              <a:t>Are the currently established duration limits for ESRs in ECRS and NSRS appropriate?</a:t>
            </a:r>
            <a:endParaRPr lang="en-US" sz="1600" dirty="0">
              <a:effectLst/>
              <a:ea typeface="Times New Roman" panose="02020603050405020304" pitchFamily="18" charset="0"/>
            </a:endParaRPr>
          </a:p>
        </p:txBody>
      </p:sp>
    </p:spTree>
    <p:extLst>
      <p:ext uri="{BB962C8B-B14F-4D97-AF65-F5344CB8AC3E}">
        <p14:creationId xmlns:p14="http://schemas.microsoft.com/office/powerpoint/2010/main" val="487957193"/>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E6F19A3-79CF-4140-A6F1-7542A54978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docProps/app.xml><?xml version="1.0" encoding="utf-8"?>
<Properties xmlns="http://schemas.openxmlformats.org/officeDocument/2006/extended-properties" xmlns:vt="http://schemas.openxmlformats.org/officeDocument/2006/docPropsVTypes">
  <Template/>
  <TotalTime>19051</TotalTime>
  <Words>728</Words>
  <Application>Microsoft Office PowerPoint</Application>
  <PresentationFormat>On-screen Show (4:3)</PresentationFormat>
  <Paragraphs>48</Paragraphs>
  <Slides>4</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Cover Slide</vt:lpstr>
      <vt:lpstr>Horizontal Theme</vt:lpstr>
      <vt:lpstr>PowerPoint Presentation</vt:lpstr>
      <vt:lpstr>NPRR1186, Improvements Prior to the RTC+B Project for Better ESR State of Charge Awareness, Accounting, and Monitoring – URGENT  </vt:lpstr>
      <vt:lpstr>TAC Vote on NPRR1186</vt:lpstr>
      <vt:lpstr>Summary of TAC Discussion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569</cp:revision>
  <cp:lastPrinted>2017-10-10T21:31:05Z</cp:lastPrinted>
  <dcterms:created xsi:type="dcterms:W3CDTF">2016-01-21T15:20:31Z</dcterms:created>
  <dcterms:modified xsi:type="dcterms:W3CDTF">2023-08-28T22:08:47Z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2023-08-01T16:47:11Z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83d4e0b6-11c9-4a50-a7ee-db69f85a334c</vt:lpwstr>
  </property>
  <property fmtid="{D5CDD505-2E9C-101B-9397-08002B2CF9AE}" pid="9" name="MSIP_Label_7084cbda-52b8-46fb-a7b7-cb5bd465ed85_ContentBits">
    <vt:lpwstr>0</vt:lpwstr>
  </property>
</Properties>
</file>