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8" r:id="rId5"/>
    <p:sldId id="279" r:id="rId6"/>
    <p:sldId id="269" r:id="rId7"/>
    <p:sldId id="277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rc.gov/" TargetMode="External"/><Relationship Id="rId2" Type="http://schemas.openxmlformats.org/officeDocument/2006/relationships/hyperlink" Target="https://www.texasr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</a:t>
            </a:r>
            <a:br>
              <a:rPr lang="en-US" dirty="0"/>
            </a:br>
            <a:r>
              <a:rPr lang="en-US" sz="4000" dirty="0"/>
              <a:t>Meeting Notes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08/17/2023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June 27, Peak – 80,787 MW</a:t>
            </a:r>
          </a:p>
          <a:p>
            <a:r>
              <a:rPr lang="en-US" dirty="0"/>
              <a:t>June Solar Peak – 29,044 MW</a:t>
            </a:r>
          </a:p>
          <a:p>
            <a:r>
              <a:rPr lang="en-US" dirty="0"/>
              <a:t>July 31, Peak – 82,939</a:t>
            </a:r>
          </a:p>
          <a:p>
            <a:r>
              <a:rPr lang="en-US" dirty="0"/>
              <a:t>July Solar Peak – 13,547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 provided an update on upcoming events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8/23 Quarterly Board and MRC meeting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8/29 Talk with Texas RE on Oil &amp; Gas industry cybersecurity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9/13 Annual winter weatherization workshop</a:t>
            </a:r>
          </a:p>
          <a:p>
            <a:pPr marL="457200" lvl="1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9/21 Talk with Texas RE on Electric-Gas coordination</a:t>
            </a:r>
          </a:p>
          <a:p>
            <a:r>
              <a:rPr lang="en-US" dirty="0"/>
              <a:t>See TRE and FERC Websites for more information</a:t>
            </a:r>
          </a:p>
          <a:p>
            <a:r>
              <a:rPr lang="en-US" dirty="0"/>
              <a:t>TRE - </a:t>
            </a:r>
            <a:r>
              <a:rPr lang="en-US" dirty="0">
                <a:hlinkClick r:id="rId2"/>
              </a:rPr>
              <a:t>https://www.texasre.org/</a:t>
            </a:r>
            <a:endParaRPr lang="en-US" dirty="0"/>
          </a:p>
          <a:p>
            <a:r>
              <a:rPr lang="en-US" dirty="0"/>
              <a:t>FERC - </a:t>
            </a:r>
            <a:r>
              <a:rPr lang="en-US" dirty="0">
                <a:hlinkClick r:id="rId3"/>
              </a:rPr>
              <a:t>https://www.ferc.gov/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F0D0-CCF3-42AD-B355-6CCA9808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UFLS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DA5CB-23D7-4EFE-B19A-AA562B83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provided results from the UFLS Survey as required by </a:t>
            </a:r>
            <a:r>
              <a:rPr lang="en-US" sz="2800" dirty="0"/>
              <a:t>ERCOT Nodal Operating Guides, Section 2.6.1 (2)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8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FE64-4A7A-4F50-A37E-8C4D6015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EMS Upgrade Project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9626-F9B4-4DD4-BD70-48B296811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/>
          <a:lstStyle/>
          <a:p>
            <a:r>
              <a:rPr lang="en-US" dirty="0"/>
              <a:t>ERCOT provided an update on the EMS Upgrade project</a:t>
            </a:r>
          </a:p>
          <a:p>
            <a:r>
              <a:rPr lang="en-US" dirty="0"/>
              <a:t>Closed loop testing is planned time window is between 9/18 – 11/16</a:t>
            </a:r>
          </a:p>
          <a:p>
            <a:r>
              <a:rPr lang="en-US" dirty="0"/>
              <a:t>Temporary transfer of control during loop testing</a:t>
            </a:r>
          </a:p>
          <a:p>
            <a:r>
              <a:rPr lang="en-US" dirty="0"/>
              <a:t>Closed loop testing duration is 2 – 4 hours</a:t>
            </a:r>
          </a:p>
        </p:txBody>
      </p:sp>
    </p:spTree>
    <p:extLst>
      <p:ext uri="{BB962C8B-B14F-4D97-AF65-F5344CB8AC3E}">
        <p14:creationId xmlns:p14="http://schemas.microsoft.com/office/powerpoint/2010/main" val="223927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NOGRR245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Expects to file comments in the next few days</a:t>
            </a:r>
          </a:p>
          <a:p>
            <a:r>
              <a:rPr lang="en-US" dirty="0"/>
              <a:t>ERCOT still want to get this to the board in October</a:t>
            </a:r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Review of Major Transmission Element (MTE) Submission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T.O.s reviewed their recommendations for removal with OWG</a:t>
            </a:r>
          </a:p>
          <a:p>
            <a:r>
              <a:rPr lang="en-US" dirty="0"/>
              <a:t>There were no additions recommended</a:t>
            </a:r>
          </a:p>
          <a:p>
            <a:r>
              <a:rPr lang="en-US" dirty="0"/>
              <a:t>OWG reach consensus on the changes to the MTE/HITE list</a:t>
            </a:r>
          </a:p>
        </p:txBody>
      </p:sp>
    </p:spTree>
    <p:extLst>
      <p:ext uri="{BB962C8B-B14F-4D97-AF65-F5344CB8AC3E}">
        <p14:creationId xmlns:p14="http://schemas.microsoft.com/office/powerpoint/2010/main" val="308770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Manuel Sanchez from Oncor is the new Chair for OTWG</a:t>
            </a:r>
          </a:p>
          <a:p>
            <a:r>
              <a:rPr lang="en-US" dirty="0"/>
              <a:t>ERCOT Winter Storm Drill will be held on 8/24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273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Operations Working Group Meeting Notes </vt:lpstr>
      <vt:lpstr>ERCOT Updates and System Operation Report</vt:lpstr>
      <vt:lpstr>Texas Reliability Entity Report</vt:lpstr>
      <vt:lpstr>UFLS Review</vt:lpstr>
      <vt:lpstr>EMS Upgrade Project Update </vt:lpstr>
      <vt:lpstr>NOGRR245 Inverter-Based Resource (IBR) Ride-Through Requirements</vt:lpstr>
      <vt:lpstr>Review of Major Transmission Element (MTE) Submission and Timeline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20</cp:revision>
  <dcterms:created xsi:type="dcterms:W3CDTF">2017-05-03T20:12:06Z</dcterms:created>
  <dcterms:modified xsi:type="dcterms:W3CDTF">2023-08-28T15:51:48Z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