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2" r:id="rId2"/>
  </p:sldMasterIdLst>
  <p:notesMasterIdLst>
    <p:notesMasterId r:id="rId16"/>
  </p:notesMasterIdLst>
  <p:sldIdLst>
    <p:sldId id="337" r:id="rId3"/>
    <p:sldId id="350" r:id="rId4"/>
    <p:sldId id="344" r:id="rId5"/>
    <p:sldId id="373" r:id="rId6"/>
    <p:sldId id="374" r:id="rId7"/>
    <p:sldId id="372" r:id="rId8"/>
    <p:sldId id="345" r:id="rId9"/>
    <p:sldId id="346" r:id="rId10"/>
    <p:sldId id="363" r:id="rId11"/>
    <p:sldId id="341" r:id="rId12"/>
    <p:sldId id="362" r:id="rId13"/>
    <p:sldId id="348" r:id="rId14"/>
    <p:sldId id="339" r:id="rId15"/>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94660"/>
  </p:normalViewPr>
  <p:slideViewPr>
    <p:cSldViewPr snapToGrid="0">
      <p:cViewPr varScale="1">
        <p:scale>
          <a:sx n="77" d="100"/>
          <a:sy n="77" d="100"/>
        </p:scale>
        <p:origin x="206" y="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EF57B475-3BE3-414E-A6EB-8AE659AB8F0F}" type="datetimeFigureOut">
              <a:rPr lang="en-US" smtClean="0"/>
              <a:t>8/23/2023</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B3064BA7-6396-4826-96FE-AE5EA1634950}" type="slidenum">
              <a:rPr lang="en-US" smtClean="0"/>
              <a:t>‹#›</a:t>
            </a:fld>
            <a:endParaRPr lang="en-US" dirty="0"/>
          </a:p>
        </p:txBody>
      </p:sp>
    </p:spTree>
    <p:extLst>
      <p:ext uri="{BB962C8B-B14F-4D97-AF65-F5344CB8AC3E}">
        <p14:creationId xmlns:p14="http://schemas.microsoft.com/office/powerpoint/2010/main" val="42751427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3926836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lvl1pPr>
              <a:defRPr>
                <a:latin typeface="+mj-lt"/>
                <a:cs typeface="Book Antiqua"/>
              </a:defRPr>
            </a:lvl1pPr>
          </a:lstStyle>
          <a:p>
            <a:r>
              <a:rPr lang="en-US" dirty="0"/>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latin typeface="+mj-lt"/>
                <a:cs typeface="Book Antiqu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5" name="Footer Placeholder 4"/>
          <p:cNvSpPr>
            <a:spLocks noGrp="1"/>
          </p:cNvSpPr>
          <p:nvPr>
            <p:ph type="ftr" sz="quarter" idx="11"/>
          </p:nvPr>
        </p:nvSpPr>
        <p:spPr/>
        <p:txBody>
          <a:bodyPr/>
          <a:lstStyle/>
          <a:p>
            <a:r>
              <a:rPr lang="en-US" dirty="0">
                <a:solidFill>
                  <a:prstClr val="black">
                    <a:tint val="75000"/>
                  </a:prstClr>
                </a:solidFill>
              </a:rPr>
              <a:t>Footer text goes here.</a:t>
            </a:r>
          </a:p>
        </p:txBody>
      </p:sp>
      <p:sp>
        <p:nvSpPr>
          <p:cNvPr id="7" name="Slide Number Placeholder 5"/>
          <p:cNvSpPr>
            <a:spLocks noGrp="1"/>
          </p:cNvSpPr>
          <p:nvPr>
            <p:ph type="sldNum" sz="quarter" idx="4"/>
          </p:nvPr>
        </p:nvSpPr>
        <p:spPr>
          <a:xfrm>
            <a:off x="11480800" y="6561139"/>
            <a:ext cx="6096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2475275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1143000"/>
          </a:xfrm>
          <a:prstGeom prst="rect">
            <a:avLst/>
          </a:prstGeom>
        </p:spPr>
        <p:txBody>
          <a:bodyPr/>
          <a:lstStyle>
            <a:lvl1pPr algn="l">
              <a:defRPr sz="2400" b="1">
                <a:solidFill>
                  <a:schemeClr val="accent1"/>
                </a:solidFill>
                <a:latin typeface="+mj-lt"/>
                <a:cs typeface="Book Antiqua"/>
              </a:defRPr>
            </a:lvl1pPr>
          </a:lstStyle>
          <a:p>
            <a:r>
              <a:rPr lang="en-US" dirty="0"/>
              <a:t>Click to edit Master title style</a:t>
            </a:r>
          </a:p>
        </p:txBody>
      </p:sp>
      <p:sp>
        <p:nvSpPr>
          <p:cNvPr id="3" name="Content Placeholder 2"/>
          <p:cNvSpPr>
            <a:spLocks noGrp="1"/>
          </p:cNvSpPr>
          <p:nvPr>
            <p:ph idx="1"/>
          </p:nvPr>
        </p:nvSpPr>
        <p:spPr>
          <a:xfrm>
            <a:off x="406400" y="1600201"/>
            <a:ext cx="11379200" cy="4319832"/>
          </a:xfrm>
          <a:prstGeom prst="rect">
            <a:avLst/>
          </a:prstGeom>
        </p:spPr>
        <p:txBody>
          <a:bodyPr/>
          <a:lstStyle>
            <a:lvl1pPr>
              <a:defRPr sz="2200">
                <a:latin typeface="+mj-lt"/>
                <a:cs typeface="Book Antiqua"/>
              </a:defRPr>
            </a:lvl1pPr>
            <a:lvl2pPr>
              <a:defRPr sz="2000">
                <a:latin typeface="+mj-lt"/>
                <a:cs typeface="Book Antiqua"/>
              </a:defRPr>
            </a:lvl2pPr>
            <a:lvl3pPr>
              <a:defRPr sz="1900">
                <a:latin typeface="+mj-lt"/>
                <a:cs typeface="Book Antiqua"/>
              </a:defRPr>
            </a:lvl3pPr>
            <a:lvl4pPr>
              <a:defRPr sz="1800">
                <a:latin typeface="+mj-lt"/>
                <a:cs typeface="Book Antiqua"/>
              </a:defRPr>
            </a:lvl4pPr>
            <a:lvl5pPr>
              <a:defRPr sz="1800">
                <a:latin typeface="+mj-lt"/>
                <a:cs typeface="Book Antiqua"/>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rgbClr val="FFFFFF"/>
              </a:solidFill>
            </a:endParaRPr>
          </a:p>
        </p:txBody>
      </p:sp>
      <p:sp>
        <p:nvSpPr>
          <p:cNvPr id="8" name="Footer Placeholder 4"/>
          <p:cNvSpPr>
            <a:spLocks noGrp="1"/>
          </p:cNvSpPr>
          <p:nvPr>
            <p:ph type="ftr" sz="quarter" idx="11"/>
          </p:nvPr>
        </p:nvSpPr>
        <p:spPr>
          <a:xfrm>
            <a:off x="3657600" y="6553200"/>
            <a:ext cx="5384800" cy="228600"/>
          </a:xfrm>
        </p:spPr>
        <p:txBody>
          <a:bodyPr/>
          <a:lstStyle/>
          <a:p>
            <a:r>
              <a:rPr lang="en-US" dirty="0">
                <a:solidFill>
                  <a:prstClr val="black">
                    <a:tint val="75000"/>
                  </a:prstClr>
                </a:solidFill>
              </a:rPr>
              <a:t>Footer text goes here.</a:t>
            </a:r>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11480800" y="6561139"/>
            <a:ext cx="6096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23258945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4876800" y="0"/>
            <a:ext cx="73152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rgbClr val="FFFFFF"/>
              </a:solidFill>
            </a:endParaRPr>
          </a:p>
        </p:txBody>
      </p:sp>
      <p:pic>
        <p:nvPicPr>
          <p:cNvPr id="8" name="Picture 7"/>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457085" y="2876278"/>
            <a:ext cx="3810115" cy="1105445"/>
          </a:xfrm>
          <a:prstGeom prst="rect">
            <a:avLst/>
          </a:prstGeom>
        </p:spPr>
      </p:pic>
    </p:spTree>
    <p:extLst>
      <p:ext uri="{BB962C8B-B14F-4D97-AF65-F5344CB8AC3E}">
        <p14:creationId xmlns:p14="http://schemas.microsoft.com/office/powerpoint/2010/main" val="2935994357"/>
      </p:ext>
    </p:extLst>
  </p:cSld>
  <p:clrMap bg1="lt1" tx1="dk1" bg2="lt2" tx2="dk2" accent1="accent1" accent2="accent2" accent3="accent3" accent4="accent4" accent5="accent5" accent6="accent6" hlink="hlink" folHlink="folHlink"/>
  <p:sldLayoutIdLst>
    <p:sldLayoutId id="2147483661"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3657600" y="6553200"/>
            <a:ext cx="53848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6" name="Slide Number Placeholder 5"/>
          <p:cNvSpPr>
            <a:spLocks noGrp="1"/>
          </p:cNvSpPr>
          <p:nvPr>
            <p:ph type="sldNum" sz="quarter" idx="4"/>
          </p:nvPr>
        </p:nvSpPr>
        <p:spPr>
          <a:xfrm>
            <a:off x="11379200" y="6561138"/>
            <a:ext cx="7112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dirty="0">
              <a:solidFill>
                <a:prstClr val="black">
                  <a:tint val="75000"/>
                </a:prstClr>
              </a:solidFill>
            </a:endParaRPr>
          </a:p>
        </p:txBody>
      </p:sp>
      <p:cxnSp>
        <p:nvCxnSpPr>
          <p:cNvPr id="7" name="Straight Connector 6"/>
          <p:cNvCxnSpPr/>
          <p:nvPr userDrawn="1"/>
        </p:nvCxnSpPr>
        <p:spPr>
          <a:xfrm>
            <a:off x="101600" y="6477000"/>
            <a:ext cx="79248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926080" y="6477001"/>
            <a:ext cx="9144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1117600" y="6248400"/>
            <a:ext cx="1575824" cy="457200"/>
          </a:xfrm>
          <a:prstGeom prst="rect">
            <a:avLst/>
          </a:prstGeom>
        </p:spPr>
      </p:pic>
      <p:sp>
        <p:nvSpPr>
          <p:cNvPr id="9" name="TextBox 8"/>
          <p:cNvSpPr txBox="1"/>
          <p:nvPr userDrawn="1"/>
        </p:nvSpPr>
        <p:spPr>
          <a:xfrm>
            <a:off x="72901" y="6553201"/>
            <a:ext cx="2060700" cy="246221"/>
          </a:xfrm>
          <a:prstGeom prst="rect">
            <a:avLst/>
          </a:prstGeom>
          <a:noFill/>
        </p:spPr>
        <p:txBody>
          <a:bodyPr wrap="square" rtlCol="0">
            <a:spAutoFit/>
          </a:bodyPr>
          <a:lstStyle/>
          <a:p>
            <a:r>
              <a:rPr lang="en-US" sz="1000" b="1" dirty="0">
                <a:solidFill>
                  <a:srgbClr val="5B6770"/>
                </a:solidFill>
              </a:rPr>
              <a:t>ERCOT Public</a:t>
            </a:r>
          </a:p>
        </p:txBody>
      </p:sp>
    </p:spTree>
    <p:extLst>
      <p:ext uri="{BB962C8B-B14F-4D97-AF65-F5344CB8AC3E}">
        <p14:creationId xmlns:p14="http://schemas.microsoft.com/office/powerpoint/2010/main" val="113861199"/>
      </p:ext>
    </p:extLst>
  </p:cSld>
  <p:clrMap bg1="lt1" tx1="dk1" bg2="lt2" tx2="dk2" accent1="accent1" accent2="accent2" accent3="accent3" accent4="accent4" accent5="accent5" accent6="accent6" hlink="hlink" folHlink="folHlink"/>
  <p:sldLayoutIdLst>
    <p:sldLayoutId id="2147483663" r:id="rId1"/>
    <p:sldLayoutId id="2147483664"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www.ercot.com/services/rq/integration" TargetMode="Externa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sa.ercot.com/rioo-rs/" TargetMode="Externa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hyperlink" Target="https://www.ercot.com/files/docs/2022/01/14/Managing-Your-RIOO-Services-User-Account.pdf" TargetMode="External"/><Relationship Id="rId2" Type="http://schemas.openxmlformats.org/officeDocument/2006/relationships/hyperlink" Target="https://www.fcc.gov/sites/default/files/tcpa-rules.pdf" TargetMode="Externa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hyperlink" Target="mailto:RIOO-HELP@ercot.com" TargetMode="Externa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hyperlink" Target="mailto:RIOO-HELP@ercot.com" TargetMode="Externa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5507306" y="1256639"/>
            <a:ext cx="5112568" cy="4801314"/>
          </a:xfrm>
          <a:prstGeom prst="rect">
            <a:avLst/>
          </a:prstGeom>
          <a:noFill/>
        </p:spPr>
        <p:txBody>
          <a:bodyPr wrap="square" rtlCol="0">
            <a:spAutoFit/>
          </a:bodyPr>
          <a:lstStyle/>
          <a:p>
            <a:r>
              <a:rPr lang="en-US" sz="2000" b="1" dirty="0">
                <a:solidFill>
                  <a:srgbClr val="5B6770"/>
                </a:solidFill>
                <a:cs typeface="Arial" panose="020B0604020202020204" pitchFamily="34" charset="0"/>
              </a:rPr>
              <a:t>Resource Integration &amp; On-going Operations -  </a:t>
            </a:r>
          </a:p>
          <a:p>
            <a:endParaRPr lang="en-US" sz="2000" b="1" dirty="0">
              <a:solidFill>
                <a:srgbClr val="5B6770"/>
              </a:solidFill>
              <a:cs typeface="Arial" panose="020B0604020202020204" pitchFamily="34" charset="0"/>
            </a:endParaRPr>
          </a:p>
          <a:p>
            <a:r>
              <a:rPr lang="en-US" sz="2000" b="1" dirty="0">
                <a:solidFill>
                  <a:srgbClr val="5B6770"/>
                </a:solidFill>
                <a:cs typeface="Arial" panose="020B0604020202020204" pitchFamily="34" charset="0"/>
              </a:rPr>
              <a:t>Interconnection Services (RIOO-IS) </a:t>
            </a:r>
          </a:p>
          <a:p>
            <a:r>
              <a:rPr lang="en-US" sz="2000" b="1" dirty="0">
                <a:solidFill>
                  <a:srgbClr val="5B6770"/>
                </a:solidFill>
                <a:cs typeface="Arial" panose="020B0604020202020204" pitchFamily="34" charset="0"/>
              </a:rPr>
              <a:t>Resources Services (RIOO-RS)</a:t>
            </a:r>
          </a:p>
          <a:p>
            <a:endParaRPr lang="en-US" sz="2000" b="1" dirty="0">
              <a:solidFill>
                <a:srgbClr val="5B6770"/>
              </a:solidFill>
              <a:cs typeface="Arial" panose="020B0604020202020204" pitchFamily="34" charset="0"/>
            </a:endParaRPr>
          </a:p>
          <a:p>
            <a:endParaRPr lang="en-US" sz="2000" b="1" dirty="0">
              <a:solidFill>
                <a:srgbClr val="5B6770"/>
              </a:solidFill>
              <a:cs typeface="Arial" panose="020B0604020202020204" pitchFamily="34" charset="0"/>
            </a:endParaRPr>
          </a:p>
          <a:p>
            <a:endParaRPr lang="en-US" sz="2000" b="1" dirty="0">
              <a:solidFill>
                <a:srgbClr val="5B6770"/>
              </a:solidFill>
              <a:cs typeface="Arial" panose="020B0604020202020204" pitchFamily="34" charset="0"/>
            </a:endParaRPr>
          </a:p>
          <a:p>
            <a:r>
              <a:rPr lang="en-US" sz="2000" b="1" dirty="0">
                <a:solidFill>
                  <a:srgbClr val="5B6770"/>
                </a:solidFill>
                <a:cs typeface="Arial" panose="020B0604020202020204" pitchFamily="34" charset="0"/>
              </a:rPr>
              <a:t>Update</a:t>
            </a:r>
            <a:endParaRPr lang="en-US" dirty="0">
              <a:solidFill>
                <a:srgbClr val="5B6770"/>
              </a:solidFill>
              <a:cs typeface="Arial" panose="020B0604020202020204" pitchFamily="34" charset="0"/>
            </a:endParaRPr>
          </a:p>
          <a:p>
            <a:endParaRPr lang="en-US" dirty="0">
              <a:solidFill>
                <a:srgbClr val="5B6770"/>
              </a:solidFill>
              <a:cs typeface="Arial" panose="020B0604020202020204" pitchFamily="34" charset="0"/>
            </a:endParaRPr>
          </a:p>
          <a:p>
            <a:endParaRPr lang="en-US" dirty="0">
              <a:solidFill>
                <a:srgbClr val="5B6770"/>
              </a:solidFill>
              <a:cs typeface="Arial" panose="020B0604020202020204" pitchFamily="34" charset="0"/>
            </a:endParaRPr>
          </a:p>
          <a:p>
            <a:endParaRPr lang="en-US" dirty="0">
              <a:solidFill>
                <a:srgbClr val="5B6770"/>
              </a:solidFill>
              <a:cs typeface="Arial" panose="020B0604020202020204" pitchFamily="34" charset="0"/>
            </a:endParaRPr>
          </a:p>
          <a:p>
            <a:endParaRPr lang="en-US" dirty="0">
              <a:solidFill>
                <a:srgbClr val="5B6770"/>
              </a:solidFill>
              <a:cs typeface="Arial" panose="020B0604020202020204" pitchFamily="34" charset="0"/>
            </a:endParaRPr>
          </a:p>
          <a:p>
            <a:endParaRPr lang="en-US" dirty="0">
              <a:solidFill>
                <a:srgbClr val="5B6770"/>
              </a:solidFill>
              <a:cs typeface="Arial" panose="020B0604020202020204" pitchFamily="34" charset="0"/>
            </a:endParaRPr>
          </a:p>
          <a:p>
            <a:endParaRPr lang="en-US" dirty="0">
              <a:solidFill>
                <a:srgbClr val="5B6770"/>
              </a:solidFill>
              <a:cs typeface="Arial" panose="020B0604020202020204" pitchFamily="34" charset="0"/>
            </a:endParaRPr>
          </a:p>
          <a:p>
            <a:r>
              <a:rPr lang="en-US" dirty="0">
                <a:solidFill>
                  <a:srgbClr val="5B6770"/>
                </a:solidFill>
                <a:cs typeface="Arial" panose="020B0604020202020204" pitchFamily="34" charset="0"/>
              </a:rPr>
              <a:t>24 August 2023</a:t>
            </a:r>
          </a:p>
        </p:txBody>
      </p:sp>
    </p:spTree>
    <p:extLst>
      <p:ext uri="{BB962C8B-B14F-4D97-AF65-F5344CB8AC3E}">
        <p14:creationId xmlns:p14="http://schemas.microsoft.com/office/powerpoint/2010/main" val="7393177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194560" y="1186456"/>
            <a:ext cx="6966060" cy="4360904"/>
          </a:xfrm>
        </p:spPr>
        <p:txBody>
          <a:bodyPr/>
          <a:lstStyle/>
          <a:p>
            <a:r>
              <a:rPr lang="en-US" sz="4800" b="1" dirty="0">
                <a:solidFill>
                  <a:schemeClr val="tx2"/>
                </a:solidFill>
              </a:rPr>
              <a:t>Discussion </a:t>
            </a:r>
          </a:p>
          <a:p>
            <a:r>
              <a:rPr lang="en-US" sz="4800" b="1" dirty="0">
                <a:solidFill>
                  <a:schemeClr val="tx2"/>
                </a:solidFill>
              </a:rPr>
              <a:t>or</a:t>
            </a:r>
          </a:p>
          <a:p>
            <a:r>
              <a:rPr lang="en-US" sz="4800" b="1" dirty="0">
                <a:solidFill>
                  <a:schemeClr val="tx2"/>
                </a:solidFill>
              </a:rPr>
              <a:t>Questions</a:t>
            </a:r>
          </a:p>
          <a:p>
            <a:endParaRPr lang="en-US" sz="4800" b="1" dirty="0">
              <a:solidFill>
                <a:schemeClr val="tx2"/>
              </a:solidFill>
            </a:endParaRPr>
          </a:p>
          <a:p>
            <a:r>
              <a:rPr lang="en-US" sz="4800" b="1" dirty="0">
                <a:solidFill>
                  <a:schemeClr val="tx2"/>
                </a:solidFill>
              </a:rPr>
              <a:t>Backup slides follow</a:t>
            </a:r>
          </a:p>
        </p:txBody>
      </p:sp>
      <p:cxnSp>
        <p:nvCxnSpPr>
          <p:cNvPr id="4" name="Straight Connector 3">
            <a:extLst>
              <a:ext uri="{FF2B5EF4-FFF2-40B4-BE49-F238E27FC236}">
                <a16:creationId xmlns:a16="http://schemas.microsoft.com/office/drawing/2014/main" id="{9A20EDC0-9235-480D-8C68-5636E9D669AB}"/>
              </a:ext>
            </a:extLst>
          </p:cNvPr>
          <p:cNvCxnSpPr/>
          <p:nvPr/>
        </p:nvCxnSpPr>
        <p:spPr>
          <a:xfrm>
            <a:off x="3706368" y="4242816"/>
            <a:ext cx="4291584" cy="0"/>
          </a:xfrm>
          <a:prstGeom prst="line">
            <a:avLst/>
          </a:prstGeom>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95086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2450" y="251920"/>
            <a:ext cx="8458200" cy="521022"/>
          </a:xfrm>
        </p:spPr>
        <p:txBody>
          <a:bodyPr/>
          <a:lstStyle/>
          <a:p>
            <a:r>
              <a:rPr lang="en-US" dirty="0"/>
              <a:t>RIOO-IS and RIOO-RS</a:t>
            </a:r>
          </a:p>
        </p:txBody>
      </p:sp>
      <p:sp>
        <p:nvSpPr>
          <p:cNvPr id="3" name="Content Placeholder 2"/>
          <p:cNvSpPr>
            <a:spLocks noGrp="1"/>
          </p:cNvSpPr>
          <p:nvPr>
            <p:ph idx="1"/>
          </p:nvPr>
        </p:nvSpPr>
        <p:spPr>
          <a:xfrm>
            <a:off x="552450" y="918245"/>
            <a:ext cx="10928350" cy="5328592"/>
          </a:xfrm>
        </p:spPr>
        <p:txBody>
          <a:bodyPr>
            <a:noAutofit/>
          </a:bodyPr>
          <a:lstStyle/>
          <a:p>
            <a:pPr>
              <a:spcBef>
                <a:spcPts val="600"/>
              </a:spcBef>
            </a:pPr>
            <a:r>
              <a:rPr lang="en-US" sz="2000" dirty="0"/>
              <a:t>RIOO-IS – Interconnection Services  (sa.ercot.com/</a:t>
            </a:r>
            <a:r>
              <a:rPr lang="en-US" sz="2000" dirty="0" err="1"/>
              <a:t>ginr</a:t>
            </a:r>
            <a:r>
              <a:rPr lang="en-US" sz="2000" dirty="0"/>
              <a:t>/)</a:t>
            </a:r>
          </a:p>
          <a:p>
            <a:pPr lvl="1">
              <a:spcBef>
                <a:spcPts val="600"/>
              </a:spcBef>
              <a:buFont typeface="Wingdings" panose="05000000000000000000" pitchFamily="2" charset="2"/>
              <a:buChar char="Ø"/>
            </a:pPr>
            <a:r>
              <a:rPr lang="en-US" sz="1800" dirty="0"/>
              <a:t>Allows users to start the interconnection process.</a:t>
            </a:r>
          </a:p>
          <a:p>
            <a:pPr lvl="1">
              <a:spcBef>
                <a:spcPts val="600"/>
              </a:spcBef>
              <a:buFont typeface="Wingdings" panose="05000000000000000000" pitchFamily="2" charset="2"/>
              <a:buChar char="Ø"/>
            </a:pPr>
            <a:r>
              <a:rPr lang="en-US" sz="1800" dirty="0"/>
              <a:t>Access – email / password and MFA</a:t>
            </a:r>
          </a:p>
          <a:p>
            <a:pPr lvl="2">
              <a:spcBef>
                <a:spcPts val="600"/>
              </a:spcBef>
            </a:pPr>
            <a:r>
              <a:rPr lang="en-US" sz="1800" dirty="0"/>
              <a:t>Interconnecting Entities (IEs) must self-register</a:t>
            </a:r>
            <a:br>
              <a:rPr lang="en-US" sz="1700" dirty="0"/>
            </a:br>
            <a:endParaRPr lang="en-US" sz="1700" dirty="0"/>
          </a:p>
          <a:p>
            <a:pPr>
              <a:spcBef>
                <a:spcPts val="600"/>
              </a:spcBef>
            </a:pPr>
            <a:r>
              <a:rPr lang="en-US" sz="2000" dirty="0"/>
              <a:t>RIOO-RS – Resource Service  (sa.ercot.com/</a:t>
            </a:r>
            <a:r>
              <a:rPr lang="en-US" sz="2000" dirty="0" err="1"/>
              <a:t>rioo-rs</a:t>
            </a:r>
            <a:r>
              <a:rPr lang="en-US" sz="2000" dirty="0"/>
              <a:t>/)</a:t>
            </a:r>
          </a:p>
          <a:p>
            <a:pPr lvl="1">
              <a:spcBef>
                <a:spcPts val="600"/>
              </a:spcBef>
              <a:buFont typeface="Wingdings" panose="05000000000000000000" pitchFamily="2" charset="2"/>
              <a:buChar char="Ø"/>
            </a:pPr>
            <a:r>
              <a:rPr lang="en-US" sz="1800" dirty="0"/>
              <a:t>Allows REs to update data for generators that are already interconnected to the ERCOT grid.</a:t>
            </a:r>
          </a:p>
          <a:p>
            <a:pPr lvl="1">
              <a:spcBef>
                <a:spcPts val="600"/>
              </a:spcBef>
              <a:buFont typeface="Wingdings" panose="05000000000000000000" pitchFamily="2" charset="2"/>
              <a:buChar char="Ø"/>
            </a:pPr>
            <a:r>
              <a:rPr lang="en-US" sz="1800" dirty="0"/>
              <a:t>Access - email / password and MFA  (NOT a digital certificate)</a:t>
            </a:r>
          </a:p>
          <a:p>
            <a:pPr lvl="2">
              <a:spcBef>
                <a:spcPts val="600"/>
              </a:spcBef>
            </a:pPr>
            <a:r>
              <a:rPr lang="en-US" sz="1800" dirty="0"/>
              <a:t>REs – Role from USA: </a:t>
            </a:r>
            <a:r>
              <a:rPr lang="en-US" sz="1800" b="1" dirty="0" err="1"/>
              <a:t>RIOORS_M_Operator</a:t>
            </a:r>
            <a:r>
              <a:rPr lang="en-US" sz="1800" dirty="0"/>
              <a:t> </a:t>
            </a:r>
          </a:p>
          <a:p>
            <a:pPr marL="914400" lvl="2" indent="0">
              <a:spcBef>
                <a:spcPts val="600"/>
              </a:spcBef>
              <a:buNone/>
            </a:pPr>
            <a:br>
              <a:rPr lang="en-US" dirty="0"/>
            </a:br>
            <a:endParaRPr lang="en-US" dirty="0"/>
          </a:p>
          <a:p>
            <a:pPr marL="0" indent="0">
              <a:spcBef>
                <a:spcPts val="600"/>
              </a:spcBef>
              <a:buNone/>
            </a:pPr>
            <a:br>
              <a:rPr lang="en-US" dirty="0"/>
            </a:br>
            <a:endParaRPr lang="en-US" dirty="0"/>
          </a:p>
          <a:p>
            <a:pPr marL="0" indent="0">
              <a:spcBef>
                <a:spcPts val="600"/>
              </a:spcBef>
              <a:buNone/>
            </a:pPr>
            <a:endParaRPr lang="en-US" dirty="0"/>
          </a:p>
          <a:p>
            <a:pPr>
              <a:spcBef>
                <a:spcPts val="600"/>
              </a:spcBef>
            </a:pPr>
            <a:endParaRPr lang="en-US" dirty="0"/>
          </a:p>
          <a:p>
            <a:pPr marL="457200" lvl="1" indent="0">
              <a:spcBef>
                <a:spcPts val="600"/>
              </a:spcBef>
              <a:buNone/>
            </a:pPr>
            <a:endParaRPr lang="en-US" dirty="0"/>
          </a:p>
          <a:p>
            <a:pPr marL="457200" lvl="1" indent="0">
              <a:spcBef>
                <a:spcPts val="600"/>
              </a:spcBef>
              <a:buNone/>
            </a:pPr>
            <a:endParaRPr lang="en-US" dirty="0"/>
          </a:p>
          <a:p>
            <a:pPr marL="457200" lvl="1" indent="0">
              <a:spcBef>
                <a:spcPts val="600"/>
              </a:spcBef>
              <a:buNone/>
            </a:pPr>
            <a:br>
              <a:rPr lang="en-US" dirty="0"/>
            </a:br>
            <a:endParaRPr lang="en-US" dirty="0"/>
          </a:p>
          <a:p>
            <a:pPr marL="457200" lvl="1" indent="0">
              <a:spcBef>
                <a:spcPts val="600"/>
              </a:spcBef>
              <a:buNone/>
            </a:pPr>
            <a:br>
              <a:rPr lang="en-US" dirty="0"/>
            </a:br>
            <a:endParaRPr lang="en-US" dirty="0"/>
          </a:p>
          <a:p>
            <a:pPr marL="457200" lvl="1" indent="0">
              <a:buNone/>
            </a:pPr>
            <a:endParaRPr lang="en-US" sz="1400" dirty="0"/>
          </a:p>
          <a:p>
            <a:pPr>
              <a:spcBef>
                <a:spcPts val="600"/>
              </a:spcBef>
            </a:pPr>
            <a:endParaRPr lang="en-US" sz="1600" dirty="0">
              <a:solidFill>
                <a:schemeClr val="tx2"/>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11</a:t>
            </a:fld>
            <a:endParaRPr lang="en-US" dirty="0">
              <a:solidFill>
                <a:prstClr val="black">
                  <a:tint val="75000"/>
                </a:prstClr>
              </a:solidFill>
            </a:endParaRPr>
          </a:p>
        </p:txBody>
      </p:sp>
    </p:spTree>
    <p:extLst>
      <p:ext uri="{BB962C8B-B14F-4D97-AF65-F5344CB8AC3E}">
        <p14:creationId xmlns:p14="http://schemas.microsoft.com/office/powerpoint/2010/main" val="7999939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77953"/>
          </a:xfrm>
        </p:spPr>
        <p:txBody>
          <a:bodyPr/>
          <a:lstStyle/>
          <a:p>
            <a:r>
              <a:rPr lang="en-US" dirty="0"/>
              <a:t>RIOO is live – how do I get access?</a:t>
            </a:r>
          </a:p>
        </p:txBody>
      </p:sp>
      <p:sp>
        <p:nvSpPr>
          <p:cNvPr id="3" name="Content Placeholder 2"/>
          <p:cNvSpPr>
            <a:spLocks noGrp="1"/>
          </p:cNvSpPr>
          <p:nvPr>
            <p:ph idx="1"/>
          </p:nvPr>
        </p:nvSpPr>
        <p:spPr>
          <a:xfrm>
            <a:off x="508000" y="821634"/>
            <a:ext cx="11379200" cy="5393635"/>
          </a:xfrm>
        </p:spPr>
        <p:txBody>
          <a:bodyPr/>
          <a:lstStyle/>
          <a:p>
            <a:r>
              <a:rPr lang="en-US" dirty="0"/>
              <a:t>The RIOO-RS sign-up reference is available here:  </a:t>
            </a:r>
            <a:r>
              <a:rPr lang="en-US" dirty="0">
                <a:hlinkClick r:id="rId2"/>
              </a:rPr>
              <a:t>http://www.ercot.com/services/rq/integration</a:t>
            </a:r>
            <a:endParaRPr lang="en-US" dirty="0"/>
          </a:p>
          <a:p>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12</a:t>
            </a:fld>
            <a:endParaRPr lang="en-US" dirty="0">
              <a:solidFill>
                <a:prstClr val="black">
                  <a:tint val="75000"/>
                </a:prstClr>
              </a:solidFill>
            </a:endParaRPr>
          </a:p>
        </p:txBody>
      </p:sp>
      <p:pic>
        <p:nvPicPr>
          <p:cNvPr id="8" name="Picture 7">
            <a:extLst>
              <a:ext uri="{FF2B5EF4-FFF2-40B4-BE49-F238E27FC236}">
                <a16:creationId xmlns:a16="http://schemas.microsoft.com/office/drawing/2014/main" id="{12735B97-9B97-46B9-9FE5-0AACD529E2E7}"/>
              </a:ext>
            </a:extLst>
          </p:cNvPr>
          <p:cNvPicPr>
            <a:picLocks noChangeAspect="1"/>
          </p:cNvPicPr>
          <p:nvPr/>
        </p:nvPicPr>
        <p:blipFill>
          <a:blip r:embed="rId3"/>
          <a:stretch>
            <a:fillRect/>
          </a:stretch>
        </p:blipFill>
        <p:spPr>
          <a:xfrm>
            <a:off x="313140" y="1642684"/>
            <a:ext cx="11574059" cy="4572586"/>
          </a:xfrm>
          <a:prstGeom prst="rect">
            <a:avLst/>
          </a:prstGeom>
        </p:spPr>
      </p:pic>
      <p:sp>
        <p:nvSpPr>
          <p:cNvPr id="7" name="Right Arrow 6"/>
          <p:cNvSpPr/>
          <p:nvPr/>
        </p:nvSpPr>
        <p:spPr>
          <a:xfrm rot="9748504">
            <a:off x="3155746" y="5597582"/>
            <a:ext cx="1364566" cy="422032"/>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909046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311" y="243682"/>
            <a:ext cx="8458200" cy="521022"/>
          </a:xfrm>
        </p:spPr>
        <p:txBody>
          <a:bodyPr/>
          <a:lstStyle/>
          <a:p>
            <a:r>
              <a:rPr lang="en-US" dirty="0"/>
              <a:t>How to get access - Checklist</a:t>
            </a:r>
          </a:p>
        </p:txBody>
      </p:sp>
      <p:sp>
        <p:nvSpPr>
          <p:cNvPr id="3" name="Content Placeholder 2"/>
          <p:cNvSpPr>
            <a:spLocks noGrp="1"/>
          </p:cNvSpPr>
          <p:nvPr>
            <p:ph idx="1"/>
          </p:nvPr>
        </p:nvSpPr>
        <p:spPr>
          <a:xfrm>
            <a:off x="500311" y="764704"/>
            <a:ext cx="9737601" cy="5472608"/>
          </a:xfrm>
        </p:spPr>
        <p:txBody>
          <a:bodyPr>
            <a:noAutofit/>
          </a:bodyPr>
          <a:lstStyle/>
          <a:p>
            <a:r>
              <a:rPr lang="en-US" sz="1800" dirty="0"/>
              <a:t>The RE user:</a:t>
            </a:r>
          </a:p>
          <a:p>
            <a:pPr lvl="1"/>
            <a:r>
              <a:rPr lang="en-US" sz="1600" dirty="0"/>
              <a:t>Gets the role “</a:t>
            </a:r>
            <a:r>
              <a:rPr lang="en-US" sz="1600" b="1" dirty="0">
                <a:solidFill>
                  <a:srgbClr val="FF0000"/>
                </a:solidFill>
              </a:rPr>
              <a:t>RIOORS_M_OPERATOR</a:t>
            </a:r>
            <a:r>
              <a:rPr lang="en-US" sz="1600" dirty="0"/>
              <a:t>” from his/her USA</a:t>
            </a:r>
          </a:p>
          <a:p>
            <a:pPr lvl="1"/>
            <a:r>
              <a:rPr lang="en-US" sz="1600" dirty="0"/>
              <a:t>Gets an email</a:t>
            </a:r>
          </a:p>
          <a:p>
            <a:pPr lvl="2"/>
            <a:r>
              <a:rPr lang="en-US" sz="1600" dirty="0"/>
              <a:t>Clicks on “Verify my account” button</a:t>
            </a:r>
          </a:p>
          <a:p>
            <a:pPr lvl="1"/>
            <a:r>
              <a:rPr lang="en-US" sz="1600" dirty="0"/>
              <a:t>Types in URL for the system</a:t>
            </a:r>
          </a:p>
          <a:p>
            <a:pPr lvl="2"/>
            <a:r>
              <a:rPr lang="en-US" sz="1600" dirty="0"/>
              <a:t>Clicks “Don’t remember your password” button</a:t>
            </a:r>
          </a:p>
          <a:p>
            <a:pPr lvl="1"/>
            <a:r>
              <a:rPr lang="en-US" sz="1600" dirty="0"/>
              <a:t>Gets a change password email</a:t>
            </a:r>
          </a:p>
          <a:p>
            <a:pPr lvl="2"/>
            <a:r>
              <a:rPr lang="en-US" sz="1600" dirty="0"/>
              <a:t>Clicks on change my password button</a:t>
            </a:r>
          </a:p>
          <a:p>
            <a:pPr lvl="1"/>
            <a:r>
              <a:rPr lang="en-US" sz="1600" dirty="0"/>
              <a:t>Changes his/her password</a:t>
            </a:r>
          </a:p>
          <a:p>
            <a:pPr lvl="1"/>
            <a:r>
              <a:rPr lang="en-US" sz="1600" dirty="0"/>
              <a:t>Types in URL for the system, sign with user-id / password</a:t>
            </a:r>
          </a:p>
          <a:p>
            <a:pPr lvl="1"/>
            <a:r>
              <a:rPr lang="en-US" sz="1600" dirty="0"/>
              <a:t>Setups authentication</a:t>
            </a:r>
          </a:p>
          <a:p>
            <a:pPr lvl="2"/>
            <a:r>
              <a:rPr lang="en-US" sz="1600" dirty="0"/>
              <a:t>Scans code or enter mobile phone for SMS</a:t>
            </a:r>
          </a:p>
          <a:p>
            <a:pPr lvl="2"/>
            <a:r>
              <a:rPr lang="en-US" sz="1600" dirty="0"/>
              <a:t>Saves Recovery code</a:t>
            </a:r>
          </a:p>
          <a:p>
            <a:pPr lvl="2"/>
            <a:r>
              <a:rPr lang="en-US" sz="1600" dirty="0"/>
              <a:t>Confirms authorization method </a:t>
            </a:r>
            <a:br>
              <a:rPr lang="en-US" sz="1600" dirty="0"/>
            </a:br>
            <a:r>
              <a:rPr lang="en-US" sz="1600" dirty="0"/>
              <a:t>(Google Authenticator/ Auth0 guardian/SMS)</a:t>
            </a:r>
          </a:p>
          <a:p>
            <a:pPr lvl="1"/>
            <a:r>
              <a:rPr lang="en-US" sz="1600" dirty="0"/>
              <a:t>Get an email </a:t>
            </a:r>
          </a:p>
          <a:p>
            <a:pPr lvl="1"/>
            <a:r>
              <a:rPr lang="en-US" sz="1600" dirty="0"/>
              <a:t>Click on verify my account button</a:t>
            </a:r>
          </a:p>
          <a:p>
            <a:pPr lvl="1"/>
            <a:r>
              <a:rPr lang="en-US" sz="1600" dirty="0"/>
              <a:t>Access the RIOO-RS, sign with user-id / password</a:t>
            </a:r>
          </a:p>
          <a:p>
            <a:pPr lvl="1">
              <a:spcBef>
                <a:spcPts val="600"/>
              </a:spcBef>
            </a:pPr>
            <a:endParaRPr lang="en-US" sz="1800"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13</a:t>
            </a:fld>
            <a:endParaRPr lang="en-US" dirty="0">
              <a:solidFill>
                <a:prstClr val="black">
                  <a:tint val="75000"/>
                </a:prstClr>
              </a:solidFill>
            </a:endParaRPr>
          </a:p>
        </p:txBody>
      </p:sp>
    </p:spTree>
    <p:extLst>
      <p:ext uri="{BB962C8B-B14F-4D97-AF65-F5344CB8AC3E}">
        <p14:creationId xmlns:p14="http://schemas.microsoft.com/office/powerpoint/2010/main" val="39106193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2450" y="251920"/>
            <a:ext cx="8458200" cy="521022"/>
          </a:xfrm>
        </p:spPr>
        <p:txBody>
          <a:bodyPr/>
          <a:lstStyle/>
          <a:p>
            <a:r>
              <a:rPr lang="en-US" dirty="0"/>
              <a:t>RIOO-RS &amp; RIOO-IS Updates - 2023</a:t>
            </a:r>
          </a:p>
        </p:txBody>
      </p:sp>
      <p:sp>
        <p:nvSpPr>
          <p:cNvPr id="3" name="Content Placeholder 2"/>
          <p:cNvSpPr>
            <a:spLocks noGrp="1"/>
          </p:cNvSpPr>
          <p:nvPr>
            <p:ph idx="1"/>
          </p:nvPr>
        </p:nvSpPr>
        <p:spPr>
          <a:xfrm>
            <a:off x="552450" y="820003"/>
            <a:ext cx="10928350" cy="5416409"/>
          </a:xfrm>
        </p:spPr>
        <p:txBody>
          <a:bodyPr>
            <a:noAutofit/>
          </a:bodyPr>
          <a:lstStyle/>
          <a:p>
            <a:pPr>
              <a:spcBef>
                <a:spcPts val="600"/>
              </a:spcBef>
              <a:spcAft>
                <a:spcPts val="600"/>
              </a:spcAft>
            </a:pPr>
            <a:r>
              <a:rPr lang="en-US" sz="1800" dirty="0"/>
              <a:t>Project PR456-01 scope:</a:t>
            </a:r>
          </a:p>
          <a:p>
            <a:pPr lvl="1" indent="-342900">
              <a:spcBef>
                <a:spcPts val="0"/>
              </a:spcBef>
              <a:spcAft>
                <a:spcPts val="600"/>
              </a:spcAft>
              <a:buFont typeface="Wingdings" panose="05000000000000000000" pitchFamily="2" charset="2"/>
              <a:buChar char="Ø"/>
            </a:pPr>
            <a:r>
              <a:rPr lang="en-US" sz="1800" dirty="0">
                <a:effectLst/>
                <a:ea typeface="Times New Roman" panose="02020603050405020304" pitchFamily="18" charset="0"/>
              </a:rPr>
              <a:t>NPRR1002/RRGRR023 Support the characteristics of Energy Storage Resources (ESRs) by using the single-model ESR instead of modeling them as a conventional generator and Controllable Load Resource;</a:t>
            </a:r>
            <a:endParaRPr lang="en-US" sz="1800" dirty="0">
              <a:effectLst/>
              <a:ea typeface="Calibri" panose="020F0502020204030204" pitchFamily="34" charset="0"/>
            </a:endParaRPr>
          </a:p>
          <a:p>
            <a:pPr lvl="1" indent="-342900">
              <a:spcBef>
                <a:spcPts val="0"/>
              </a:spcBef>
              <a:spcAft>
                <a:spcPts val="600"/>
              </a:spcAft>
              <a:buFont typeface="Wingdings" panose="05000000000000000000" pitchFamily="2" charset="2"/>
              <a:buChar char="Ø"/>
            </a:pPr>
            <a:r>
              <a:rPr lang="en-US" sz="1800" dirty="0">
                <a:effectLst/>
                <a:ea typeface="Times New Roman" panose="02020603050405020304" pitchFamily="18" charset="0"/>
              </a:rPr>
              <a:t>NPRR1132/RRGRR032 - Related to NPRR1132, Communicate Operating Limitations during Cold and Hot Weather Conditions (approved 1/26/23)</a:t>
            </a:r>
            <a:endParaRPr lang="en-US" sz="1800" dirty="0">
              <a:effectLst/>
              <a:ea typeface="Calibri" panose="020F0502020204030204" pitchFamily="34" charset="0"/>
            </a:endParaRPr>
          </a:p>
          <a:p>
            <a:pPr lvl="1" indent="-342900">
              <a:spcBef>
                <a:spcPts val="0"/>
              </a:spcBef>
              <a:spcAft>
                <a:spcPts val="600"/>
              </a:spcAft>
              <a:buFont typeface="Wingdings" panose="05000000000000000000" pitchFamily="2" charset="2"/>
              <a:buChar char="Ø"/>
            </a:pPr>
            <a:r>
              <a:rPr lang="en-US" sz="1800" dirty="0">
                <a:effectLst/>
                <a:ea typeface="Times New Roman" panose="02020603050405020304" pitchFamily="18" charset="0"/>
              </a:rPr>
              <a:t>NPRR1153 - ERCOT Fee Schedule Changes (approved 3/23/23)</a:t>
            </a:r>
            <a:endParaRPr lang="en-US" sz="1800" dirty="0">
              <a:effectLst/>
              <a:ea typeface="Calibri" panose="020F0502020204030204" pitchFamily="34" charset="0"/>
            </a:endParaRPr>
          </a:p>
          <a:p>
            <a:pPr>
              <a:spcBef>
                <a:spcPts val="600"/>
              </a:spcBef>
              <a:spcAft>
                <a:spcPts val="600"/>
              </a:spcAft>
            </a:pPr>
            <a:r>
              <a:rPr lang="en-US" sz="1800" dirty="0"/>
              <a:t>Project PR454-01 scope:</a:t>
            </a:r>
          </a:p>
          <a:p>
            <a:pPr lvl="1">
              <a:spcBef>
                <a:spcPts val="600"/>
              </a:spcBef>
              <a:spcAft>
                <a:spcPts val="600"/>
              </a:spcAft>
              <a:buFont typeface="Wingdings" panose="05000000000000000000" pitchFamily="2" charset="2"/>
              <a:buChar char="Ø"/>
            </a:pPr>
            <a:r>
              <a:rPr lang="en-US" sz="1800" dirty="0">
                <a:effectLst/>
                <a:ea typeface="Times New Roman" panose="02020603050405020304" pitchFamily="18" charset="0"/>
              </a:rPr>
              <a:t>NPRR1026 BESTF-7 Self-Limiting Facilities </a:t>
            </a:r>
          </a:p>
          <a:p>
            <a:pPr lvl="1">
              <a:spcBef>
                <a:spcPts val="600"/>
              </a:spcBef>
              <a:spcAft>
                <a:spcPts val="600"/>
              </a:spcAft>
              <a:buFont typeface="Wingdings" panose="05000000000000000000" pitchFamily="2" charset="2"/>
              <a:buChar char="Ø"/>
            </a:pPr>
            <a:r>
              <a:rPr lang="en-US" sz="1800" dirty="0"/>
              <a:t>Report</a:t>
            </a:r>
          </a:p>
          <a:p>
            <a:pPr>
              <a:spcBef>
                <a:spcPts val="600"/>
              </a:spcBef>
              <a:spcAft>
                <a:spcPts val="600"/>
              </a:spcAft>
            </a:pPr>
            <a:r>
              <a:rPr lang="en-US" sz="1800" dirty="0"/>
              <a:t>SCR824, Increase File Size and Quantity Limits for RIOO Attachments:</a:t>
            </a:r>
          </a:p>
          <a:p>
            <a:pPr lvl="1">
              <a:spcBef>
                <a:spcPts val="600"/>
              </a:spcBef>
              <a:spcAft>
                <a:spcPts val="600"/>
              </a:spcAft>
              <a:buFont typeface="Wingdings" panose="05000000000000000000" pitchFamily="2" charset="2"/>
              <a:buChar char="Ø"/>
            </a:pPr>
            <a:r>
              <a:rPr lang="en-US" sz="1800" dirty="0">
                <a:ea typeface="Times New Roman" panose="02020603050405020304" pitchFamily="18" charset="0"/>
              </a:rPr>
              <a:t>Current limit for file size is 60MB, tarting increase to 100MB</a:t>
            </a:r>
            <a:endParaRPr lang="en-US" sz="1800" dirty="0">
              <a:effectLst/>
              <a:ea typeface="Times New Roman" panose="02020603050405020304" pitchFamily="18" charset="0"/>
            </a:endParaRPr>
          </a:p>
          <a:p>
            <a:pPr lvl="1">
              <a:spcBef>
                <a:spcPts val="600"/>
              </a:spcBef>
              <a:spcAft>
                <a:spcPts val="600"/>
              </a:spcAft>
              <a:buFont typeface="Wingdings" panose="05000000000000000000" pitchFamily="2" charset="2"/>
              <a:buChar char="Ø"/>
            </a:pPr>
            <a:r>
              <a:rPr lang="en-US" sz="1800" dirty="0"/>
              <a:t>File quantity limit current is 25, targeting increase to 35</a:t>
            </a:r>
          </a:p>
          <a:p>
            <a:pPr marL="457200" lvl="1" indent="0">
              <a:spcBef>
                <a:spcPts val="600"/>
              </a:spcBef>
              <a:spcAft>
                <a:spcPts val="600"/>
              </a:spcAft>
              <a:buNone/>
            </a:pPr>
            <a:endParaRPr lang="en-US" sz="1600" dirty="0"/>
          </a:p>
          <a:p>
            <a:pPr lvl="1">
              <a:spcBef>
                <a:spcPts val="600"/>
              </a:spcBef>
              <a:spcAft>
                <a:spcPts val="600"/>
              </a:spcAft>
            </a:pPr>
            <a:endParaRPr lang="en-US" sz="1400" dirty="0"/>
          </a:p>
          <a:p>
            <a:pPr marL="342900" lvl="1" indent="-342900">
              <a:spcBef>
                <a:spcPts val="600"/>
              </a:spcBef>
              <a:spcAft>
                <a:spcPts val="600"/>
              </a:spcAft>
              <a:buFont typeface="Arial" panose="020B0604020202020204" pitchFamily="34" charset="0"/>
              <a:buChar char="•"/>
            </a:pPr>
            <a:endParaRPr lang="en-US" sz="1800" dirty="0"/>
          </a:p>
          <a:p>
            <a:pPr marL="342900" lvl="1" indent="-342900">
              <a:spcBef>
                <a:spcPts val="600"/>
              </a:spcBef>
              <a:spcAft>
                <a:spcPts val="600"/>
              </a:spcAft>
              <a:buFont typeface="Arial" panose="020B0604020202020204" pitchFamily="34" charset="0"/>
              <a:buChar char="•"/>
            </a:pPr>
            <a:endParaRPr lang="en-US" sz="1800" dirty="0"/>
          </a:p>
          <a:p>
            <a:pPr marL="342900" lvl="1" indent="-342900">
              <a:spcBef>
                <a:spcPts val="600"/>
              </a:spcBef>
              <a:spcAft>
                <a:spcPts val="600"/>
              </a:spcAft>
              <a:buFont typeface="Arial" panose="020B0604020202020204" pitchFamily="34" charset="0"/>
              <a:buChar char="•"/>
            </a:pPr>
            <a:endParaRPr lang="en-US" sz="1800"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2</a:t>
            </a:fld>
            <a:endParaRPr lang="en-US" dirty="0">
              <a:solidFill>
                <a:prstClr val="black">
                  <a:tint val="75000"/>
                </a:prstClr>
              </a:solidFill>
            </a:endParaRPr>
          </a:p>
        </p:txBody>
      </p:sp>
    </p:spTree>
    <p:extLst>
      <p:ext uri="{BB962C8B-B14F-4D97-AF65-F5344CB8AC3E}">
        <p14:creationId xmlns:p14="http://schemas.microsoft.com/office/powerpoint/2010/main" val="21867996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 y="243682"/>
            <a:ext cx="8458200" cy="500018"/>
          </a:xfrm>
        </p:spPr>
        <p:txBody>
          <a:bodyPr/>
          <a:lstStyle/>
          <a:p>
            <a:r>
              <a:rPr lang="en-US" dirty="0"/>
              <a:t>RIOO FAQ</a:t>
            </a:r>
          </a:p>
        </p:txBody>
      </p:sp>
      <p:sp>
        <p:nvSpPr>
          <p:cNvPr id="3" name="Content Placeholder 2"/>
          <p:cNvSpPr>
            <a:spLocks noGrp="1"/>
          </p:cNvSpPr>
          <p:nvPr>
            <p:ph idx="1"/>
          </p:nvPr>
        </p:nvSpPr>
        <p:spPr>
          <a:xfrm>
            <a:off x="495300" y="785708"/>
            <a:ext cx="11359532" cy="5475944"/>
          </a:xfrm>
        </p:spPr>
        <p:txBody>
          <a:bodyPr>
            <a:noAutofit/>
          </a:bodyPr>
          <a:lstStyle/>
          <a:p>
            <a:pPr>
              <a:spcBef>
                <a:spcPts val="600"/>
              </a:spcBef>
            </a:pPr>
            <a:r>
              <a:rPr lang="en-US" sz="2000" dirty="0"/>
              <a:t>What is the link to RIOO?</a:t>
            </a:r>
          </a:p>
          <a:p>
            <a:pPr lvl="1">
              <a:spcBef>
                <a:spcPts val="600"/>
              </a:spcBef>
              <a:buFont typeface="Wingdings" panose="05000000000000000000" pitchFamily="2" charset="2"/>
              <a:buChar char="Ø"/>
            </a:pPr>
            <a:r>
              <a:rPr lang="en-US" sz="1800" dirty="0"/>
              <a:t>The link for RIOO-RS is located on ercot.com and is:  </a:t>
            </a:r>
            <a:r>
              <a:rPr lang="en-US" sz="1800" dirty="0">
                <a:hlinkClick r:id="rId2"/>
              </a:rPr>
              <a:t>https://sa.ercot.com/rioo-rs/</a:t>
            </a:r>
            <a:r>
              <a:rPr lang="en-US" sz="1800" dirty="0"/>
              <a:t> </a:t>
            </a:r>
          </a:p>
          <a:p>
            <a:pPr>
              <a:spcBef>
                <a:spcPts val="600"/>
              </a:spcBef>
            </a:pPr>
            <a:endParaRPr lang="en-US" sz="2000" dirty="0"/>
          </a:p>
          <a:p>
            <a:pPr>
              <a:spcBef>
                <a:spcPts val="600"/>
              </a:spcBef>
            </a:pPr>
            <a:endParaRPr lang="en-US" sz="2000" dirty="0"/>
          </a:p>
          <a:p>
            <a:pPr>
              <a:spcBef>
                <a:spcPts val="600"/>
              </a:spcBef>
            </a:pPr>
            <a:endParaRPr lang="en-US" sz="2000" dirty="0"/>
          </a:p>
          <a:p>
            <a:pPr>
              <a:spcBef>
                <a:spcPts val="600"/>
              </a:spcBef>
            </a:pPr>
            <a:endParaRPr lang="en-US" sz="2000" dirty="0"/>
          </a:p>
          <a:p>
            <a:pPr>
              <a:spcBef>
                <a:spcPts val="600"/>
              </a:spcBef>
            </a:pPr>
            <a:endParaRPr lang="en-US" sz="2000" dirty="0"/>
          </a:p>
          <a:p>
            <a:pPr>
              <a:spcBef>
                <a:spcPts val="600"/>
              </a:spcBef>
            </a:pPr>
            <a:endParaRPr lang="en-US" sz="2000" dirty="0"/>
          </a:p>
          <a:p>
            <a:pPr>
              <a:spcBef>
                <a:spcPts val="600"/>
              </a:spcBef>
            </a:pPr>
            <a:endParaRPr lang="en-US" sz="2000" dirty="0"/>
          </a:p>
          <a:p>
            <a:pPr marL="457200" lvl="1" indent="0">
              <a:buNone/>
            </a:pPr>
            <a:endParaRPr lang="en-US" sz="1400" dirty="0"/>
          </a:p>
          <a:p>
            <a:pPr>
              <a:spcBef>
                <a:spcPts val="600"/>
              </a:spcBef>
            </a:pPr>
            <a:endParaRPr lang="en-US" sz="1600" dirty="0">
              <a:solidFill>
                <a:schemeClr val="tx2"/>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3</a:t>
            </a:fld>
            <a:endParaRPr lang="en-US" dirty="0">
              <a:solidFill>
                <a:prstClr val="black">
                  <a:tint val="75000"/>
                </a:prstClr>
              </a:solidFill>
            </a:endParaRPr>
          </a:p>
        </p:txBody>
      </p:sp>
      <p:pic>
        <p:nvPicPr>
          <p:cNvPr id="7" name="Picture 6">
            <a:extLst>
              <a:ext uri="{FF2B5EF4-FFF2-40B4-BE49-F238E27FC236}">
                <a16:creationId xmlns:a16="http://schemas.microsoft.com/office/drawing/2014/main" id="{59EA580D-5CA7-43C3-9E49-97B3B4B29C91}"/>
              </a:ext>
            </a:extLst>
          </p:cNvPr>
          <p:cNvPicPr>
            <a:picLocks noChangeAspect="1"/>
          </p:cNvPicPr>
          <p:nvPr/>
        </p:nvPicPr>
        <p:blipFill>
          <a:blip r:embed="rId3"/>
          <a:stretch>
            <a:fillRect/>
          </a:stretch>
        </p:blipFill>
        <p:spPr>
          <a:xfrm>
            <a:off x="874642" y="1649896"/>
            <a:ext cx="10822057" cy="4611756"/>
          </a:xfrm>
          <a:prstGeom prst="rect">
            <a:avLst/>
          </a:prstGeom>
        </p:spPr>
      </p:pic>
    </p:spTree>
    <p:extLst>
      <p:ext uri="{BB962C8B-B14F-4D97-AF65-F5344CB8AC3E}">
        <p14:creationId xmlns:p14="http://schemas.microsoft.com/office/powerpoint/2010/main" val="25117558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1AD966-ABCF-4F0E-9B20-30774D43A89E}"/>
              </a:ext>
            </a:extLst>
          </p:cNvPr>
          <p:cNvSpPr>
            <a:spLocks noGrp="1"/>
          </p:cNvSpPr>
          <p:nvPr>
            <p:ph type="title"/>
          </p:nvPr>
        </p:nvSpPr>
        <p:spPr>
          <a:xfrm>
            <a:off x="508000" y="243682"/>
            <a:ext cx="11277600" cy="551448"/>
          </a:xfrm>
        </p:spPr>
        <p:txBody>
          <a:bodyPr/>
          <a:lstStyle/>
          <a:p>
            <a:r>
              <a:rPr lang="en-US" dirty="0"/>
              <a:t>RIOO FAQ</a:t>
            </a:r>
          </a:p>
        </p:txBody>
      </p:sp>
      <p:sp>
        <p:nvSpPr>
          <p:cNvPr id="3" name="Content Placeholder 2">
            <a:extLst>
              <a:ext uri="{FF2B5EF4-FFF2-40B4-BE49-F238E27FC236}">
                <a16:creationId xmlns:a16="http://schemas.microsoft.com/office/drawing/2014/main" id="{B793C5D5-130C-427F-BBAD-E18598B16057}"/>
              </a:ext>
            </a:extLst>
          </p:cNvPr>
          <p:cNvSpPr>
            <a:spLocks noGrp="1"/>
          </p:cNvSpPr>
          <p:nvPr>
            <p:ph idx="1"/>
          </p:nvPr>
        </p:nvSpPr>
        <p:spPr>
          <a:xfrm>
            <a:off x="457200" y="795130"/>
            <a:ext cx="11379200" cy="5425195"/>
          </a:xfrm>
        </p:spPr>
        <p:txBody>
          <a:bodyPr/>
          <a:lstStyle/>
          <a:p>
            <a:pPr>
              <a:spcBef>
                <a:spcPts val="0"/>
              </a:spcBef>
            </a:pPr>
            <a:r>
              <a:rPr lang="en-US" sz="1800" dirty="0"/>
              <a:t>Does RIOO-RS use a digital certificate?</a:t>
            </a:r>
          </a:p>
          <a:p>
            <a:pPr lvl="1">
              <a:spcBef>
                <a:spcPts val="0"/>
              </a:spcBef>
              <a:buFont typeface="Wingdings" panose="05000000000000000000" pitchFamily="2" charset="2"/>
              <a:buChar char="Ø"/>
            </a:pPr>
            <a:r>
              <a:rPr lang="en-US" sz="1800" dirty="0"/>
              <a:t>No.  </a:t>
            </a:r>
            <a:br>
              <a:rPr lang="en-US" sz="1800" dirty="0"/>
            </a:br>
            <a:endParaRPr lang="en-US" sz="1800" dirty="0"/>
          </a:p>
          <a:p>
            <a:pPr>
              <a:spcBef>
                <a:spcPts val="0"/>
              </a:spcBef>
            </a:pPr>
            <a:r>
              <a:rPr lang="en-US" sz="1800" dirty="0"/>
              <a:t>What role do I need and how do I get it?</a:t>
            </a:r>
          </a:p>
          <a:p>
            <a:pPr lvl="1">
              <a:spcBef>
                <a:spcPts val="0"/>
              </a:spcBef>
              <a:spcAft>
                <a:spcPts val="600"/>
              </a:spcAft>
              <a:buFont typeface="Wingdings" panose="05000000000000000000" pitchFamily="2" charset="2"/>
              <a:buChar char="Ø"/>
            </a:pPr>
            <a:r>
              <a:rPr lang="en-US" sz="1800" dirty="0"/>
              <a:t>Your company USA should provide the </a:t>
            </a:r>
            <a:r>
              <a:rPr lang="en-US" sz="1800" b="1" dirty="0" err="1"/>
              <a:t>RIOORS_M_Operator</a:t>
            </a:r>
            <a:r>
              <a:rPr lang="en-US" sz="1800" b="1" dirty="0"/>
              <a:t> </a:t>
            </a:r>
            <a:r>
              <a:rPr lang="en-US" sz="1800" dirty="0"/>
              <a:t>if your company is a </a:t>
            </a:r>
            <a:r>
              <a:rPr lang="en-US" sz="1800" b="1" u="sng" dirty="0"/>
              <a:t>RE</a:t>
            </a:r>
            <a:r>
              <a:rPr lang="en-US" sz="1800" dirty="0"/>
              <a:t> in order to gain access to RIOO-RS for every DUNs.</a:t>
            </a:r>
          </a:p>
          <a:p>
            <a:pPr lvl="1">
              <a:spcBef>
                <a:spcPts val="0"/>
              </a:spcBef>
              <a:spcAft>
                <a:spcPts val="600"/>
              </a:spcAft>
              <a:buFont typeface="Wingdings" panose="05000000000000000000" pitchFamily="2" charset="2"/>
              <a:buChar char="Ø"/>
            </a:pPr>
            <a:r>
              <a:rPr lang="en-US" sz="1800" dirty="0"/>
              <a:t>This role is for Resources only; </a:t>
            </a:r>
            <a:r>
              <a:rPr lang="en-US" sz="1800" b="1" u="sng" dirty="0"/>
              <a:t>do not</a:t>
            </a:r>
            <a:r>
              <a:rPr lang="en-US" sz="1800" dirty="0"/>
              <a:t> use it if not a Resource.</a:t>
            </a:r>
          </a:p>
          <a:p>
            <a:pPr lvl="1">
              <a:spcBef>
                <a:spcPts val="0"/>
              </a:spcBef>
              <a:spcAft>
                <a:spcPts val="600"/>
              </a:spcAft>
              <a:buFont typeface="Wingdings" panose="05000000000000000000" pitchFamily="2" charset="2"/>
              <a:buChar char="Ø"/>
            </a:pPr>
            <a:r>
              <a:rPr lang="en-US" sz="1800" dirty="0"/>
              <a:t>Limit of 20-25 DUNs per email address.</a:t>
            </a:r>
          </a:p>
          <a:p>
            <a:pPr lvl="1">
              <a:spcBef>
                <a:spcPts val="0"/>
              </a:spcBef>
              <a:buFont typeface="Wingdings" panose="05000000000000000000" pitchFamily="2" charset="2"/>
              <a:buChar char="Ø"/>
            </a:pPr>
            <a:endParaRPr lang="en-US" sz="1800" dirty="0"/>
          </a:p>
          <a:p>
            <a:pPr lvl="1">
              <a:spcBef>
                <a:spcPts val="0"/>
              </a:spcBef>
              <a:spcAft>
                <a:spcPts val="600"/>
              </a:spcAft>
              <a:buFont typeface="Wingdings" panose="05000000000000000000" pitchFamily="2" charset="2"/>
              <a:buChar char="Ø"/>
            </a:pPr>
            <a:r>
              <a:rPr lang="en-US" sz="1800" dirty="0"/>
              <a:t>Your company USA should provide the </a:t>
            </a:r>
            <a:r>
              <a:rPr lang="en-US" sz="1800" b="1" dirty="0" err="1"/>
              <a:t>GINR_M_Operator</a:t>
            </a:r>
            <a:r>
              <a:rPr lang="en-US" sz="1800" b="1" dirty="0"/>
              <a:t> </a:t>
            </a:r>
            <a:r>
              <a:rPr lang="en-US" sz="1800" dirty="0"/>
              <a:t>if your company is a </a:t>
            </a:r>
            <a:r>
              <a:rPr lang="en-US" sz="1800" b="1" u="sng" dirty="0"/>
              <a:t>TSP</a:t>
            </a:r>
            <a:r>
              <a:rPr lang="en-US" sz="1800" dirty="0"/>
              <a:t> in order to gain access to RIOO.</a:t>
            </a:r>
          </a:p>
          <a:p>
            <a:pPr lvl="1">
              <a:spcBef>
                <a:spcPts val="0"/>
              </a:spcBef>
              <a:spcAft>
                <a:spcPts val="600"/>
              </a:spcAft>
              <a:buFont typeface="Wingdings" panose="05000000000000000000" pitchFamily="2" charset="2"/>
              <a:buChar char="Ø"/>
            </a:pPr>
            <a:r>
              <a:rPr lang="en-US" sz="1800" dirty="0"/>
              <a:t>Do </a:t>
            </a:r>
            <a:r>
              <a:rPr lang="en-US" sz="1800" u="sng" dirty="0"/>
              <a:t>not</a:t>
            </a:r>
            <a:r>
              <a:rPr lang="en-US" sz="1800" dirty="0"/>
              <a:t> self-register if your company is a TSP.  Self-registration is for Interconnecting Entities (IEs) and will not give a TSP user the access needed.</a:t>
            </a:r>
            <a:br>
              <a:rPr lang="en-US" sz="1800" dirty="0"/>
            </a:br>
            <a:endParaRPr lang="en-US" sz="1800" dirty="0"/>
          </a:p>
        </p:txBody>
      </p:sp>
      <p:sp>
        <p:nvSpPr>
          <p:cNvPr id="4" name="Slide Number Placeholder 3">
            <a:extLst>
              <a:ext uri="{FF2B5EF4-FFF2-40B4-BE49-F238E27FC236}">
                <a16:creationId xmlns:a16="http://schemas.microsoft.com/office/drawing/2014/main" id="{CD875E2F-49B5-4CDD-BB88-4698782F88DD}"/>
              </a:ext>
            </a:extLst>
          </p:cNvPr>
          <p:cNvSpPr>
            <a:spLocks noGrp="1"/>
          </p:cNvSpPr>
          <p:nvPr>
            <p:ph type="sldNum" sz="quarter" idx="4"/>
          </p:nvPr>
        </p:nvSpPr>
        <p:spPr/>
        <p:txBody>
          <a:bodyPr/>
          <a:lstStyle/>
          <a:p>
            <a:fld id="{1D93BD3E-1E9A-4970-A6F7-E7AC52762E0C}" type="slidenum">
              <a:rPr lang="en-US" smtClean="0">
                <a:solidFill>
                  <a:prstClr val="black">
                    <a:tint val="75000"/>
                  </a:prstClr>
                </a:solidFill>
              </a:rPr>
              <a:pPr/>
              <a:t>4</a:t>
            </a:fld>
            <a:endParaRPr lang="en-US" dirty="0">
              <a:solidFill>
                <a:prstClr val="black">
                  <a:tint val="75000"/>
                </a:prstClr>
              </a:solidFill>
            </a:endParaRPr>
          </a:p>
        </p:txBody>
      </p:sp>
    </p:spTree>
    <p:extLst>
      <p:ext uri="{BB962C8B-B14F-4D97-AF65-F5344CB8AC3E}">
        <p14:creationId xmlns:p14="http://schemas.microsoft.com/office/powerpoint/2010/main" val="26996652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1AD966-ABCF-4F0E-9B20-30774D43A89E}"/>
              </a:ext>
            </a:extLst>
          </p:cNvPr>
          <p:cNvSpPr>
            <a:spLocks noGrp="1"/>
          </p:cNvSpPr>
          <p:nvPr>
            <p:ph type="title"/>
          </p:nvPr>
        </p:nvSpPr>
        <p:spPr>
          <a:xfrm>
            <a:off x="508000" y="243682"/>
            <a:ext cx="11277600" cy="551448"/>
          </a:xfrm>
        </p:spPr>
        <p:txBody>
          <a:bodyPr/>
          <a:lstStyle/>
          <a:p>
            <a:r>
              <a:rPr lang="en-US" dirty="0"/>
              <a:t>RIOO FAQ</a:t>
            </a:r>
          </a:p>
        </p:txBody>
      </p:sp>
      <p:sp>
        <p:nvSpPr>
          <p:cNvPr id="3" name="Content Placeholder 2">
            <a:extLst>
              <a:ext uri="{FF2B5EF4-FFF2-40B4-BE49-F238E27FC236}">
                <a16:creationId xmlns:a16="http://schemas.microsoft.com/office/drawing/2014/main" id="{B793C5D5-130C-427F-BBAD-E18598B16057}"/>
              </a:ext>
            </a:extLst>
          </p:cNvPr>
          <p:cNvSpPr>
            <a:spLocks noGrp="1"/>
          </p:cNvSpPr>
          <p:nvPr>
            <p:ph idx="1"/>
          </p:nvPr>
        </p:nvSpPr>
        <p:spPr>
          <a:xfrm>
            <a:off x="457200" y="795130"/>
            <a:ext cx="11379200" cy="5425195"/>
          </a:xfrm>
        </p:spPr>
        <p:txBody>
          <a:bodyPr/>
          <a:lstStyle/>
          <a:p>
            <a:pPr>
              <a:spcBef>
                <a:spcPts val="0"/>
              </a:spcBef>
              <a:spcAft>
                <a:spcPts val="600"/>
              </a:spcAft>
            </a:pPr>
            <a:r>
              <a:rPr lang="en-US" sz="1800" dirty="0"/>
              <a:t>Users using the text option for authentication are not receiving texts, what’s going on?</a:t>
            </a:r>
          </a:p>
          <a:p>
            <a:pPr lvl="1">
              <a:spcBef>
                <a:spcPts val="0"/>
              </a:spcBef>
              <a:spcAft>
                <a:spcPts val="600"/>
              </a:spcAft>
              <a:buFont typeface="Wingdings" panose="05000000000000000000" pitchFamily="2" charset="2"/>
              <a:buChar char="Ø"/>
            </a:pPr>
            <a:r>
              <a:rPr lang="en-US" sz="1800" dirty="0"/>
              <a:t>We are working on resolving an issue with our third party SMS vendor Twilio.  Until the issue is resolved users can try logging in again to reinitiate the MFA text or they can request an MFA reset and setup the Auth0 guardian app or Google Authenticator to login.  </a:t>
            </a:r>
          </a:p>
          <a:p>
            <a:pPr lvl="1">
              <a:spcBef>
                <a:spcPts val="0"/>
              </a:spcBef>
              <a:spcAft>
                <a:spcPts val="600"/>
              </a:spcAft>
              <a:buFont typeface="Wingdings" panose="05000000000000000000" pitchFamily="2" charset="2"/>
              <a:buChar char="Ø"/>
            </a:pPr>
            <a:endParaRPr lang="en-US" sz="1800" dirty="0"/>
          </a:p>
          <a:p>
            <a:pPr lvl="1">
              <a:spcBef>
                <a:spcPts val="0"/>
              </a:spcBef>
              <a:spcAft>
                <a:spcPts val="600"/>
              </a:spcAft>
              <a:buFont typeface="Wingdings" panose="05000000000000000000" pitchFamily="2" charset="2"/>
              <a:buChar char="Ø"/>
            </a:pPr>
            <a:r>
              <a:rPr lang="en-US" sz="1800" dirty="0"/>
              <a:t>Effective September 1, United States federal law, </a:t>
            </a:r>
            <a:r>
              <a:rPr lang="en-US" sz="1800" dirty="0">
                <a:hlinkClick r:id="rId2" tooltip="https://www.fcc.gov/sites/default/files/tcpa-rules.pdf">
                  <a:extLst>
                    <a:ext uri="{A12FA001-AC4F-418D-AE19-62706E023703}">
                      <ahyp:hlinkClr xmlns:ahyp="http://schemas.microsoft.com/office/drawing/2018/hyperlinkcolor" val="tx"/>
                    </a:ext>
                  </a:extLst>
                </a:hlinkClick>
              </a:rPr>
              <a:t>Telephone Consumer Protection Act (TCPA)</a:t>
            </a:r>
            <a:r>
              <a:rPr lang="en-US" sz="1800" dirty="0"/>
              <a:t> which regulates telemarketing spam will take effect.  As a result of this new law, cell phone providers will begin blocking all “from” numbers unless they are registered and associated with an approved campaign. This impacts the ability to receive SMS messages from ERCOT, specifically multi-factor authentication (MFA). </a:t>
            </a:r>
          </a:p>
          <a:p>
            <a:pPr lvl="1">
              <a:spcBef>
                <a:spcPts val="0"/>
              </a:spcBef>
              <a:spcAft>
                <a:spcPts val="600"/>
              </a:spcAft>
              <a:buFont typeface="Wingdings" panose="05000000000000000000" pitchFamily="2" charset="2"/>
              <a:buChar char="Ø"/>
            </a:pPr>
            <a:r>
              <a:rPr lang="en-US" sz="1800" dirty="0"/>
              <a:t>ERCOT is actively working on the approval process to register our associated “from” numbers.</a:t>
            </a:r>
          </a:p>
          <a:p>
            <a:pPr lvl="1">
              <a:spcBef>
                <a:spcPts val="0"/>
              </a:spcBef>
              <a:spcAft>
                <a:spcPts val="600"/>
              </a:spcAft>
              <a:buFont typeface="Wingdings" panose="05000000000000000000" pitchFamily="2" charset="2"/>
              <a:buChar char="Ø"/>
            </a:pPr>
            <a:r>
              <a:rPr lang="en-US" sz="1800" dirty="0"/>
              <a:t>Users using SMS messaging for their MFA, may request to have their authentication method reset.  Resetting MFA will allow the user to designate an alternative authentication method either Google or Guardian Authenticator applications to your mobile device. </a:t>
            </a:r>
          </a:p>
          <a:p>
            <a:pPr lvl="1">
              <a:spcBef>
                <a:spcPts val="0"/>
              </a:spcBef>
              <a:spcAft>
                <a:spcPts val="600"/>
              </a:spcAft>
              <a:buFont typeface="Wingdings" panose="05000000000000000000" pitchFamily="2" charset="2"/>
              <a:buChar char="Ø"/>
            </a:pPr>
            <a:r>
              <a:rPr lang="en-US" sz="1800" dirty="0"/>
              <a:t>Instructions for configuration can be found here:  </a:t>
            </a:r>
            <a:r>
              <a:rPr lang="en-US" sz="1800" dirty="0">
                <a:hlinkClick r:id="rId3"/>
              </a:rPr>
              <a:t>https://www.ercot.com/files/docs/2022/01/14/Managing-Your-RIOO-Services-User-Account.pdf</a:t>
            </a:r>
            <a:r>
              <a:rPr lang="en-US" sz="1800" dirty="0"/>
              <a:t> </a:t>
            </a:r>
          </a:p>
          <a:p>
            <a:pPr marL="457200" lvl="1" indent="0">
              <a:spcBef>
                <a:spcPts val="0"/>
              </a:spcBef>
              <a:spcAft>
                <a:spcPts val="600"/>
              </a:spcAft>
              <a:buNone/>
            </a:pPr>
            <a:br>
              <a:rPr lang="en-US" sz="1600" dirty="0"/>
            </a:br>
            <a:endParaRPr lang="en-US" sz="1600" dirty="0"/>
          </a:p>
        </p:txBody>
      </p:sp>
      <p:sp>
        <p:nvSpPr>
          <p:cNvPr id="4" name="Slide Number Placeholder 3">
            <a:extLst>
              <a:ext uri="{FF2B5EF4-FFF2-40B4-BE49-F238E27FC236}">
                <a16:creationId xmlns:a16="http://schemas.microsoft.com/office/drawing/2014/main" id="{CD875E2F-49B5-4CDD-BB88-4698782F88DD}"/>
              </a:ext>
            </a:extLst>
          </p:cNvPr>
          <p:cNvSpPr>
            <a:spLocks noGrp="1"/>
          </p:cNvSpPr>
          <p:nvPr>
            <p:ph type="sldNum" sz="quarter" idx="4"/>
          </p:nvPr>
        </p:nvSpPr>
        <p:spPr/>
        <p:txBody>
          <a:bodyPr/>
          <a:lstStyle/>
          <a:p>
            <a:fld id="{1D93BD3E-1E9A-4970-A6F7-E7AC52762E0C}" type="slidenum">
              <a:rPr lang="en-US" smtClean="0">
                <a:solidFill>
                  <a:prstClr val="black">
                    <a:tint val="75000"/>
                  </a:prstClr>
                </a:solidFill>
              </a:rPr>
              <a:pPr/>
              <a:t>5</a:t>
            </a:fld>
            <a:endParaRPr lang="en-US" dirty="0">
              <a:solidFill>
                <a:prstClr val="black">
                  <a:tint val="75000"/>
                </a:prstClr>
              </a:solidFill>
            </a:endParaRPr>
          </a:p>
        </p:txBody>
      </p:sp>
    </p:spTree>
    <p:extLst>
      <p:ext uri="{BB962C8B-B14F-4D97-AF65-F5344CB8AC3E}">
        <p14:creationId xmlns:p14="http://schemas.microsoft.com/office/powerpoint/2010/main" val="30866411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1AD966-ABCF-4F0E-9B20-30774D43A89E}"/>
              </a:ext>
            </a:extLst>
          </p:cNvPr>
          <p:cNvSpPr>
            <a:spLocks noGrp="1"/>
          </p:cNvSpPr>
          <p:nvPr>
            <p:ph type="title"/>
          </p:nvPr>
        </p:nvSpPr>
        <p:spPr>
          <a:xfrm>
            <a:off x="508000" y="243682"/>
            <a:ext cx="11277600" cy="551448"/>
          </a:xfrm>
        </p:spPr>
        <p:txBody>
          <a:bodyPr/>
          <a:lstStyle/>
          <a:p>
            <a:r>
              <a:rPr lang="en-US" dirty="0"/>
              <a:t>RIOO FAQ</a:t>
            </a:r>
          </a:p>
        </p:txBody>
      </p:sp>
      <p:sp>
        <p:nvSpPr>
          <p:cNvPr id="3" name="Content Placeholder 2">
            <a:extLst>
              <a:ext uri="{FF2B5EF4-FFF2-40B4-BE49-F238E27FC236}">
                <a16:creationId xmlns:a16="http://schemas.microsoft.com/office/drawing/2014/main" id="{B793C5D5-130C-427F-BBAD-E18598B16057}"/>
              </a:ext>
            </a:extLst>
          </p:cNvPr>
          <p:cNvSpPr>
            <a:spLocks noGrp="1"/>
          </p:cNvSpPr>
          <p:nvPr>
            <p:ph idx="1"/>
          </p:nvPr>
        </p:nvSpPr>
        <p:spPr>
          <a:xfrm>
            <a:off x="457200" y="795130"/>
            <a:ext cx="11379200" cy="5425195"/>
          </a:xfrm>
        </p:spPr>
        <p:txBody>
          <a:bodyPr/>
          <a:lstStyle/>
          <a:p>
            <a:pPr>
              <a:spcBef>
                <a:spcPts val="0"/>
              </a:spcBef>
            </a:pPr>
            <a:endParaRPr lang="en-US" sz="2000" dirty="0"/>
          </a:p>
          <a:p>
            <a:pPr>
              <a:spcBef>
                <a:spcPts val="0"/>
              </a:spcBef>
            </a:pPr>
            <a:r>
              <a:rPr lang="en-US" sz="1800" dirty="0"/>
              <a:t>Getting prompted to log-in repeatedly, circular problem?</a:t>
            </a:r>
          </a:p>
          <a:p>
            <a:pPr lvl="1">
              <a:spcBef>
                <a:spcPts val="0"/>
              </a:spcBef>
              <a:buFont typeface="Wingdings" panose="05000000000000000000" pitchFamily="2" charset="2"/>
              <a:buChar char="Ø"/>
            </a:pPr>
            <a:r>
              <a:rPr lang="en-US" sz="1800" dirty="0"/>
              <a:t>Make sure that the “Remember this browser” box is checked.</a:t>
            </a:r>
          </a:p>
          <a:p>
            <a:pPr lvl="1">
              <a:spcBef>
                <a:spcPts val="0"/>
              </a:spcBef>
              <a:buFont typeface="Wingdings" panose="05000000000000000000" pitchFamily="2" charset="2"/>
              <a:buChar char="Ø"/>
            </a:pPr>
            <a:r>
              <a:rPr lang="en-US" sz="1800" dirty="0"/>
              <a:t>Do not use the incognito feature.</a:t>
            </a:r>
          </a:p>
        </p:txBody>
      </p:sp>
      <p:sp>
        <p:nvSpPr>
          <p:cNvPr id="4" name="Slide Number Placeholder 3">
            <a:extLst>
              <a:ext uri="{FF2B5EF4-FFF2-40B4-BE49-F238E27FC236}">
                <a16:creationId xmlns:a16="http://schemas.microsoft.com/office/drawing/2014/main" id="{CD875E2F-49B5-4CDD-BB88-4698782F88DD}"/>
              </a:ext>
            </a:extLst>
          </p:cNvPr>
          <p:cNvSpPr>
            <a:spLocks noGrp="1"/>
          </p:cNvSpPr>
          <p:nvPr>
            <p:ph type="sldNum" sz="quarter" idx="4"/>
          </p:nvPr>
        </p:nvSpPr>
        <p:spPr/>
        <p:txBody>
          <a:bodyPr/>
          <a:lstStyle/>
          <a:p>
            <a:fld id="{1D93BD3E-1E9A-4970-A6F7-E7AC52762E0C}" type="slidenum">
              <a:rPr lang="en-US" smtClean="0">
                <a:solidFill>
                  <a:prstClr val="black">
                    <a:tint val="75000"/>
                  </a:prstClr>
                </a:solidFill>
              </a:rPr>
              <a:pPr/>
              <a:t>6</a:t>
            </a:fld>
            <a:endParaRPr lang="en-US" dirty="0">
              <a:solidFill>
                <a:prstClr val="black">
                  <a:tint val="75000"/>
                </a:prstClr>
              </a:solidFill>
            </a:endParaRPr>
          </a:p>
        </p:txBody>
      </p:sp>
      <p:pic>
        <p:nvPicPr>
          <p:cNvPr id="5" name="Picture 4">
            <a:extLst>
              <a:ext uri="{FF2B5EF4-FFF2-40B4-BE49-F238E27FC236}">
                <a16:creationId xmlns:a16="http://schemas.microsoft.com/office/drawing/2014/main" id="{E0BF28A0-89F9-4FAF-B969-61F7506BE46A}"/>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r="12542"/>
          <a:stretch/>
        </p:blipFill>
        <p:spPr bwMode="auto">
          <a:xfrm>
            <a:off x="4856243" y="2192644"/>
            <a:ext cx="3052878" cy="3870226"/>
          </a:xfrm>
          <a:prstGeom prst="rect">
            <a:avLst/>
          </a:prstGeom>
          <a:noFill/>
          <a:ln>
            <a:noFill/>
          </a:ln>
          <a:extLst>
            <a:ext uri="{53640926-AAD7-44D8-BBD7-CCE9431645EC}">
              <a14:shadowObscured xmlns:a14="http://schemas.microsoft.com/office/drawing/2010/main"/>
            </a:ext>
          </a:extLst>
        </p:spPr>
      </p:pic>
      <p:sp>
        <p:nvSpPr>
          <p:cNvPr id="6" name="Arrow: Right 5">
            <a:extLst>
              <a:ext uri="{FF2B5EF4-FFF2-40B4-BE49-F238E27FC236}">
                <a16:creationId xmlns:a16="http://schemas.microsoft.com/office/drawing/2014/main" id="{B2D7828F-1B99-4083-8242-D20A3BE2F196}"/>
              </a:ext>
            </a:extLst>
          </p:cNvPr>
          <p:cNvSpPr/>
          <p:nvPr/>
        </p:nvSpPr>
        <p:spPr>
          <a:xfrm>
            <a:off x="3466180" y="4371658"/>
            <a:ext cx="1668770"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303323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 y="243682"/>
            <a:ext cx="8458200" cy="521022"/>
          </a:xfrm>
        </p:spPr>
        <p:txBody>
          <a:bodyPr/>
          <a:lstStyle/>
          <a:p>
            <a:r>
              <a:rPr lang="en-US" dirty="0"/>
              <a:t>RIOO FAQ</a:t>
            </a:r>
          </a:p>
        </p:txBody>
      </p:sp>
      <p:sp>
        <p:nvSpPr>
          <p:cNvPr id="3" name="Content Placeholder 2"/>
          <p:cNvSpPr>
            <a:spLocks noGrp="1"/>
          </p:cNvSpPr>
          <p:nvPr>
            <p:ph idx="1"/>
          </p:nvPr>
        </p:nvSpPr>
        <p:spPr>
          <a:xfrm>
            <a:off x="552450" y="794675"/>
            <a:ext cx="10928350" cy="5328592"/>
          </a:xfrm>
        </p:spPr>
        <p:txBody>
          <a:bodyPr>
            <a:noAutofit/>
          </a:bodyPr>
          <a:lstStyle/>
          <a:p>
            <a:r>
              <a:rPr lang="en-US" sz="1800" dirty="0"/>
              <a:t>Why do I have errors on things I did not change?</a:t>
            </a:r>
          </a:p>
          <a:p>
            <a:pPr lvl="1">
              <a:buFont typeface="Wingdings" panose="05000000000000000000" pitchFamily="2" charset="2"/>
              <a:buChar char="Ø"/>
            </a:pPr>
            <a:r>
              <a:rPr lang="en-US" sz="1800" dirty="0"/>
              <a:t>May have errors on first Change Request in the system </a:t>
            </a:r>
          </a:p>
          <a:p>
            <a:pPr lvl="1">
              <a:buFont typeface="Wingdings" panose="05000000000000000000" pitchFamily="2" charset="2"/>
              <a:buChar char="Ø"/>
            </a:pPr>
            <a:r>
              <a:rPr lang="en-US" sz="1800" dirty="0"/>
              <a:t>Caused by update validation rules and migrated data</a:t>
            </a:r>
            <a:br>
              <a:rPr lang="en-US" sz="1800" dirty="0"/>
            </a:br>
            <a:endParaRPr lang="en-US" sz="1800" dirty="0"/>
          </a:p>
          <a:p>
            <a:pPr>
              <a:spcBef>
                <a:spcPts val="600"/>
              </a:spcBef>
            </a:pPr>
            <a:r>
              <a:rPr lang="en-US" sz="1800" dirty="0"/>
              <a:t>What do I do if I can’t see my resources?</a:t>
            </a:r>
          </a:p>
          <a:p>
            <a:pPr lvl="1">
              <a:spcBef>
                <a:spcPts val="600"/>
              </a:spcBef>
              <a:buFont typeface="Wingdings" panose="05000000000000000000" pitchFamily="2" charset="2"/>
              <a:buChar char="Ø"/>
            </a:pPr>
            <a:r>
              <a:rPr lang="en-US" sz="1800" dirty="0"/>
              <a:t>Check with your USA, ensure </a:t>
            </a:r>
            <a:r>
              <a:rPr lang="en-US" sz="1800" dirty="0" err="1"/>
              <a:t>RIOORS_M_Operator</a:t>
            </a:r>
            <a:r>
              <a:rPr lang="en-US" sz="1800" dirty="0"/>
              <a:t> role has been added to desired DUNS</a:t>
            </a:r>
          </a:p>
          <a:p>
            <a:pPr lvl="1">
              <a:spcBef>
                <a:spcPts val="600"/>
              </a:spcBef>
              <a:buFont typeface="Wingdings" panose="05000000000000000000" pitchFamily="2" charset="2"/>
              <a:buChar char="Ø"/>
            </a:pPr>
            <a:r>
              <a:rPr lang="en-US" sz="1800" dirty="0"/>
              <a:t>May need to use two emails if have more than 15-20 DUNs numbers</a:t>
            </a:r>
          </a:p>
          <a:p>
            <a:pPr lvl="1">
              <a:spcBef>
                <a:spcPts val="600"/>
              </a:spcBef>
              <a:buFont typeface="Wingdings" panose="05000000000000000000" pitchFamily="2" charset="2"/>
              <a:buChar char="Ø"/>
            </a:pPr>
            <a:r>
              <a:rPr lang="en-US" sz="1800" dirty="0"/>
              <a:t>Still can’t see? Send info to </a:t>
            </a:r>
            <a:r>
              <a:rPr lang="en-US" sz="1800" dirty="0">
                <a:hlinkClick r:id="rId2"/>
              </a:rPr>
              <a:t>RIOO-HELP@ercot.com</a:t>
            </a:r>
            <a:endParaRPr lang="en-US" sz="1800" dirty="0"/>
          </a:p>
          <a:p>
            <a:pPr lvl="2">
              <a:spcBef>
                <a:spcPts val="600"/>
              </a:spcBef>
            </a:pPr>
            <a:r>
              <a:rPr lang="en-US" sz="1800" dirty="0"/>
              <a:t>Email used for accessing RIOO-RS</a:t>
            </a:r>
          </a:p>
          <a:p>
            <a:pPr lvl="2">
              <a:spcBef>
                <a:spcPts val="600"/>
              </a:spcBef>
            </a:pPr>
            <a:r>
              <a:rPr lang="en-US" sz="1800" dirty="0"/>
              <a:t>DUNS number of missing resource  </a:t>
            </a:r>
          </a:p>
          <a:p>
            <a:pPr lvl="2">
              <a:spcBef>
                <a:spcPts val="600"/>
              </a:spcBef>
            </a:pPr>
            <a:r>
              <a:rPr lang="en-US" sz="1800" dirty="0"/>
              <a:t>We can also set up a WebEx/Teams to trouble-shoot the issue</a:t>
            </a:r>
          </a:p>
          <a:p>
            <a:pPr lvl="1">
              <a:spcBef>
                <a:spcPts val="600"/>
              </a:spcBef>
              <a:buFont typeface="Wingdings" panose="05000000000000000000" pitchFamily="2" charset="2"/>
              <a:buChar char="Ø"/>
            </a:pPr>
            <a:r>
              <a:rPr lang="en-US" sz="1800" dirty="0"/>
              <a:t>New generators </a:t>
            </a:r>
            <a:r>
              <a:rPr lang="en-US" sz="1800" u="sng" dirty="0"/>
              <a:t>will not </a:t>
            </a:r>
            <a:r>
              <a:rPr lang="en-US" sz="1800" dirty="0"/>
              <a:t>see their information in RIOO-RS until the model date</a:t>
            </a:r>
            <a:br>
              <a:rPr lang="en-US" dirty="0"/>
            </a:br>
            <a:endParaRPr lang="en-US" sz="1600" dirty="0"/>
          </a:p>
          <a:p>
            <a:pPr>
              <a:spcBef>
                <a:spcPts val="600"/>
              </a:spcBef>
            </a:pPr>
            <a:endParaRPr lang="en-US" dirty="0"/>
          </a:p>
          <a:p>
            <a:pPr marL="457200" lvl="1" indent="0">
              <a:buNone/>
            </a:pPr>
            <a:endParaRPr lang="en-US" sz="1400" dirty="0"/>
          </a:p>
          <a:p>
            <a:pPr>
              <a:spcBef>
                <a:spcPts val="600"/>
              </a:spcBef>
            </a:pPr>
            <a:endParaRPr lang="en-US" sz="1600" dirty="0">
              <a:solidFill>
                <a:schemeClr val="tx2"/>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7</a:t>
            </a:fld>
            <a:endParaRPr lang="en-US" dirty="0">
              <a:solidFill>
                <a:prstClr val="black">
                  <a:tint val="75000"/>
                </a:prstClr>
              </a:solidFill>
            </a:endParaRPr>
          </a:p>
        </p:txBody>
      </p:sp>
    </p:spTree>
    <p:extLst>
      <p:ext uri="{BB962C8B-B14F-4D97-AF65-F5344CB8AC3E}">
        <p14:creationId xmlns:p14="http://schemas.microsoft.com/office/powerpoint/2010/main" val="1896504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715413"/>
          </a:xfrm>
        </p:spPr>
        <p:txBody>
          <a:bodyPr/>
          <a:lstStyle/>
          <a:p>
            <a:r>
              <a:rPr lang="en-US" dirty="0"/>
              <a:t>RIOO-RS FAQ</a:t>
            </a:r>
          </a:p>
        </p:txBody>
      </p:sp>
      <p:sp>
        <p:nvSpPr>
          <p:cNvPr id="3" name="Content Placeholder 2"/>
          <p:cNvSpPr>
            <a:spLocks noGrp="1"/>
          </p:cNvSpPr>
          <p:nvPr>
            <p:ph idx="1"/>
          </p:nvPr>
        </p:nvSpPr>
        <p:spPr>
          <a:xfrm>
            <a:off x="406400" y="731520"/>
            <a:ext cx="11379200" cy="5434818"/>
          </a:xfrm>
        </p:spPr>
        <p:txBody>
          <a:bodyPr/>
          <a:lstStyle/>
          <a:p>
            <a:pPr>
              <a:spcBef>
                <a:spcPts val="1200"/>
              </a:spcBef>
            </a:pPr>
            <a:r>
              <a:rPr lang="en-US" sz="2000" dirty="0"/>
              <a:t>How do I know if I have access?</a:t>
            </a:r>
          </a:p>
          <a:p>
            <a:pPr lvl="1">
              <a:spcBef>
                <a:spcPts val="1200"/>
              </a:spcBef>
            </a:pPr>
            <a:r>
              <a:rPr lang="en-US" sz="1800" dirty="0"/>
              <a:t>This user only has access to RIOO-RS since RIOO-IS is greyed out.</a:t>
            </a:r>
          </a:p>
          <a:p>
            <a:pPr>
              <a:spcBef>
                <a:spcPts val="1200"/>
              </a:spcBef>
            </a:pPr>
            <a:endParaRPr lang="en-US" sz="2000" dirty="0"/>
          </a:p>
          <a:p>
            <a:pPr>
              <a:spcBef>
                <a:spcPts val="1200"/>
              </a:spcBef>
            </a:pPr>
            <a:endParaRPr lang="en-US" sz="2000" dirty="0"/>
          </a:p>
          <a:p>
            <a:pPr>
              <a:spcBef>
                <a:spcPts val="1200"/>
              </a:spcBef>
            </a:pPr>
            <a:endParaRPr lang="en-US" sz="1800" dirty="0"/>
          </a:p>
          <a:p>
            <a:pPr marL="0" indent="0">
              <a:buNone/>
            </a:pPr>
            <a:endParaRPr lang="en-US" sz="1800" dirty="0"/>
          </a:p>
          <a:p>
            <a:pPr>
              <a:spcBef>
                <a:spcPts val="1200"/>
              </a:spcBef>
            </a:pPr>
            <a:endParaRPr lang="en-US" sz="2000" dirty="0"/>
          </a:p>
          <a:p>
            <a:pPr>
              <a:spcBef>
                <a:spcPts val="1200"/>
              </a:spcBef>
            </a:pPr>
            <a:r>
              <a:rPr lang="en-US" sz="2000" dirty="0"/>
              <a:t>I have multiple email addresses, how should my access be set up?</a:t>
            </a:r>
          </a:p>
          <a:p>
            <a:pPr lvl="1">
              <a:spcBef>
                <a:spcPts val="1200"/>
              </a:spcBef>
              <a:buFont typeface="Wingdings" panose="05000000000000000000" pitchFamily="2" charset="2"/>
              <a:buChar char="Ø"/>
            </a:pPr>
            <a:r>
              <a:rPr lang="en-US" sz="1800" dirty="0"/>
              <a:t>If you intend to use multiple addresses then your USA has to provide the </a:t>
            </a:r>
            <a:r>
              <a:rPr lang="en-US" sz="1800" dirty="0" err="1"/>
              <a:t>RIOO_M_Operator</a:t>
            </a:r>
            <a:r>
              <a:rPr lang="en-US" sz="1800" dirty="0"/>
              <a:t> for each email address in addition to associating the DUNs for each Resource with the email address.  Once this is done, each email account must go through the verification process.</a:t>
            </a:r>
          </a:p>
          <a:p>
            <a:pPr>
              <a:spcBef>
                <a:spcPts val="1200"/>
              </a:spcBef>
            </a:pPr>
            <a:r>
              <a:rPr lang="en-US" sz="2000" dirty="0"/>
              <a:t>Can Dynamic Model files be submitted via RIOO?</a:t>
            </a:r>
          </a:p>
          <a:p>
            <a:pPr lvl="1">
              <a:spcBef>
                <a:spcPts val="600"/>
              </a:spcBef>
              <a:buFont typeface="Wingdings" panose="05000000000000000000" pitchFamily="2" charset="2"/>
              <a:buChar char="Ø"/>
            </a:pPr>
            <a:r>
              <a:rPr lang="en-US" sz="1800" dirty="0"/>
              <a:t>Yes, RIOO has a section that accepts attachments.</a:t>
            </a:r>
            <a:br>
              <a:rPr lang="en-US" dirty="0"/>
            </a:b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8</a:t>
            </a:fld>
            <a:endParaRPr lang="en-US" dirty="0">
              <a:solidFill>
                <a:prstClr val="black">
                  <a:tint val="75000"/>
                </a:prstClr>
              </a:solidFill>
            </a:endParaRPr>
          </a:p>
        </p:txBody>
      </p:sp>
      <p:pic>
        <p:nvPicPr>
          <p:cNvPr id="7" name="Picture 6">
            <a:extLst>
              <a:ext uri="{FF2B5EF4-FFF2-40B4-BE49-F238E27FC236}">
                <a16:creationId xmlns:a16="http://schemas.microsoft.com/office/drawing/2014/main" id="{0D2C66B7-F363-43E6-87A3-790BC398871F}"/>
              </a:ext>
            </a:extLst>
          </p:cNvPr>
          <p:cNvPicPr>
            <a:picLocks noChangeAspect="1"/>
          </p:cNvPicPr>
          <p:nvPr/>
        </p:nvPicPr>
        <p:blipFill>
          <a:blip r:embed="rId2"/>
          <a:stretch>
            <a:fillRect/>
          </a:stretch>
        </p:blipFill>
        <p:spPr>
          <a:xfrm>
            <a:off x="257908" y="1485193"/>
            <a:ext cx="11629292" cy="2254469"/>
          </a:xfrm>
          <a:prstGeom prst="rect">
            <a:avLst/>
          </a:prstGeom>
        </p:spPr>
      </p:pic>
    </p:spTree>
    <p:extLst>
      <p:ext uri="{BB962C8B-B14F-4D97-AF65-F5344CB8AC3E}">
        <p14:creationId xmlns:p14="http://schemas.microsoft.com/office/powerpoint/2010/main" val="14156462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3"/>
            <a:ext cx="11277600" cy="469550"/>
          </a:xfrm>
        </p:spPr>
        <p:txBody>
          <a:bodyPr/>
          <a:lstStyle/>
          <a:p>
            <a:r>
              <a:rPr lang="en-US" dirty="0"/>
              <a:t>RIOO FAQ</a:t>
            </a:r>
          </a:p>
        </p:txBody>
      </p:sp>
      <p:sp>
        <p:nvSpPr>
          <p:cNvPr id="3" name="Content Placeholder 2"/>
          <p:cNvSpPr>
            <a:spLocks noGrp="1"/>
          </p:cNvSpPr>
          <p:nvPr>
            <p:ph idx="1"/>
          </p:nvPr>
        </p:nvSpPr>
        <p:spPr>
          <a:xfrm>
            <a:off x="406400" y="731520"/>
            <a:ext cx="11379200" cy="5413248"/>
          </a:xfrm>
        </p:spPr>
        <p:txBody>
          <a:bodyPr/>
          <a:lstStyle/>
          <a:p>
            <a:pPr marL="342900" lvl="1" indent="-342900">
              <a:spcBef>
                <a:spcPts val="1200"/>
              </a:spcBef>
              <a:buFont typeface="Arial" panose="020B0604020202020204" pitchFamily="34" charset="0"/>
              <a:buChar char="•"/>
            </a:pPr>
            <a:r>
              <a:rPr lang="en-US" dirty="0"/>
              <a:t>I have not been able to set up access, what do I do? </a:t>
            </a:r>
          </a:p>
          <a:p>
            <a:pPr lvl="1">
              <a:spcBef>
                <a:spcPts val="600"/>
              </a:spcBef>
              <a:buFont typeface="Wingdings" panose="05000000000000000000" pitchFamily="2" charset="2"/>
              <a:buChar char="Ø"/>
            </a:pPr>
            <a:r>
              <a:rPr lang="en-US" sz="1800" dirty="0"/>
              <a:t>Can’t access the system:  Contact the Help Desk</a:t>
            </a:r>
          </a:p>
          <a:p>
            <a:pPr lvl="1">
              <a:spcBef>
                <a:spcPts val="600"/>
              </a:spcBef>
              <a:buFont typeface="Wingdings" panose="05000000000000000000" pitchFamily="2" charset="2"/>
              <a:buChar char="Ø"/>
            </a:pPr>
            <a:r>
              <a:rPr lang="en-US" sz="1800" dirty="0"/>
              <a:t>Questions:  </a:t>
            </a:r>
            <a:r>
              <a:rPr lang="en-US" sz="1800" dirty="0">
                <a:hlinkClick r:id="rId2"/>
              </a:rPr>
              <a:t>RIOO-HELP@ercot.com</a:t>
            </a:r>
            <a:endParaRPr lang="en-US" sz="1800" dirty="0"/>
          </a:p>
          <a:p>
            <a:pPr lvl="1">
              <a:spcBef>
                <a:spcPts val="600"/>
              </a:spcBef>
              <a:buFont typeface="Wingdings" panose="05000000000000000000" pitchFamily="2" charset="2"/>
              <a:buChar char="Ø"/>
            </a:pPr>
            <a:r>
              <a:rPr lang="en-US" sz="1800" dirty="0"/>
              <a:t>We can also set up a WebEx to trouble-shoot the issue</a:t>
            </a:r>
          </a:p>
          <a:p>
            <a:pPr lvl="1">
              <a:spcBef>
                <a:spcPts val="600"/>
              </a:spcBef>
            </a:pPr>
            <a:endParaRPr lang="en-US" sz="1800" dirty="0"/>
          </a:p>
          <a:p>
            <a:pPr marL="342900" lvl="1" indent="-342900">
              <a:spcBef>
                <a:spcPts val="1200"/>
              </a:spcBef>
              <a:buFont typeface="Arial" panose="020B0604020202020204" pitchFamily="34" charset="0"/>
              <a:buChar char="•"/>
            </a:pPr>
            <a:r>
              <a:rPr lang="en-US" dirty="0"/>
              <a:t>My phone number has changed, what do I do? </a:t>
            </a:r>
          </a:p>
          <a:p>
            <a:pPr lvl="1">
              <a:spcBef>
                <a:spcPts val="600"/>
              </a:spcBef>
              <a:buFont typeface="Wingdings" panose="05000000000000000000" pitchFamily="2" charset="2"/>
              <a:buChar char="Ø"/>
            </a:pPr>
            <a:r>
              <a:rPr lang="en-US" sz="1800" dirty="0"/>
              <a:t>Send an email to </a:t>
            </a:r>
            <a:r>
              <a:rPr lang="en-US" sz="1800" dirty="0">
                <a:hlinkClick r:id="rId2"/>
              </a:rPr>
              <a:t>RIOO-HELP@ercot.com</a:t>
            </a:r>
            <a:r>
              <a:rPr lang="en-US" sz="1800" dirty="0"/>
              <a:t>; let us know your number has changed.  You may also reach out to your account manager.</a:t>
            </a:r>
          </a:p>
          <a:p>
            <a:pPr lvl="1">
              <a:spcBef>
                <a:spcPts val="600"/>
              </a:spcBef>
              <a:buFont typeface="Wingdings" panose="05000000000000000000" pitchFamily="2" charset="2"/>
              <a:buChar char="Ø"/>
            </a:pPr>
            <a:r>
              <a:rPr lang="en-US" sz="1800" dirty="0"/>
              <a:t>The Multi-Factor Authentication (MFA) associated with your phone number will need to be re-set.</a:t>
            </a:r>
          </a:p>
          <a:p>
            <a:pPr lvl="1">
              <a:spcBef>
                <a:spcPts val="600"/>
              </a:spcBef>
              <a:buFont typeface="Wingdings" panose="05000000000000000000" pitchFamily="2" charset="2"/>
              <a:buChar char="Ø"/>
            </a:pPr>
            <a:r>
              <a:rPr lang="en-US" sz="1800" dirty="0"/>
              <a:t>Once MFA is reset, you will receive an email with an </a:t>
            </a:r>
            <a:r>
              <a:rPr lang="en-US" sz="1800" b="1" dirty="0"/>
              <a:t>ENROLL YOUR DEVICE </a:t>
            </a:r>
            <a:r>
              <a:rPr lang="en-US" sz="1800" dirty="0"/>
              <a:t>button that you click to display the ERCOT Authentication Method page and set up your MFA app and device again.</a:t>
            </a:r>
          </a:p>
          <a:p>
            <a:pPr lvl="1">
              <a:spcBef>
                <a:spcPts val="600"/>
              </a:spcBef>
            </a:pPr>
            <a:endParaRPr lang="en-US" sz="1800" dirty="0"/>
          </a:p>
          <a:p>
            <a:pPr>
              <a:spcBef>
                <a:spcPts val="1200"/>
              </a:spcBef>
            </a:pPr>
            <a:r>
              <a:rPr lang="en-US" sz="2000" dirty="0"/>
              <a:t>I’m getting a weird error?</a:t>
            </a:r>
          </a:p>
          <a:p>
            <a:pPr lvl="1">
              <a:spcBef>
                <a:spcPts val="1200"/>
              </a:spcBef>
              <a:buFont typeface="Wingdings" panose="05000000000000000000" pitchFamily="2" charset="2"/>
              <a:buChar char="Ø"/>
            </a:pPr>
            <a:r>
              <a:rPr lang="en-US" sz="1800" dirty="0"/>
              <a:t>Please send a screen shot to </a:t>
            </a:r>
            <a:r>
              <a:rPr lang="en-US" sz="1800" dirty="0">
                <a:hlinkClick r:id="rId2"/>
              </a:rPr>
              <a:t>RIOO-HELP@ercot.com</a:t>
            </a:r>
            <a:r>
              <a:rPr lang="en-US" sz="1800" dirty="0"/>
              <a:t>.</a:t>
            </a:r>
            <a:br>
              <a:rPr lang="en-US" dirty="0"/>
            </a:b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9</a:t>
            </a:fld>
            <a:endParaRPr lang="en-US" dirty="0">
              <a:solidFill>
                <a:prstClr val="black">
                  <a:tint val="75000"/>
                </a:prstClr>
              </a:solidFill>
            </a:endParaRPr>
          </a:p>
        </p:txBody>
      </p:sp>
    </p:spTree>
    <p:extLst>
      <p:ext uri="{BB962C8B-B14F-4D97-AF65-F5344CB8AC3E}">
        <p14:creationId xmlns:p14="http://schemas.microsoft.com/office/powerpoint/2010/main" val="1943410026"/>
      </p:ext>
    </p:extLst>
  </p:cSld>
  <p:clrMapOvr>
    <a:masterClrMapping/>
  </p:clrMapOvr>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14573</TotalTime>
  <Words>1207</Words>
  <Application>Microsoft Office PowerPoint</Application>
  <PresentationFormat>Widescreen</PresentationFormat>
  <Paragraphs>154</Paragraphs>
  <Slides>13</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13</vt:i4>
      </vt:variant>
    </vt:vector>
  </HeadingPairs>
  <TitlesOfParts>
    <vt:vector size="18" baseType="lpstr">
      <vt:lpstr>Arial</vt:lpstr>
      <vt:lpstr>Calibri</vt:lpstr>
      <vt:lpstr>Wingdings</vt:lpstr>
      <vt:lpstr>1_Custom Design</vt:lpstr>
      <vt:lpstr>1_Office Theme</vt:lpstr>
      <vt:lpstr>PowerPoint Presentation</vt:lpstr>
      <vt:lpstr>RIOO-RS &amp; RIOO-IS Updates - 2023</vt:lpstr>
      <vt:lpstr>RIOO FAQ</vt:lpstr>
      <vt:lpstr>RIOO FAQ</vt:lpstr>
      <vt:lpstr>RIOO FAQ</vt:lpstr>
      <vt:lpstr>RIOO FAQ</vt:lpstr>
      <vt:lpstr>RIOO FAQ</vt:lpstr>
      <vt:lpstr>RIOO-RS FAQ</vt:lpstr>
      <vt:lpstr>RIOO FAQ</vt:lpstr>
      <vt:lpstr>PowerPoint Presentation</vt:lpstr>
      <vt:lpstr>RIOO-IS and RIOO-RS</vt:lpstr>
      <vt:lpstr>RIOO is live – how do I get access?</vt:lpstr>
      <vt:lpstr>How to get access - Checklist</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RIOO-RS Update</dc:title>
  <dc:creator>Oneal, Dana</dc:creator>
  <cp:lastModifiedBy>Flores, Isabel</cp:lastModifiedBy>
  <cp:revision>245</cp:revision>
  <cp:lastPrinted>2019-09-25T20:49:27Z</cp:lastPrinted>
  <dcterms:created xsi:type="dcterms:W3CDTF">2019-07-23T13:16:52Z</dcterms:created>
  <dcterms:modified xsi:type="dcterms:W3CDTF">2023-08-23T22:20:25Z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084cbda-52b8-46fb-a7b7-cb5bd465ed85_Enabled">
    <vt:lpwstr>true</vt:lpwstr>
  </property>
  <property fmtid="{D5CDD505-2E9C-101B-9397-08002B2CF9AE}" pid="3" name="MSIP_Label_7084cbda-52b8-46fb-a7b7-cb5bd465ed85_SetDate">
    <vt:lpwstr>2023-08-23T21:09:26Z</vt:lpwstr>
  </property>
  <property fmtid="{D5CDD505-2E9C-101B-9397-08002B2CF9AE}" pid="4" name="MSIP_Label_7084cbda-52b8-46fb-a7b7-cb5bd465ed85_Method">
    <vt:lpwstr>Standard</vt:lpwstr>
  </property>
  <property fmtid="{D5CDD505-2E9C-101B-9397-08002B2CF9AE}" pid="5" name="MSIP_Label_7084cbda-52b8-46fb-a7b7-cb5bd465ed85_Name">
    <vt:lpwstr>Internal</vt:lpwstr>
  </property>
  <property fmtid="{D5CDD505-2E9C-101B-9397-08002B2CF9AE}" pid="6" name="MSIP_Label_7084cbda-52b8-46fb-a7b7-cb5bd465ed85_SiteId">
    <vt:lpwstr>0afb747d-bff7-4596-a9fc-950ef9e0ec45</vt:lpwstr>
  </property>
  <property fmtid="{D5CDD505-2E9C-101B-9397-08002B2CF9AE}" pid="7" name="MSIP_Label_7084cbda-52b8-46fb-a7b7-cb5bd465ed85_ActionId">
    <vt:lpwstr>5f0acfe8-ff2f-4d2d-a593-4c3641fedd4c</vt:lpwstr>
  </property>
  <property fmtid="{D5CDD505-2E9C-101B-9397-08002B2CF9AE}" pid="8" name="MSIP_Label_7084cbda-52b8-46fb-a7b7-cb5bd465ed85_ContentBits">
    <vt:lpwstr>0</vt:lpwstr>
  </property>
</Properties>
</file>