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260" r:id="rId6"/>
    <p:sldId id="282" r:id="rId7"/>
    <p:sldId id="283" r:id="rId8"/>
    <p:sldId id="277" r:id="rId9"/>
    <p:sldId id="281" r:id="rId10"/>
    <p:sldId id="279" r:id="rId11"/>
    <p:sldId id="273" r:id="rId12"/>
    <p:sldId id="268" r:id="rId13"/>
    <p:sldId id="276" r:id="rId14"/>
    <p:sldId id="278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933" autoAdjust="0"/>
  </p:normalViewPr>
  <p:slideViewPr>
    <p:cSldViewPr showGuides="1">
      <p:cViewPr varScale="1">
        <p:scale>
          <a:sx n="109" d="100"/>
          <a:sy n="109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5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9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mantena@ercot.com" TargetMode="External"/><Relationship Id="rId2" Type="http://schemas.openxmlformats.org/officeDocument/2006/relationships/hyperlink" Target="https://www.ercot.com/gridinfo/resourc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oughtmonitor.unl.edu/Maps/CompareTwoWeeks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oughtmonitor.unl.edu/Maps/CompareTwoWeeks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gridinfo/resourc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oughtmonitor.unl.edu/About/AbouttheData/DSCI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457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Drought Risk Assessment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August 2023 Update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Dan Mantena</a:t>
            </a:r>
          </a:p>
          <a:p>
            <a:r>
              <a:rPr lang="en-US" dirty="0">
                <a:solidFill>
                  <a:schemeClr val="tx2"/>
                </a:solidFill>
              </a:rPr>
              <a:t>Resource Adequacy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8/25/23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681F-CBDC-465F-9063-FFC876E7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D4900-FE41-4488-ABED-81CD53EDE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Additional related documents and public drought risk reports can be found under the Drought Risk section of the ERCOT Resource Adequacy page </a:t>
            </a:r>
            <a:r>
              <a:rPr lang="en-US" dirty="0">
                <a:hlinkClick r:id="rId2"/>
              </a:rPr>
              <a:t>https://www.ercot.com/gridinfo/resource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questions/comments: </a:t>
            </a:r>
            <a:r>
              <a:rPr lang="en-US" dirty="0">
                <a:hlinkClick r:id="rId3"/>
              </a:rPr>
              <a:t>Dmantena@ercot.com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4EF94-A240-4130-B694-C5D3C6FA1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58065-ED98-4D69-54DA-F8424FE62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8724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1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3BAA-7394-47DF-BB83-757C565A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</a:t>
            </a:r>
            <a:br>
              <a:rPr lang="en-US" dirty="0"/>
            </a:br>
            <a:r>
              <a:rPr lang="en-US" dirty="0"/>
              <a:t>Modeling of reservoirs under drought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BAE45-0477-46E9-BFFC-0546D29D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23621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model use a “Drought Fit” prediction by simulating monthly storage level changes in times of drought. For most reservoirs, the level of the 30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percentile is used to forecast monthly usage.</a:t>
            </a:r>
          </a:p>
          <a:p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Short-term Weather forecast introduced into model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at the end of 2019</a:t>
            </a:r>
          </a:p>
          <a:p>
            <a:pPr lvl="1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consists of a single qualitative descriptor for the upcoming 3 months based on temperature and precipitation outlooks for the state provided by ERCOT’s meteorologist.</a:t>
            </a:r>
          </a:p>
          <a:p>
            <a:pPr marR="0" lvl="1"/>
            <a:r>
              <a:rPr lang="en-US" sz="1600" dirty="0">
                <a:latin typeface="Arial" panose="020B0604020202020204" pitchFamily="34" charset="0"/>
              </a:rPr>
              <a:t>A wet weather forecast reflects the 75% percentile of monthly changes in storage for the upcoming 3 months.</a:t>
            </a:r>
          </a:p>
          <a:p>
            <a:pPr marR="0" lvl="1"/>
            <a:r>
              <a:rPr lang="en-US" sz="1600" dirty="0">
                <a:latin typeface="Arial" panose="020B0604020202020204" pitchFamily="34" charset="0"/>
              </a:rPr>
              <a:t>A normal weather forecast reflects the 50% percentile of monthly changes in storage for the upcoming 3 months.</a:t>
            </a:r>
          </a:p>
          <a:p>
            <a:pPr marR="0" lvl="1"/>
            <a:r>
              <a:rPr lang="en-US" sz="1600" dirty="0">
                <a:latin typeface="Arial" panose="020B0604020202020204" pitchFamily="34" charset="0"/>
              </a:rPr>
              <a:t>A dry weather forecast reflects the 25% percentile of monthly changes in storage for the upcoming 3 months.</a:t>
            </a:r>
          </a:p>
          <a:p>
            <a:pPr lvl="1"/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latin typeface="Arial" panose="020B0604020202020204" pitchFamily="34" charset="0"/>
              </a:rPr>
              <a:t>A Dry forecast was used for the fall season in the August 2023 drought risk update.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B3AD-937C-4A94-9050-B41955385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7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51A5-BBB3-4AD5-877D-A8CAF18C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34400" cy="518318"/>
          </a:xfrm>
        </p:spPr>
        <p:txBody>
          <a:bodyPr/>
          <a:lstStyle/>
          <a:p>
            <a:r>
              <a:rPr lang="en-US" sz="2500" dirty="0"/>
              <a:t>Drought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/>
              <a:t>Conditions (August 2011 vs. August 2023)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2189-DE3F-403C-9FCD-42837F00C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8DFFA-7FD0-4D78-8ADC-BF9437914FAB}"/>
              </a:ext>
            </a:extLst>
          </p:cNvPr>
          <p:cNvSpPr txBox="1"/>
          <p:nvPr/>
        </p:nvSpPr>
        <p:spPr>
          <a:xfrm>
            <a:off x="2362200" y="6044367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https://droughtmonitor.unl.edu/Maps/CompareTwoWeeks.aspx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7ACACE3-C3FE-C433-88E4-CD8865D29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838200"/>
            <a:ext cx="6431992" cy="3301134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416971-4061-CC25-5FE0-48F5082CA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200010"/>
            <a:ext cx="7484198" cy="17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51A5-BBB3-4AD5-877D-A8CAF18C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34400" cy="518318"/>
          </a:xfrm>
        </p:spPr>
        <p:txBody>
          <a:bodyPr/>
          <a:lstStyle/>
          <a:p>
            <a:r>
              <a:rPr lang="en-US" sz="2500" dirty="0"/>
              <a:t>Drought</a:t>
            </a:r>
            <a:r>
              <a:rPr lang="en-US" sz="2500" dirty="0">
                <a:solidFill>
                  <a:srgbClr val="C00000"/>
                </a:solidFill>
              </a:rPr>
              <a:t> </a:t>
            </a:r>
            <a:r>
              <a:rPr lang="en-US" sz="2500" dirty="0"/>
              <a:t>Conditions (August 2022 vs. August 2023)</a:t>
            </a:r>
            <a:endParaRPr lang="en-US" sz="25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42189-DE3F-403C-9FCD-42837F00C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8DFFA-7FD0-4D78-8ADC-BF9437914FAB}"/>
              </a:ext>
            </a:extLst>
          </p:cNvPr>
          <p:cNvSpPr txBox="1"/>
          <p:nvPr/>
        </p:nvSpPr>
        <p:spPr>
          <a:xfrm>
            <a:off x="2362200" y="6044367"/>
            <a:ext cx="670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https://droughtmonitor.unl.edu/Maps/CompareTwoWeeks.aspx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D5C80-1B3E-3D20-9EDD-67D0E18E3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836630"/>
            <a:ext cx="6400800" cy="335437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31F0D3-7C27-7772-F084-28DF8D1F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29" y="4147633"/>
            <a:ext cx="743417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0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49D5-CAE1-4D29-9B6F-98C81A29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2023 update of the drought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B145C-DFD3-4044-9047-0300FB089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68381-5F6B-4312-8078-A0A871F509F6}"/>
              </a:ext>
            </a:extLst>
          </p:cNvPr>
          <p:cNvSpPr txBox="1"/>
          <p:nvPr/>
        </p:nvSpPr>
        <p:spPr>
          <a:xfrm>
            <a:off x="2971800" y="60377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https://www.ercot.com/gridinfo/resource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735EAD7-E991-113E-5DED-9D797496E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4532" y="990600"/>
            <a:ext cx="6214935" cy="5053013"/>
          </a:xfrm>
        </p:spPr>
      </p:pic>
    </p:spTree>
    <p:extLst>
      <p:ext uri="{BB962C8B-B14F-4D97-AF65-F5344CB8AC3E}">
        <p14:creationId xmlns:p14="http://schemas.microsoft.com/office/powerpoint/2010/main" val="316982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15C33-7CAC-59DE-689D-37B61B32F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24864-D341-96D9-114B-261512E8A9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August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5165C-29EE-6DFA-D046-32EE13D29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August 2023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5B1474-C0B9-F2DA-F548-08A8B46F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recent drought risk updates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8000D3-EF4C-0442-F6E1-7B9B73A3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56" y="1523206"/>
            <a:ext cx="3457575" cy="42767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AD0B47-7400-DE21-920D-EB366C67A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56" y="1523206"/>
            <a:ext cx="3470033" cy="42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FEB-6463-2A1B-F51C-2A8A6708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823118"/>
          </a:xfrm>
        </p:spPr>
        <p:txBody>
          <a:bodyPr/>
          <a:lstStyle/>
          <a:p>
            <a:r>
              <a:rPr lang="en-US" sz="2400" dirty="0"/>
              <a:t>Water levels at monitored reservoirs and groundwater aquifers as of August 1 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F6C9E8-A125-DB18-272D-AEC1545A8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158" y="1143000"/>
            <a:ext cx="6911684" cy="50530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E8EF7-4B87-9972-01D7-FC9BE4AC0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5354-B0C4-499D-AAE7-32A70E23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Percentage of State under Drought Conditions </a:t>
            </a:r>
            <a:br>
              <a:rPr lang="en-US" sz="2400" dirty="0"/>
            </a:br>
            <a:r>
              <a:rPr lang="en-US" sz="2400" dirty="0"/>
              <a:t>from U.S. Drought Monitor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6B72-C4C1-42F8-B5E2-1C4B76037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18F71-4B76-4EBB-B972-189C96549568}"/>
              </a:ext>
            </a:extLst>
          </p:cNvPr>
          <p:cNvSpPr txBox="1"/>
          <p:nvPr/>
        </p:nvSpPr>
        <p:spPr>
          <a:xfrm>
            <a:off x="3048000" y="6460429"/>
            <a:ext cx="533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https://droughtmonitor.unl.edu/About/AbouttheData/DSCI.aspx</a:t>
            </a:r>
            <a:endParaRPr lang="en-US" sz="1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41CB12-77BA-6DAD-96E8-61DE6CF27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70524" y="990600"/>
            <a:ext cx="7802952" cy="5053013"/>
          </a:xfrm>
        </p:spPr>
      </p:pic>
    </p:spTree>
    <p:extLst>
      <p:ext uri="{BB962C8B-B14F-4D97-AF65-F5344CB8AC3E}">
        <p14:creationId xmlns:p14="http://schemas.microsoft.com/office/powerpoint/2010/main" val="324846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0AC8-1491-42DE-9B30-95609E67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975518"/>
          </a:xfrm>
        </p:spPr>
        <p:txBody>
          <a:bodyPr/>
          <a:lstStyle/>
          <a:p>
            <a:r>
              <a:rPr lang="en-US" sz="2400" dirty="0"/>
              <a:t>Drought Risk Monitoring Report Trends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0BD50-03CA-4C21-A609-FC026D34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BA5175-A330-2A62-5C55-61B96478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691" y="990600"/>
            <a:ext cx="7794618" cy="5053013"/>
          </a:xfrm>
        </p:spPr>
      </p:pic>
    </p:spTree>
    <p:extLst>
      <p:ext uri="{BB962C8B-B14F-4D97-AF65-F5344CB8AC3E}">
        <p14:creationId xmlns:p14="http://schemas.microsoft.com/office/powerpoint/2010/main" val="339607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5354-B0C4-499D-AAE7-32A70E23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Drought Risk Model Updates compared </a:t>
            </a:r>
            <a:br>
              <a:rPr lang="en-US" sz="2400" dirty="0"/>
            </a:br>
            <a:r>
              <a:rPr lang="en-US" sz="2400" dirty="0"/>
              <a:t>to U.S. Drought Monitor Exceptional Drought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6B72-C4C1-42F8-B5E2-1C4B76037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9152084-00F7-6215-180B-276D491E8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253" y="1066800"/>
            <a:ext cx="5513494" cy="5053013"/>
          </a:xfrm>
        </p:spPr>
      </p:pic>
    </p:spTree>
    <p:extLst>
      <p:ext uri="{BB962C8B-B14F-4D97-AF65-F5344CB8AC3E}">
        <p14:creationId xmlns:p14="http://schemas.microsoft.com/office/powerpoint/2010/main" val="16715524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2" ma:contentTypeDescription="Create a new document." ma:contentTypeScope="" ma:versionID="63b4750df494f1e899998ba0dd64b59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26b17897b0dee42c4ef932dfddf4050e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EB0A4-50A9-4E33-98AC-BC2B61C8A1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365</Words>
  <Application>Microsoft Office PowerPoint</Application>
  <PresentationFormat>On-screen Show (4:3)</PresentationFormat>
  <Paragraphs>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1_Custom Design</vt:lpstr>
      <vt:lpstr>Office Theme</vt:lpstr>
      <vt:lpstr>PowerPoint Presentation</vt:lpstr>
      <vt:lpstr>Drought Conditions (August 2011 vs. August 2023)</vt:lpstr>
      <vt:lpstr>Drought Conditions (August 2022 vs. August 2023)</vt:lpstr>
      <vt:lpstr>August 2023 update of the drought model</vt:lpstr>
      <vt:lpstr>Comparing recent drought risk updates</vt:lpstr>
      <vt:lpstr>Water levels at monitored reservoirs and groundwater aquifers as of August 1 2023</vt:lpstr>
      <vt:lpstr>Percentage of State under Drought Conditions  from U.S. Drought Monitor</vt:lpstr>
      <vt:lpstr>Drought Risk Monitoring Report Trends</vt:lpstr>
      <vt:lpstr>Drought Risk Model Updates compared  to U.S. Drought Monitor Exceptional Drought Metric</vt:lpstr>
      <vt:lpstr>Appendix </vt:lpstr>
      <vt:lpstr>Appendix: Modeling of reservoirs under drought conditions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Warnken, Pete</cp:lastModifiedBy>
  <cp:revision>66</cp:revision>
  <cp:lastPrinted>2016-01-21T20:53:15Z</cp:lastPrinted>
  <dcterms:created xsi:type="dcterms:W3CDTF">2016-01-21T15:20:31Z</dcterms:created>
  <dcterms:modified xsi:type="dcterms:W3CDTF">2023-08-24T17:18:09Z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2023-08-23T22:57:34Z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a3108698-3bcf-43c0-a833-a5d592662811</vt:lpwstr>
  </property>
  <property fmtid="{D5CDD505-2E9C-101B-9397-08002B2CF9AE}" pid="9" name="MSIP_Label_7084cbda-52b8-46fb-a7b7-cb5bd465ed85_ContentBits">
    <vt:lpwstr>0</vt:lpwstr>
  </property>
</Properties>
</file>