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3"/>
  </p:notesMasterIdLst>
  <p:handoutMasterIdLst>
    <p:handoutMasterId r:id="rId24"/>
  </p:handoutMasterIdLst>
  <p:sldIdLst>
    <p:sldId id="260" r:id="rId6"/>
    <p:sldId id="1930" r:id="rId7"/>
    <p:sldId id="1917" r:id="rId8"/>
    <p:sldId id="1911" r:id="rId9"/>
    <p:sldId id="1916" r:id="rId10"/>
    <p:sldId id="1927" r:id="rId11"/>
    <p:sldId id="1928" r:id="rId12"/>
    <p:sldId id="1929" r:id="rId13"/>
    <p:sldId id="1909" r:id="rId14"/>
    <p:sldId id="1925" r:id="rId15"/>
    <p:sldId id="1921" r:id="rId16"/>
    <p:sldId id="1923" r:id="rId17"/>
    <p:sldId id="1924" r:id="rId18"/>
    <p:sldId id="1905" r:id="rId19"/>
    <p:sldId id="1920" r:id="rId20"/>
    <p:sldId id="1913" r:id="rId21"/>
    <p:sldId id="26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2362" autoAdjust="0"/>
  </p:normalViewPr>
  <p:slideViewPr>
    <p:cSldViewPr showGuides="1">
      <p:cViewPr varScale="1">
        <p:scale>
          <a:sx n="105" d="100"/>
          <a:sy n="105" d="100"/>
        </p:scale>
        <p:origin x="345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astribune.org/2023/04/19/texas-renewable-energy-solar-wind-local-opposi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exastribune.org/2023/08/16/texas-solar-farm-ban-counties-attorney-general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data shows snapshots of the queue across monthly GIS reports since July 2020time periods. They should not be used to comment on the amount of new solar/storage/gas/wind projects added to the system since July 2020, or how many cancelations have occurred since that period, since these slides don’t capture that info.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New reasons for COD delays for solar projects moving out of West Texas</a:t>
            </a:r>
          </a:p>
          <a:p>
            <a:r>
              <a:rPr lang="en-US" dirty="0"/>
              <a:t>1. NIMBY opposition in non-West Texas areas</a:t>
            </a:r>
          </a:p>
          <a:p>
            <a:endParaRPr lang="en-US" dirty="0"/>
          </a:p>
          <a:p>
            <a:pPr marL="400050" lvl="1">
              <a:spcBef>
                <a:spcPts val="0"/>
              </a:spcBef>
            </a:pPr>
            <a:r>
              <a:rPr lang="en-US" sz="1800" u="sng" dirty="0">
                <a:solidFill>
                  <a:srgbClr val="1F497D"/>
                </a:solidFill>
                <a:effectLst/>
                <a:ea typeface="Calibri" panose="020F0502020204030204" pitchFamily="34" charset="0"/>
                <a:hlinkClick r:id="rId3"/>
              </a:rPr>
              <a:t>https://www.texastribune.org/2023/04/19/texas-renewable-energy-solar-wind-local-opposition/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ea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en-US" sz="1800" u="sng" dirty="0">
                <a:solidFill>
                  <a:srgbClr val="1F497D"/>
                </a:solidFill>
                <a:effectLst/>
                <a:ea typeface="Calibri" panose="020F0502020204030204" pitchFamily="34" charset="0"/>
                <a:hlinkClick r:id="rId4"/>
              </a:rPr>
              <a:t>https://www.texastribune.org/2023/08/16/texas-solar-farm-ban-counties-attorney-general/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Increased price of land in non-West and non-Panhandle counties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     https://www.txasfmra.com/rural-land-trends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1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https://www.texastribune.org/2023/06/05/texas-bills-energy-natural-gas-fossil-fuel-renewables/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data shows snapshots of the queue across 4 different time periods. They should not be used to comment on the amount of new solar/storage/gas/wind projects added to the system since July 2020, or how many cancelations have occurred since that period, since these slides don’t capture that info.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https://www.potomaceconomics.com/wp-content/uploads/2023/05/2022-State-of-the-Market-Report_Final_060623.pdf (Page 58)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https://www.ercot.com/files/docs/2022/01/14/Long-Term-West-Texas-Export-Study-Report.pdf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3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data shows snapshots of the queue across 4 different time periods. They should not be used to comment on the amount of new solar/storage/gas/wind projects added to the system since July 2020, or how many cancelations have occurred since that period, since these slides don’t capture that info.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4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data shows snapshots of the queue across 4 different time periods. They should not be used to comment on the amount of new solar/storage/gas/wind projects added to the system since July 2020, or how many cancelations have occurred since that period, since these slides don’t capture that info.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data shows snapshots of the queue across 4 different time periods. They should not be used to comment on the amount of new solar/storage/gas/wind projects added to the system since July 2020, or how many cancelations have occurred since that period, since these slides don’t capture that info.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90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data shows snapshots of the queue across 4 different time periods. They should not be used to comment on the amount of new solar/storage/gas/wind projects added to the system since July 2020, or how many cancelations have occurred since that period, since these slides don’t capture that info.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38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data shows snapshots of the queue across 4 different time periods. They should not be used to comment on the amount of new solar/storage/gas/wind projects added to the system since July 2020, or how many cancelations have occurred since that period, since these slides don’t capture that info.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5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02052021-SAWG-Meeting-by-Webex" TargetMode="External"/><Relationship Id="rId2" Type="http://schemas.openxmlformats.org/officeDocument/2006/relationships/hyperlink" Target="https://www.ercot.com/calendar/04042022-SAWG-Meeting-by-Webex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pitol.texas.gov/BillLookup/Text.aspx?LegSess=88R&amp;Bill=SB26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pitol.texas.gov/BillLookup/Text.aspx?LegSess=88R&amp;Bill=SJR9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564603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County Siting 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Trends for Planned Generation Projects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In ERCOT Queue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Tyler Vickery &amp; Dan Mantena</a:t>
            </a:r>
          </a:p>
          <a:p>
            <a:r>
              <a:rPr lang="en-US" sz="2000" dirty="0">
                <a:solidFill>
                  <a:schemeClr val="tx2"/>
                </a:solidFill>
              </a:rPr>
              <a:t>Resource Adequacy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8/25/23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9540"/>
          </a:xfrm>
        </p:spPr>
        <p:txBody>
          <a:bodyPr/>
          <a:lstStyle/>
          <a:p>
            <a:r>
              <a:rPr lang="en-US" dirty="0"/>
              <a:t>Queue trends by fuel and CDR zones</a:t>
            </a:r>
            <a:br>
              <a:rPr lang="en-US" sz="2000" dirty="0"/>
            </a:br>
            <a:r>
              <a:rPr lang="en-US" sz="2000" dirty="0"/>
              <a:t>(GIS reports - January 2020 to July 2023)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763000" cy="5334000"/>
          </a:xfrm>
        </p:spPr>
        <p:txBody>
          <a:bodyPr/>
          <a:lstStyle/>
          <a:p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3237D-F5D9-99A6-F48B-D12142391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37" y="1393222"/>
            <a:ext cx="8300125" cy="407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91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Queue trends by fuel and CDR zones</a:t>
            </a:r>
            <a:br>
              <a:rPr lang="en-US" sz="2000" dirty="0"/>
            </a:br>
            <a:r>
              <a:rPr lang="en-US" sz="2000" dirty="0"/>
              <a:t>(GIS reports - January 2020 to July 2023)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763000" cy="5334000"/>
          </a:xfrm>
        </p:spPr>
        <p:txBody>
          <a:bodyPr/>
          <a:lstStyle/>
          <a:p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3237D-F5D9-99A6-F48B-D12142391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37" y="1393222"/>
            <a:ext cx="8300125" cy="40715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866808-9434-D64C-0B19-4B8870C28D9A}"/>
              </a:ext>
            </a:extLst>
          </p:cNvPr>
          <p:cNvSpPr/>
          <p:nvPr/>
        </p:nvSpPr>
        <p:spPr>
          <a:xfrm>
            <a:off x="1026621" y="1280318"/>
            <a:ext cx="289560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E54009-ED98-A1E9-0052-9B9023ED5A78}"/>
              </a:ext>
            </a:extLst>
          </p:cNvPr>
          <p:cNvSpPr/>
          <p:nvPr/>
        </p:nvSpPr>
        <p:spPr>
          <a:xfrm>
            <a:off x="5029200" y="1280318"/>
            <a:ext cx="2438400" cy="14628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Queue trends by fuel and CDR zones</a:t>
            </a:r>
            <a:br>
              <a:rPr lang="en-US" sz="2000" dirty="0"/>
            </a:br>
            <a:r>
              <a:rPr lang="en-US" sz="2000" dirty="0"/>
              <a:t>(GIS reports - January 2020 to July 2023)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763000" cy="5334000"/>
          </a:xfrm>
        </p:spPr>
        <p:txBody>
          <a:bodyPr/>
          <a:lstStyle/>
          <a:p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3237D-F5D9-99A6-F48B-D12142391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37" y="1393222"/>
            <a:ext cx="8300125" cy="40715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3513D5-46A7-11C0-8675-37980F5C50B4}"/>
              </a:ext>
            </a:extLst>
          </p:cNvPr>
          <p:cNvSpPr/>
          <p:nvPr/>
        </p:nvSpPr>
        <p:spPr>
          <a:xfrm>
            <a:off x="990600" y="2362200"/>
            <a:ext cx="7731462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16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Queue trends by fuel and CDR zones</a:t>
            </a:r>
            <a:br>
              <a:rPr lang="en-US" sz="2000" dirty="0"/>
            </a:br>
            <a:r>
              <a:rPr lang="en-US" sz="2000" dirty="0"/>
              <a:t>(GIS reports - January 2020 to July 2023)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763000" cy="5334000"/>
          </a:xfrm>
        </p:spPr>
        <p:txBody>
          <a:bodyPr/>
          <a:lstStyle/>
          <a:p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3237D-F5D9-99A6-F48B-D12142391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37" y="1393222"/>
            <a:ext cx="8300125" cy="40715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118B52-EB0F-E5B9-A94F-3853C0A72B39}"/>
              </a:ext>
            </a:extLst>
          </p:cNvPr>
          <p:cNvSpPr/>
          <p:nvPr/>
        </p:nvSpPr>
        <p:spPr>
          <a:xfrm>
            <a:off x="7391400" y="3810000"/>
            <a:ext cx="1447799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7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Queue trends by fuel and CDR zones</a:t>
            </a:r>
            <a:br>
              <a:rPr lang="en-US" sz="2000" dirty="0"/>
            </a:br>
            <a:r>
              <a:rPr lang="en-US" sz="2000" dirty="0"/>
              <a:t>(GIS reports - January 2020 to July 2023)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763000" cy="5334000"/>
          </a:xfrm>
        </p:spPr>
        <p:txBody>
          <a:bodyPr/>
          <a:lstStyle/>
          <a:p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3237D-F5D9-99A6-F48B-D12142391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37" y="1393222"/>
            <a:ext cx="8300125" cy="40715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AD64DA-DDFA-46F7-6F8D-90ECF00D30E3}"/>
              </a:ext>
            </a:extLst>
          </p:cNvPr>
          <p:cNvSpPr/>
          <p:nvPr/>
        </p:nvSpPr>
        <p:spPr>
          <a:xfrm>
            <a:off x="421937" y="4495800"/>
            <a:ext cx="8417263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0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EEF3CE16-31DE-1E15-8C56-A61406AAFD9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65" y="1216742"/>
            <a:ext cx="7721600" cy="50530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DDA0B0-325D-23DF-607C-3398DBCE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841969"/>
          </a:xfrm>
        </p:spPr>
        <p:txBody>
          <a:bodyPr/>
          <a:lstStyle/>
          <a:p>
            <a:r>
              <a:rPr lang="en-US" dirty="0"/>
              <a:t>Planned project geolocation trends</a:t>
            </a:r>
            <a:br>
              <a:rPr lang="en-US" dirty="0"/>
            </a:br>
            <a:r>
              <a:rPr lang="en-US" sz="2000" dirty="0"/>
              <a:t>(GIS reports - January 2020 to July 2023)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E7CBA-9EF2-5FC5-7752-FAC42F623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2D31C7-E163-01D7-1303-BDFB43C96377}"/>
              </a:ext>
            </a:extLst>
          </p:cNvPr>
          <p:cNvCxnSpPr/>
          <p:nvPr/>
        </p:nvCxnSpPr>
        <p:spPr>
          <a:xfrm flipH="1">
            <a:off x="3852605" y="2186205"/>
            <a:ext cx="457200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51EF3E-74D8-6A43-426E-DCEA45CC9EE2}"/>
              </a:ext>
            </a:extLst>
          </p:cNvPr>
          <p:cNvCxnSpPr/>
          <p:nvPr/>
        </p:nvCxnSpPr>
        <p:spPr>
          <a:xfrm flipH="1">
            <a:off x="1979802" y="2186205"/>
            <a:ext cx="457200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25EC26-85BF-6D29-291E-729A4E8A644B}"/>
              </a:ext>
            </a:extLst>
          </p:cNvPr>
          <p:cNvCxnSpPr/>
          <p:nvPr/>
        </p:nvCxnSpPr>
        <p:spPr>
          <a:xfrm flipH="1">
            <a:off x="5589639" y="2186205"/>
            <a:ext cx="457200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1083B2-6E8C-E5B6-DB54-3E534F49ED28}"/>
              </a:ext>
            </a:extLst>
          </p:cNvPr>
          <p:cNvCxnSpPr/>
          <p:nvPr/>
        </p:nvCxnSpPr>
        <p:spPr>
          <a:xfrm flipH="1">
            <a:off x="7467600" y="2186205"/>
            <a:ext cx="457200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0872622-8BDA-8DED-615B-905AF031D848}"/>
              </a:ext>
            </a:extLst>
          </p:cNvPr>
          <p:cNvSpPr txBox="1"/>
          <p:nvPr/>
        </p:nvSpPr>
        <p:spPr>
          <a:xfrm>
            <a:off x="2113935" y="184765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West TX Export GTC</a:t>
            </a:r>
          </a:p>
        </p:txBody>
      </p:sp>
    </p:spTree>
    <p:extLst>
      <p:ext uri="{BB962C8B-B14F-4D97-AF65-F5344CB8AC3E}">
        <p14:creationId xmlns:p14="http://schemas.microsoft.com/office/powerpoint/2010/main" val="14996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00"/>
    </mc:Choice>
    <mc:Fallback xmlns="">
      <p:transition spd="slow" advTm="28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0C0D-E0A6-F828-7500-025BEFF2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</a:t>
            </a:r>
            <a:br>
              <a:rPr lang="en-US" dirty="0"/>
            </a:br>
            <a:r>
              <a:rPr lang="en-US" dirty="0"/>
              <a:t>Generation Additions/Retirements since 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C5163E-6477-3DA1-9307-545965F6E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28" y="1371600"/>
            <a:ext cx="8807744" cy="4267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C665C-3ACC-A4A5-27D2-6DAA0CD2D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9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950C-C8F0-4522-3174-B2899A3D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3ED90-59D5-1ABA-6BF6-101717710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queue trends presentations at SAWG</a:t>
            </a:r>
          </a:p>
          <a:p>
            <a:pPr lvl="1"/>
            <a:r>
              <a:rPr lang="en-US" dirty="0">
                <a:hlinkClick r:id="rId2"/>
              </a:rPr>
              <a:t>April 2022 </a:t>
            </a:r>
            <a:endParaRPr lang="en-US" dirty="0"/>
          </a:p>
          <a:p>
            <a:pPr lvl="2"/>
            <a:r>
              <a:rPr lang="en-US" dirty="0"/>
              <a:t>Planned Project Success Factor Analysis</a:t>
            </a:r>
          </a:p>
          <a:p>
            <a:pPr lvl="2"/>
            <a:r>
              <a:rPr lang="en-US" dirty="0"/>
              <a:t>Development cycle trends for planned projects</a:t>
            </a:r>
          </a:p>
          <a:p>
            <a:pPr lvl="2"/>
            <a:r>
              <a:rPr lang="en-US" dirty="0"/>
              <a:t>Delays to in-service dates of planned projects 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hlinkClick r:id="rId3"/>
              </a:rPr>
              <a:t>February 2021</a:t>
            </a:r>
            <a:endParaRPr lang="en-US" dirty="0"/>
          </a:p>
          <a:p>
            <a:pPr lvl="2"/>
            <a:r>
              <a:rPr lang="en-US" dirty="0"/>
              <a:t>Planned solar projects projected COD trends</a:t>
            </a:r>
          </a:p>
          <a:p>
            <a:pPr lvl="2"/>
            <a:r>
              <a:rPr lang="en-US" dirty="0"/>
              <a:t>Project cancelation trends in ERCOT queue</a:t>
            </a:r>
          </a:p>
          <a:p>
            <a:pPr lvl="2"/>
            <a:r>
              <a:rPr lang="en-US" dirty="0"/>
              <a:t>Solar project siting trends across CDR zones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B5D30-859C-8E90-F996-5373F927A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0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3200" b="1" kern="1200" dirty="0">
                <a:solidFill>
                  <a:srgbClr val="00AEC7"/>
                </a:solidFill>
                <a:effectLst/>
                <a:latin typeface="Arial" panose="020B0604020202020204" pitchFamily="34" charset="0"/>
                <a:ea typeface="+mj-ea"/>
                <a:cs typeface="+mj-cs"/>
              </a:rPr>
              <a:t>Topics for discussion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Queue trends using GIS reports (since January 2020)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Highlighting recent developments potentially impacting investment of new generation projects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Company-specific project investment trends of three prominent developers in the ERCOT market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Siting </a:t>
            </a:r>
            <a:r>
              <a:rPr lang="en-US" sz="2400" dirty="0"/>
              <a:t>t</a:t>
            </a:r>
            <a:r>
              <a:rPr lang="en-US" sz="2400" dirty="0">
                <a:solidFill>
                  <a:schemeClr val="tx2"/>
                </a:solidFill>
              </a:rPr>
              <a:t>rend changes of new generation projects </a:t>
            </a:r>
            <a:r>
              <a:rPr lang="en-US" sz="2400" dirty="0"/>
              <a:t>using geolocation data (assessing impact of </a:t>
            </a:r>
            <a:r>
              <a:rPr lang="en-US" sz="2400" dirty="0">
                <a:solidFill>
                  <a:schemeClr val="tx2"/>
                </a:solidFill>
              </a:rPr>
              <a:t>West Texas Export GTC)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0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17E9-0A4A-F4EE-D470-E0A473CD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Some notable developments potentially impacting new generation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B22A9-A6AE-2244-0DEA-7E7C76BC5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976021"/>
          </a:xfrm>
        </p:spPr>
        <p:txBody>
          <a:bodyPr/>
          <a:lstStyle/>
          <a:p>
            <a:r>
              <a:rPr lang="en-US" sz="2000" dirty="0"/>
              <a:t>August 16, 2022: Inflation Reduction Act signed into law</a:t>
            </a:r>
          </a:p>
          <a:p>
            <a:pPr lvl="1"/>
            <a:r>
              <a:rPr lang="en-US" sz="1800" dirty="0"/>
              <a:t>Provision in bill allowed standalone energy storage to become eligible for renewable energy investment tax credit (ITC)</a:t>
            </a:r>
          </a:p>
          <a:p>
            <a:r>
              <a:rPr lang="en-US" sz="2000" dirty="0"/>
              <a:t>January – May 2023: 88</a:t>
            </a:r>
            <a:r>
              <a:rPr lang="en-US" sz="2000" baseline="30000" dirty="0"/>
              <a:t>th</a:t>
            </a:r>
            <a:r>
              <a:rPr lang="en-US" sz="2000" dirty="0"/>
              <a:t> Texas Legislative regular session</a:t>
            </a:r>
          </a:p>
          <a:p>
            <a:r>
              <a:rPr lang="en-US" sz="2000" dirty="0"/>
              <a:t>July 9, 2023 - The Legislature passed 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Senate Bill 2627</a:t>
            </a:r>
            <a:r>
              <a:rPr lang="en-US" sz="2000" dirty="0"/>
              <a:t>, which created a fund designed to encourage the construction of gas-fueled power plants by:</a:t>
            </a:r>
          </a:p>
          <a:p>
            <a:pPr lvl="2"/>
            <a:r>
              <a:rPr lang="en-US" sz="2000" dirty="0"/>
              <a:t>Providing loans at 3% interest for the construction of or upgrades to gas-fueled power plants in the main Texas electricity market.</a:t>
            </a:r>
          </a:p>
          <a:p>
            <a:pPr lvl="2"/>
            <a:r>
              <a:rPr lang="en-US" sz="2000" dirty="0"/>
              <a:t>Paying bonuses for connecting new gas-fueled plants to the main grid by June 2029.</a:t>
            </a:r>
          </a:p>
          <a:p>
            <a:pPr lvl="2"/>
            <a:r>
              <a:rPr lang="en-US" sz="2000" u="sng" dirty="0"/>
              <a:t>Voters will decide in November whether to approve the creation of the fund for the loans and grants, outlined in </a:t>
            </a:r>
            <a:r>
              <a:rPr lang="en-US" sz="20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Senate Joint Resolution 93</a:t>
            </a:r>
            <a:r>
              <a:rPr lang="en-US" sz="2000" u="sng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73B6E-13D3-C719-A97F-0FEFDBD41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6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48CD-2803-40CA-37A4-6277C2EC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trends with recent GIS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D7A7A-7215-EACC-384D-88B942737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slide2" descr="Dashboard 2">
            <a:extLst>
              <a:ext uri="{FF2B5EF4-FFF2-40B4-BE49-F238E27FC236}">
                <a16:creationId xmlns:a16="http://schemas.microsoft.com/office/drawing/2014/main" id="{92A8F00D-45F5-B1FE-BEF3-8F4DB7B36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" y="1295400"/>
            <a:ext cx="8534400" cy="44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0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48CD-2803-40CA-37A4-6277C2EC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trends by natural gas technology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D7A7A-7215-EACC-384D-88B942737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slide3" descr="Gas Totals By Tech Type">
            <a:extLst>
              <a:ext uri="{FF2B5EF4-FFF2-40B4-BE49-F238E27FC236}">
                <a16:creationId xmlns:a16="http://schemas.microsoft.com/office/drawing/2014/main" id="{3B7B8A4A-6209-AFA4-2838-97A0E8F0C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7" y="993742"/>
            <a:ext cx="7746945" cy="504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0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A6D7-59E4-3621-C81E-1A646D75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trends by company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1F855-B994-F09E-D4E8-1C6CFB9E7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slide2" descr="Large Gen Proj By Region Heat (2)">
            <a:extLst>
              <a:ext uri="{FF2B5EF4-FFF2-40B4-BE49-F238E27FC236}">
                <a16:creationId xmlns:a16="http://schemas.microsoft.com/office/drawing/2014/main" id="{52C88515-5D0F-1835-A5EE-772CE86B7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59" y="2154379"/>
            <a:ext cx="3111517" cy="1873078"/>
          </a:xfrm>
          <a:prstGeom prst="rect">
            <a:avLst/>
          </a:prstGeom>
        </p:spPr>
      </p:pic>
      <p:pic>
        <p:nvPicPr>
          <p:cNvPr id="6" name="slide2" descr="Large Gen Proj Line (2)">
            <a:extLst>
              <a:ext uri="{FF2B5EF4-FFF2-40B4-BE49-F238E27FC236}">
                <a16:creationId xmlns:a16="http://schemas.microsoft.com/office/drawing/2014/main" id="{D7F1D821-C6CD-009F-A1BC-399B6502A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" y="1764607"/>
            <a:ext cx="5885834" cy="34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2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A6D7-59E4-3621-C81E-1A646D75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trends by company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1F855-B994-F09E-D4E8-1C6CFB9E7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slide2" descr="Large Gen Proj By Region Heat (2)">
            <a:extLst>
              <a:ext uri="{FF2B5EF4-FFF2-40B4-BE49-F238E27FC236}">
                <a16:creationId xmlns:a16="http://schemas.microsoft.com/office/drawing/2014/main" id="{C6444D10-78BC-2C30-E752-2B68BB195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25" y="2235319"/>
            <a:ext cx="3088390" cy="1579694"/>
          </a:xfrm>
          <a:prstGeom prst="rect">
            <a:avLst/>
          </a:prstGeom>
        </p:spPr>
      </p:pic>
      <p:pic>
        <p:nvPicPr>
          <p:cNvPr id="7" name="slide2" descr="Large Gen Proj Line (2)">
            <a:extLst>
              <a:ext uri="{FF2B5EF4-FFF2-40B4-BE49-F238E27FC236}">
                <a16:creationId xmlns:a16="http://schemas.microsoft.com/office/drawing/2014/main" id="{73EFE05D-22B9-B9DD-CCBE-371D1BAA4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" y="1885950"/>
            <a:ext cx="5835638" cy="33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A6D7-59E4-3621-C81E-1A646D75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trends by company 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1F855-B994-F09E-D4E8-1C6CFB9E7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slide2" descr="Large Gen Proj By Region Heat (2)">
            <a:extLst>
              <a:ext uri="{FF2B5EF4-FFF2-40B4-BE49-F238E27FC236}">
                <a16:creationId xmlns:a16="http://schemas.microsoft.com/office/drawing/2014/main" id="{EC564429-17E9-1A15-6F36-3521F27B1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18" y="2299545"/>
            <a:ext cx="3077484" cy="2045761"/>
          </a:xfrm>
          <a:prstGeom prst="rect">
            <a:avLst/>
          </a:prstGeom>
        </p:spPr>
      </p:pic>
      <p:pic>
        <p:nvPicPr>
          <p:cNvPr id="6" name="slide2" descr="Large Gen Proj Line (2)">
            <a:extLst>
              <a:ext uri="{FF2B5EF4-FFF2-40B4-BE49-F238E27FC236}">
                <a16:creationId xmlns:a16="http://schemas.microsoft.com/office/drawing/2014/main" id="{7738FD54-A670-4C1D-6902-9E6C98354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" y="1934474"/>
            <a:ext cx="5871229" cy="33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5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4CB7C0-0A26-3CB9-1128-4DE0E114A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44711"/>
            <a:ext cx="8305800" cy="51962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1ECDD-DDE2-5AA2-B1AD-A1C09D511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2A8793-5981-9B75-88F8-1E279C43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1"/>
            <a:ext cx="8458200" cy="801029"/>
          </a:xfrm>
        </p:spPr>
        <p:txBody>
          <a:bodyPr/>
          <a:lstStyle/>
          <a:p>
            <a:r>
              <a:rPr lang="en-US" sz="2400" dirty="0"/>
              <a:t>West Texas Export GTC was the most congested constraint in 2022, 170% increase compared to 2021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4331A9-CA12-AFFA-8455-143CC6F77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246924"/>
            <a:ext cx="3235823" cy="312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9833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2" ma:contentTypeDescription="Create a new document." ma:contentTypeScope="" ma:versionID="63b4750df494f1e899998ba0dd64b59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26b17897b0dee42c4ef932dfddf4050e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3EB0A4-50A9-4E33-98AC-BC2B61C8A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c34af464-7aa1-4edd-9be4-83dffc1cb9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983</Words>
  <Application>Microsoft Office PowerPoint</Application>
  <PresentationFormat>On-screen Show (4:3)</PresentationFormat>
  <Paragraphs>94</Paragraphs>
  <Slides>17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1_Custom Design</vt:lpstr>
      <vt:lpstr>Office Theme</vt:lpstr>
      <vt:lpstr>PowerPoint Presentation</vt:lpstr>
      <vt:lpstr>Topics for discussion</vt:lpstr>
      <vt:lpstr>Some notable developments potentially impacting new generation investment</vt:lpstr>
      <vt:lpstr>Queue trends with recent GIS report</vt:lpstr>
      <vt:lpstr>Queue trends by natural gas technology type</vt:lpstr>
      <vt:lpstr>Queue trends by company A</vt:lpstr>
      <vt:lpstr>Queue trends by company B</vt:lpstr>
      <vt:lpstr>Queue trends by company C</vt:lpstr>
      <vt:lpstr>West Texas Export GTC was the most congested constraint in 2022, 170% increase compared to 2021</vt:lpstr>
      <vt:lpstr>Queue trends by fuel and CDR zones (GIS reports - January 2020 to July 2023)</vt:lpstr>
      <vt:lpstr>Queue trends by fuel and CDR zones (GIS reports - January 2020 to July 2023)</vt:lpstr>
      <vt:lpstr>Queue trends by fuel and CDR zones (GIS reports - January 2020 to July 2023)</vt:lpstr>
      <vt:lpstr>Queue trends by fuel and CDR zones (GIS reports - January 2020 to July 2023)</vt:lpstr>
      <vt:lpstr>Queue trends by fuel and CDR zones (GIS reports - January 2020 to July 2023)</vt:lpstr>
      <vt:lpstr>Planned project geolocation trends (GIS reports - January 2020 to July 2023)</vt:lpstr>
      <vt:lpstr>Appendix: Generation Additions/Retirements since 2020</vt:lpstr>
      <vt:lpstr>Appendix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Mantena, Dan</dc:creator>
  <cp:lastModifiedBy>Mantena, Dan</cp:lastModifiedBy>
  <cp:revision>69</cp:revision>
  <cp:lastPrinted>2016-01-21T20:53:15Z</cp:lastPrinted>
  <dcterms:created xsi:type="dcterms:W3CDTF">2016-01-21T15:20:31Z</dcterms:created>
  <dcterms:modified xsi:type="dcterms:W3CDTF">2023-08-24T21:55:10Z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2023-08-17T17:36:27Z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6ef754bb-0f97-4ebd-9af3-dc75ab124336</vt:lpwstr>
  </property>
  <property fmtid="{D5CDD505-2E9C-101B-9397-08002B2CF9AE}" pid="9" name="MSIP_Label_7084cbda-52b8-46fb-a7b7-cb5bd465ed85_ContentBits">
    <vt:lpwstr>0</vt:lpwstr>
  </property>
</Properties>
</file>